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6" r:id="rId3"/>
    <p:sldId id="257" r:id="rId4"/>
    <p:sldId id="267" r:id="rId5"/>
    <p:sldId id="281" r:id="rId6"/>
    <p:sldId id="262" r:id="rId7"/>
    <p:sldId id="261" r:id="rId8"/>
    <p:sldId id="263" r:id="rId9"/>
    <p:sldId id="264" r:id="rId10"/>
    <p:sldId id="282" r:id="rId11"/>
    <p:sldId id="283" r:id="rId12"/>
    <p:sldId id="265" r:id="rId13"/>
    <p:sldId id="284" r:id="rId14"/>
    <p:sldId id="285" r:id="rId15"/>
    <p:sldId id="266" r:id="rId16"/>
    <p:sldId id="268" r:id="rId17"/>
    <p:sldId id="269" r:id="rId18"/>
    <p:sldId id="270" r:id="rId19"/>
    <p:sldId id="271" r:id="rId20"/>
    <p:sldId id="276" r:id="rId21"/>
    <p:sldId id="272" r:id="rId22"/>
    <p:sldId id="273" r:id="rId23"/>
    <p:sldId id="274" r:id="rId24"/>
    <p:sldId id="278" r:id="rId25"/>
    <p:sldId id="275" r:id="rId26"/>
    <p:sldId id="277" r:id="rId27"/>
    <p:sldId id="279" r:id="rId28"/>
    <p:sldId id="280" r:id="rId29"/>
  </p:sldIdLst>
  <p:sldSz cx="9144000" cy="6858000" type="screen4x3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2020" autoAdjust="0"/>
  </p:normalViewPr>
  <p:slideViewPr>
    <p:cSldViewPr>
      <p:cViewPr varScale="1">
        <p:scale>
          <a:sx n="64" d="100"/>
          <a:sy n="64" d="100"/>
        </p:scale>
        <p:origin x="-133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717" y="-91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1276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51276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5FD9185-A867-40DA-859A-A28164C7230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386534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2017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2017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6DCFE67-4C53-4E56-880B-6F0853C2250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414092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2684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16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2006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9979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18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67840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19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531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20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25071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21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7062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22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407755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23</a:t>
            </a:fld>
            <a:endParaRPr lang="he-IL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38190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14917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smtClean="0"/>
              <a:t>Tests of industry and occupation – which are not</a:t>
            </a:r>
            <a:r>
              <a:rPr lang="en-US" baseline="0" smtClean="0"/>
              <a:t> reported – did not show a significant difference.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25</a:t>
            </a:fld>
            <a:endParaRPr lang="he-IL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080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aseline="0" dirty="0" smtClean="0"/>
              <a:t>הצגתי ב-2009 מאמר על המצב שלפני ההסדר וההשלכות הצפויות של ההסדר.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3</a:t>
            </a:fld>
            <a:endParaRPr lang="he-IL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86273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26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807326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27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76213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28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12722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4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8771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6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5889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7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7980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8</a:t>
            </a:fld>
            <a:endParaRPr lang="he-IL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9945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9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5568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12</a:t>
            </a:fld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76223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DCFE67-4C53-4E56-880B-6F0853C2250C}" type="slidenum">
              <a:rPr lang="he-IL" smtClean="0"/>
              <a:t>15</a:t>
            </a:fld>
            <a:endParaRPr lang="he-IL"/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002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כותרת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6" name="מציין מיקום של תאריך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84E32-9323-4399-803A-339905FFDE1A}" type="datetime8">
              <a:rPr lang="he-IL" smtClean="0"/>
              <a:t>25 מרץ 18</a:t>
            </a:fld>
            <a:endParaRPr lang="he-IL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5" name="מציין מיקום של מספר שקופית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97BB-6697-44F4-8A7C-527026680820}" type="datetime8">
              <a:rPr lang="he-IL" smtClean="0"/>
              <a:t>25 מרץ 18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76FF4-93BA-4C40-8B83-5EDB4533D26A}" type="datetime8">
              <a:rPr lang="he-IL" smtClean="0"/>
              <a:t>25 מרץ 18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כותרת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7" name="מציין מיקום תוכן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E3D78-638B-4E7C-AC0D-BB5680007053}" type="datetime8">
              <a:rPr lang="he-IL" smtClean="0"/>
              <a:t>25 מרץ 18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טקסט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F5AC1-F24B-4DED-A9E4-B2715023C8E9}" type="datetime8">
              <a:rPr lang="he-IL" smtClean="0"/>
              <a:t>25 מרץ 18</a:t>
            </a:fld>
            <a:endParaRPr lang="he-IL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כותרת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623B1-CFDE-40B1-8A7D-AD07AF723FA8}" type="datetime8">
              <a:rPr lang="he-IL" smtClean="0"/>
              <a:t>25 מרץ 18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כותרת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5" name="מציין מיקום טקסט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8" name="מציין מיקום תוכן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9E1BE-B61F-4E7C-BFB9-E33920AD7B61}" type="datetime8">
              <a:rPr lang="he-IL" smtClean="0"/>
              <a:t>25 מרץ 18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כותרת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2" name="מציין מיקום של תאריך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5A3F6-CE74-4FE7-B0F3-B5220C48EE52}" type="datetime8">
              <a:rPr lang="he-IL" smtClean="0"/>
              <a:t>25 מרץ 18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E6B3E-AD29-4C57-B5A3-0CE92D7592C6}" type="datetime8">
              <a:rPr lang="he-IL" smtClean="0"/>
              <a:t>25 מרץ 18</a:t>
            </a:fld>
            <a:endParaRPr lang="he-IL"/>
          </a:p>
        </p:txBody>
      </p:sp>
      <p:sp>
        <p:nvSpPr>
          <p:cNvPr id="24" name="מציין מיקום של כותרת תחתונה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כותרת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ECD-18EB-48BB-96E2-21AFB1C9B3B1}" type="datetime8">
              <a:rPr lang="he-IL" smtClean="0"/>
              <a:t>25 מרץ 18</a:t>
            </a:fld>
            <a:endParaRPr lang="he-IL"/>
          </a:p>
        </p:txBody>
      </p:sp>
      <p:sp>
        <p:nvSpPr>
          <p:cNvPr id="29" name="מציין מיקום של כותרת תחתונה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ציין מיקום של תמונה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ADDFF-A287-4806-BCED-9B6B2FABB86E}" type="datetime8">
              <a:rPr lang="he-IL" smtClean="0"/>
              <a:t>25 מרץ 18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  <p:sp>
        <p:nvSpPr>
          <p:cNvPr id="17" name="כותרת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מציין מיקום טקסט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של תאריך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326890D-23EF-4E10-BC21-7F2CCF3F7126}" type="datetime8">
              <a:rPr lang="he-IL" smtClean="0"/>
              <a:t>25 מרץ 18</a:t>
            </a:fld>
            <a:endParaRPr lang="he-IL"/>
          </a:p>
        </p:txBody>
      </p:sp>
      <p:sp>
        <p:nvSpPr>
          <p:cNvPr id="28" name="מציין מיקום של כותרת תחתונה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4024EE-20C4-4D41-8FB5-65F402CB2CCC}" type="slidenum">
              <a:rPr lang="he-IL" smtClean="0"/>
              <a:t>‹#›</a:t>
            </a:fld>
            <a:endParaRPr lang="he-IL"/>
          </a:p>
        </p:txBody>
      </p:sp>
      <p:sp>
        <p:nvSpPr>
          <p:cNvPr id="10" name="מציין מיקום של כותרת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620689"/>
            <a:ext cx="8208912" cy="1800200"/>
          </a:xfrm>
        </p:spPr>
        <p:txBody>
          <a:bodyPr>
            <a:noAutofit/>
          </a:bodyPr>
          <a:lstStyle/>
          <a:p>
            <a:pPr algn="ctr" rtl="0"/>
            <a:r>
              <a:rPr lang="en-US" sz="3200" dirty="0"/>
              <a:t>Are People Smarter than We Give Them Credit for? </a:t>
            </a:r>
            <a:r>
              <a:rPr lang="en-US" sz="3200" dirty="0" smtClean="0"/>
              <a:t>The case of Mandatory Pensions in Israel:</a:t>
            </a:r>
            <a:endParaRPr lang="he-IL" sz="32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75656" y="3717032"/>
            <a:ext cx="6400800" cy="1944216"/>
          </a:xfrm>
        </p:spPr>
        <p:txBody>
          <a:bodyPr>
            <a:normAutofit fontScale="85000" lnSpcReduction="20000"/>
          </a:bodyPr>
          <a:lstStyle/>
          <a:p>
            <a:pPr rtl="0"/>
            <a:r>
              <a:rPr lang="en-US" b="1" dirty="0" smtClean="0">
                <a:solidFill>
                  <a:srgbClr val="0070C0"/>
                </a:solidFill>
              </a:rPr>
              <a:t>Adi Brender</a:t>
            </a:r>
          </a:p>
          <a:p>
            <a:pPr rtl="0"/>
            <a:r>
              <a:rPr lang="en-US" b="1" dirty="0" smtClean="0">
                <a:solidFill>
                  <a:srgbClr val="0070C0"/>
                </a:solidFill>
              </a:rPr>
              <a:t>Research Department Bank of Israel</a:t>
            </a:r>
          </a:p>
          <a:p>
            <a:pPr rtl="0"/>
            <a:endParaRPr lang="he-IL" dirty="0" smtClean="0"/>
          </a:p>
          <a:p>
            <a:pPr rtl="0"/>
            <a:r>
              <a:rPr lang="en-US" b="1" dirty="0" smtClean="0"/>
              <a:t>Seminar on: Aging</a:t>
            </a:r>
            <a:r>
              <a:rPr lang="en-US" b="1" dirty="0"/>
              <a:t>, Retirement and Pensions: Trends, Challenges and </a:t>
            </a:r>
            <a:r>
              <a:rPr lang="en-US" b="1" dirty="0" smtClean="0"/>
              <a:t>Policy</a:t>
            </a:r>
          </a:p>
          <a:p>
            <a:pPr rtl="0"/>
            <a:r>
              <a:rPr lang="en-US" dirty="0"/>
              <a:t>Leonardo Hotel </a:t>
            </a:r>
            <a:r>
              <a:rPr lang="en-US" dirty="0" smtClean="0"/>
              <a:t>Ashkelon: March 2018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683566" y="2951366"/>
            <a:ext cx="8146589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800" b="1" dirty="0" smtClean="0">
                <a:solidFill>
                  <a:srgbClr val="FF0000"/>
                </a:solidFill>
              </a:rPr>
              <a:t>Unintended (and predictable) Consequences of Policy</a:t>
            </a:r>
            <a:endParaRPr lang="he-IL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92094" y="5865059"/>
            <a:ext cx="726042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The opinions and analysis presented in this lecture do not necessarily reflect those of the Bank of Israel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5710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sz="3000" dirty="0" smtClean="0"/>
              <a:t>Characteristics of the relevant population</a:t>
            </a:r>
            <a:endParaRPr lang="he-IL" sz="30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75% of those who reach retirement live with a spouse.</a:t>
            </a:r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Little change in relative income positions</a:t>
            </a:r>
            <a:r>
              <a:rPr lang="en-US" dirty="0" smtClean="0"/>
              <a:t> after age 30-35; current wages from this age are a good proxy for lifetime income.</a:t>
            </a:r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Wages of low income people grow slower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Spouses incomes are positively correlated.</a:t>
            </a:r>
          </a:p>
          <a:p>
            <a:pPr algn="l" rtl="0"/>
            <a:r>
              <a:rPr lang="en-US" dirty="0" smtClean="0"/>
              <a:t>90% have children during their life, 80% more than 1 child.</a:t>
            </a:r>
          </a:p>
          <a:p>
            <a:pPr algn="l" rtl="0"/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31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 smtClean="0"/>
              <a:t>Characteristics of typical households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11</a:t>
            </a:fld>
            <a:endParaRPr lang="he-I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824927" cy="547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1988840"/>
            <a:ext cx="68356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30%-35%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81" y="3861048"/>
            <a:ext cx="827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6%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773906"/>
            <a:ext cx="6835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20%</a:t>
            </a:r>
            <a:endParaRPr lang="he-I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27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86800" cy="838200"/>
          </a:xfrm>
        </p:spPr>
        <p:txBody>
          <a:bodyPr>
            <a:noAutofit/>
          </a:bodyPr>
          <a:lstStyle/>
          <a:p>
            <a:pPr rtl="0"/>
            <a:r>
              <a:rPr lang="en-US" sz="3600" b="1" dirty="0" smtClean="0"/>
              <a:t>Consequences of the Arrangement for the Target Population</a:t>
            </a:r>
            <a:endParaRPr lang="he-IL" sz="3600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4525963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b="1" dirty="0" smtClean="0"/>
              <a:t>Impedes income smoothing</a:t>
            </a:r>
            <a:r>
              <a:rPr lang="en-US" dirty="0" smtClean="0"/>
              <a:t>: </a:t>
            </a:r>
          </a:p>
          <a:p>
            <a:pPr lvl="1" algn="just" rtl="0"/>
            <a:r>
              <a:rPr lang="en-US" b="1" dirty="0" smtClean="0">
                <a:solidFill>
                  <a:srgbClr val="FF0000"/>
                </a:solidFill>
              </a:rPr>
              <a:t>Poverty</a:t>
            </a:r>
            <a:r>
              <a:rPr lang="en-US" dirty="0" smtClean="0"/>
              <a:t> during working/parenting years</a:t>
            </a:r>
          </a:p>
          <a:p>
            <a:pPr lvl="1" algn="just" rtl="0"/>
            <a:r>
              <a:rPr lang="en-US" b="1" dirty="0" smtClean="0">
                <a:solidFill>
                  <a:srgbClr val="FF0000"/>
                </a:solidFill>
              </a:rPr>
              <a:t>Excessive replacement</a:t>
            </a:r>
            <a:r>
              <a:rPr lang="en-US" dirty="0" smtClean="0"/>
              <a:t> rate</a:t>
            </a:r>
          </a:p>
          <a:p>
            <a:pPr algn="just" rtl="0"/>
            <a:r>
              <a:rPr lang="en-US" b="1" dirty="0" smtClean="0"/>
              <a:t>Reduces lifetime income:</a:t>
            </a:r>
          </a:p>
          <a:p>
            <a:pPr lvl="1" algn="just" rtl="0"/>
            <a:r>
              <a:rPr lang="en-US" dirty="0" smtClean="0"/>
              <a:t>Offset of income guarantee</a:t>
            </a:r>
          </a:p>
          <a:p>
            <a:pPr lvl="1" algn="just" rtl="0"/>
            <a:r>
              <a:rPr lang="en-US" dirty="0" smtClean="0"/>
              <a:t>Employer contribution incidence?</a:t>
            </a:r>
          </a:p>
          <a:p>
            <a:pPr algn="just" rtl="0"/>
            <a:r>
              <a:rPr lang="en-US" b="1" dirty="0">
                <a:solidFill>
                  <a:srgbClr val="FF0000"/>
                </a:solidFill>
              </a:rPr>
              <a:t>St</a:t>
            </a:r>
            <a:r>
              <a:rPr lang="en-US" b="1" dirty="0" smtClean="0">
                <a:solidFill>
                  <a:srgbClr val="FF0000"/>
                </a:solidFill>
              </a:rPr>
              <a:t>ate benefits (tax + Soc. Sec.) at all income levels were similar</a:t>
            </a:r>
            <a:r>
              <a:rPr lang="en-US" dirty="0" smtClean="0"/>
              <a:t> before the arrangement was adopted.</a:t>
            </a:r>
          </a:p>
          <a:p>
            <a:pPr algn="just" rtl="0"/>
            <a:endParaRPr lang="he-IL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40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19" name="Picture 3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312738"/>
            <a:ext cx="7993062" cy="617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820" name="Text Box 388"/>
          <p:cNvSpPr txBox="1">
            <a:spLocks noChangeArrowheads="1"/>
          </p:cNvSpPr>
          <p:nvPr/>
        </p:nvSpPr>
        <p:spPr bwMode="auto">
          <a:xfrm>
            <a:off x="4643438" y="3500438"/>
            <a:ext cx="1008062" cy="32559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</p:txBody>
      </p:sp>
      <p:sp>
        <p:nvSpPr>
          <p:cNvPr id="18821" name="Line 389"/>
          <p:cNvSpPr>
            <a:spLocks noChangeShapeType="1"/>
          </p:cNvSpPr>
          <p:nvPr/>
        </p:nvSpPr>
        <p:spPr bwMode="auto">
          <a:xfrm>
            <a:off x="4427538" y="6453188"/>
            <a:ext cx="17287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8822" name="Text Box 390"/>
          <p:cNvSpPr txBox="1">
            <a:spLocks noChangeArrowheads="1"/>
          </p:cNvSpPr>
          <p:nvPr/>
        </p:nvSpPr>
        <p:spPr bwMode="auto">
          <a:xfrm>
            <a:off x="6011863" y="3602038"/>
            <a:ext cx="1008062" cy="32559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</p:txBody>
      </p:sp>
      <p:sp>
        <p:nvSpPr>
          <p:cNvPr id="18823" name="Line 391"/>
          <p:cNvSpPr>
            <a:spLocks noChangeShapeType="1"/>
          </p:cNvSpPr>
          <p:nvPr/>
        </p:nvSpPr>
        <p:spPr bwMode="auto">
          <a:xfrm>
            <a:off x="5940425" y="6453188"/>
            <a:ext cx="1295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18824" name="Text Box 392"/>
          <p:cNvSpPr txBox="1">
            <a:spLocks noChangeArrowheads="1"/>
          </p:cNvSpPr>
          <p:nvPr/>
        </p:nvSpPr>
        <p:spPr bwMode="auto">
          <a:xfrm>
            <a:off x="7451725" y="3429000"/>
            <a:ext cx="1008063" cy="32559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  <a:p>
            <a:pPr>
              <a:spcBef>
                <a:spcPct val="50000"/>
              </a:spcBef>
            </a:pPr>
            <a:endParaRPr lang="en-US" altLang="he-IL"/>
          </a:p>
        </p:txBody>
      </p:sp>
      <p:sp>
        <p:nvSpPr>
          <p:cNvPr id="18825" name="Line 393"/>
          <p:cNvSpPr>
            <a:spLocks noChangeShapeType="1"/>
          </p:cNvSpPr>
          <p:nvPr/>
        </p:nvSpPr>
        <p:spPr bwMode="auto">
          <a:xfrm>
            <a:off x="7235825" y="6453188"/>
            <a:ext cx="13684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6066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20" grpId="0" animBg="1"/>
      <p:bldP spid="18821" grpId="0" animBg="1"/>
      <p:bldP spid="18822" grpId="0" animBg="1"/>
      <p:bldP spid="18823" grpId="0" animBg="1"/>
      <p:bldP spid="18824" grpId="0" animBg="1"/>
      <p:bldP spid="188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15900"/>
            <a:ext cx="6840537" cy="6491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5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323528" y="23620"/>
            <a:ext cx="8640960" cy="1070992"/>
          </a:xfrm>
        </p:spPr>
        <p:txBody>
          <a:bodyPr>
            <a:normAutofit/>
          </a:bodyPr>
          <a:lstStyle/>
          <a:p>
            <a:pPr algn="ctr" rtl="0"/>
            <a:r>
              <a:rPr lang="en-US" sz="3200" b="1" dirty="0" smtClean="0"/>
              <a:t>2008 as a window to observe preferences</a:t>
            </a:r>
            <a:endParaRPr lang="he-IL" sz="3200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</p:spPr>
        <p:txBody>
          <a:bodyPr/>
          <a:lstStyle/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Lack of clear enforcement mechanism</a:t>
            </a:r>
          </a:p>
          <a:p>
            <a:pPr lvl="1" algn="just" rtl="0"/>
            <a:r>
              <a:rPr lang="en-US" dirty="0" smtClean="0"/>
              <a:t>51% began to contribute, compared to 17% in 2007</a:t>
            </a:r>
          </a:p>
          <a:p>
            <a:pPr lvl="1" algn="just" rtl="0"/>
            <a:r>
              <a:rPr lang="en-US" dirty="0" smtClean="0"/>
              <a:t>By 2012 more than 80% contributed</a:t>
            </a:r>
          </a:p>
          <a:p>
            <a:pPr algn="just" rtl="0"/>
            <a:r>
              <a:rPr lang="en-US" dirty="0" smtClean="0"/>
              <a:t>Mobile target population (between employers)</a:t>
            </a:r>
          </a:p>
          <a:p>
            <a:pPr algn="just" rtl="0"/>
            <a:r>
              <a:rPr lang="en-US" dirty="0" smtClean="0"/>
              <a:t>Large sample – 80,000 non-contributors</a:t>
            </a:r>
          </a:p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Panel data: </a:t>
            </a:r>
            <a:r>
              <a:rPr lang="en-US" dirty="0" smtClean="0"/>
              <a:t>behavior before and after</a:t>
            </a:r>
          </a:p>
          <a:p>
            <a:pPr marL="0" indent="0" algn="l" rtl="0">
              <a:buNone/>
            </a:pPr>
            <a:endParaRPr lang="he-IL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811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rtl="0"/>
            <a:r>
              <a:rPr lang="en-US" sz="4000" b="1" dirty="0" smtClean="0"/>
              <a:t>Three Tests</a:t>
            </a:r>
            <a:endParaRPr lang="he-IL" sz="4000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184576"/>
          </a:xfrm>
        </p:spPr>
        <p:txBody>
          <a:bodyPr>
            <a:normAutofit/>
          </a:bodyPr>
          <a:lstStyle/>
          <a:p>
            <a:pPr algn="just" rtl="0"/>
            <a:r>
              <a:rPr lang="en-US" dirty="0" smtClean="0"/>
              <a:t>Consistency of the decision to </a:t>
            </a:r>
            <a:r>
              <a:rPr lang="en-US" b="1" dirty="0" smtClean="0">
                <a:solidFill>
                  <a:srgbClr val="FF0000"/>
                </a:solidFill>
              </a:rPr>
              <a:t>begin contributing </a:t>
            </a:r>
            <a:r>
              <a:rPr lang="en-US" dirty="0" smtClean="0"/>
              <a:t>with the </a:t>
            </a:r>
            <a:r>
              <a:rPr lang="en-US" b="1" dirty="0" smtClean="0">
                <a:solidFill>
                  <a:srgbClr val="FF0000"/>
                </a:solidFill>
              </a:rPr>
              <a:t>a-priori</a:t>
            </a:r>
            <a:r>
              <a:rPr lang="en-US" dirty="0" smtClean="0"/>
              <a:t> incentives</a:t>
            </a:r>
          </a:p>
          <a:p>
            <a:pPr lvl="1" algn="just" rtl="0"/>
            <a:r>
              <a:rPr lang="en-US" dirty="0" smtClean="0"/>
              <a:t>Did the </a:t>
            </a:r>
            <a:r>
              <a:rPr lang="en-US" b="1" dirty="0" smtClean="0">
                <a:solidFill>
                  <a:srgbClr val="FF0000"/>
                </a:solidFill>
              </a:rPr>
              <a:t>impact</a:t>
            </a:r>
            <a:r>
              <a:rPr lang="en-US" dirty="0" smtClean="0"/>
              <a:t> of these variables </a:t>
            </a:r>
            <a:r>
              <a:rPr lang="en-US" b="1" dirty="0" smtClean="0">
                <a:solidFill>
                  <a:srgbClr val="FF0000"/>
                </a:solidFill>
              </a:rPr>
              <a:t>decline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compared to pre-arrangement years</a:t>
            </a:r>
            <a:r>
              <a:rPr lang="en-US" dirty="0" smtClean="0"/>
              <a:t>?</a:t>
            </a:r>
          </a:p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Match between factors affecting beginning to contribute and contribution rates</a:t>
            </a:r>
          </a:p>
          <a:p>
            <a:pPr lvl="1" algn="just" rtl="0"/>
            <a:r>
              <a:rPr lang="en-US" dirty="0" smtClean="0"/>
              <a:t>Helps to sort obedience from preferences</a:t>
            </a:r>
          </a:p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Did wages fall</a:t>
            </a:r>
            <a:r>
              <a:rPr lang="en-US" dirty="0" smtClean="0"/>
              <a:t> to compensate for employer contributions?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47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395536" y="17457"/>
            <a:ext cx="8507288" cy="1008112"/>
          </a:xfrm>
        </p:spPr>
        <p:txBody>
          <a:bodyPr>
            <a:noAutofit/>
          </a:bodyPr>
          <a:lstStyle/>
          <a:p>
            <a:pPr rtl="0"/>
            <a:r>
              <a:rPr lang="en-US" sz="3000" b="1" dirty="0" smtClean="0"/>
              <a:t>Factors affecting the decision to </a:t>
            </a:r>
            <a:r>
              <a:rPr lang="en-US" sz="3000" b="1" dirty="0" smtClean="0">
                <a:solidFill>
                  <a:srgbClr val="FF0000"/>
                </a:solidFill>
              </a:rPr>
              <a:t>begin</a:t>
            </a:r>
            <a:r>
              <a:rPr lang="en-US" sz="3000" b="1" dirty="0" smtClean="0"/>
              <a:t> contributing: 2007-8 compared to 2006-7</a:t>
            </a:r>
            <a:endParaRPr lang="he-IL" sz="3000" b="1" dirty="0"/>
          </a:p>
        </p:txBody>
      </p:sp>
      <p:graphicFrame>
        <p:nvGraphicFramePr>
          <p:cNvPr id="2" name="מציין מיקום תוכן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580429"/>
              </p:ext>
            </p:extLst>
          </p:nvPr>
        </p:nvGraphicFramePr>
        <p:xfrm>
          <a:off x="395536" y="1340768"/>
          <a:ext cx="8208913" cy="4680522"/>
        </p:xfrm>
        <a:graphic>
          <a:graphicData uri="http://schemas.openxmlformats.org/drawingml/2006/table">
            <a:tbl>
              <a:tblPr rtl="1"/>
              <a:tblGrid>
                <a:gridCol w="575536"/>
                <a:gridCol w="594690"/>
                <a:gridCol w="985070"/>
                <a:gridCol w="492534"/>
                <a:gridCol w="599251"/>
                <a:gridCol w="857376"/>
                <a:gridCol w="4104456"/>
              </a:tblGrid>
              <a:tr h="14723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z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Marginal effect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between 2006 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and 2007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z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Marginal effect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between 2007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and 2008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19939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97840" algn="dec"/>
                        </a:tabLs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18160" algn="dec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Individual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2.99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0.0120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18.40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0.1159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Gender (0 – men, 1 – women)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794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-11.71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-0.0487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-21.44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-0.1333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Resides in an Arab town (binary variable)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2.95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0.0031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8.08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0.0128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-5.12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-0.0001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-9.58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-0.0002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Age squared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-1.56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-0.0078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-1.25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-0.0097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Married man (binary variable)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4.47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0.0242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8.90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0.0719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Married woman (binary variable)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-3.36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-0.0091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-4.02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-0.0162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Number of children aged 0-3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-5.72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-0.0135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-6.04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-0.0211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Number of children aged 4-8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47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-5.34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-0.0093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-7.79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-0.0195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Number of children aged 9-18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323528" y="6381328"/>
            <a:ext cx="360040" cy="365125"/>
          </a:xfrm>
        </p:spPr>
        <p:txBody>
          <a:bodyPr/>
          <a:lstStyle/>
          <a:p>
            <a:fld id="{1C4024EE-20C4-4D41-8FB5-65F402CB2CCC}" type="slidenum">
              <a:rPr lang="he-IL" smtClean="0"/>
              <a:t>17</a:t>
            </a:fld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6150114"/>
            <a:ext cx="838842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 smtClean="0"/>
              <a:t>Change </a:t>
            </a:r>
            <a:r>
              <a:rPr lang="en-US" sz="2000" dirty="0"/>
              <a:t>in incentives for </a:t>
            </a:r>
            <a:r>
              <a:rPr lang="en-US" sz="2000" dirty="0" smtClean="0"/>
              <a:t>young workers: the age effect is </a:t>
            </a:r>
            <a:r>
              <a:rPr lang="en-US" sz="2000" dirty="0" smtClean="0">
                <a:solidFill>
                  <a:srgbClr val="FF0000"/>
                </a:solidFill>
              </a:rPr>
              <a:t>decreasing from 35</a:t>
            </a:r>
            <a:r>
              <a:rPr lang="en-US" sz="2000" dirty="0" smtClean="0"/>
              <a:t>. It decreased at all relevant ages prior to the arrangement.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24605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06090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Income and Employer Characteristics</a:t>
            </a:r>
            <a:endParaRPr lang="he-IL" b="1" dirty="0"/>
          </a:p>
        </p:txBody>
      </p:sp>
      <p:graphicFrame>
        <p:nvGraphicFramePr>
          <p:cNvPr id="6" name="מציין מיקום תוכן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6798924"/>
              </p:ext>
            </p:extLst>
          </p:nvPr>
        </p:nvGraphicFramePr>
        <p:xfrm>
          <a:off x="611560" y="1268759"/>
          <a:ext cx="7848871" cy="5040560"/>
        </p:xfrm>
        <a:graphic>
          <a:graphicData uri="http://schemas.openxmlformats.org/drawingml/2006/table">
            <a:tbl>
              <a:tblPr rtl="1"/>
              <a:tblGrid>
                <a:gridCol w="595341"/>
                <a:gridCol w="1018967"/>
                <a:gridCol w="509482"/>
                <a:gridCol w="886878"/>
                <a:gridCol w="4838203"/>
              </a:tblGrid>
              <a:tr h="12601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Marginal effect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between 2006 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and 2007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Marginal effect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between 2007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and 2008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Income and employment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0.0188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0.0046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Annual income (in 10,000s of NIS)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0.0777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5090" algn="dec"/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0.1254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Annual income &gt;48,000 – tax threshold (binary variable)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Spouse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0.0851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0.1032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Does spouse work? (binary variable)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0.0409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0.0996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Does spouse contribute to pension savings? (binary variable)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Employer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0.0000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0.0001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Size of employer (number of employees)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-0.1325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-0.3692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Up to 15 workers (binary variable)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-0.1043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-0.2903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15-30 workers (binary variable)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-0.0799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-0.2039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30-50 workers (binary variable)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***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-0.0172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-0.2419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Switched employer between the two years (binary variable)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0.0272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-0.0426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Switched employer*worked less than 9 months (binary variable)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0.0590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0.1234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Employed in the public sector (binary var.)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0340" algn="r" rtl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3355" algn="dec"/>
                          <a:tab pos="725805" algn="dec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668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23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rtl="0"/>
            <a:r>
              <a:rPr lang="en-US" b="1" dirty="0" smtClean="0"/>
              <a:t>Contribution Rates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184576"/>
          </a:xfrm>
        </p:spPr>
        <p:txBody>
          <a:bodyPr>
            <a:normAutofit/>
          </a:bodyPr>
          <a:lstStyle/>
          <a:p>
            <a:pPr algn="just" rtl="0"/>
            <a:r>
              <a:rPr lang="en-US" sz="2800" dirty="0"/>
              <a:t>More than </a:t>
            </a:r>
            <a:r>
              <a:rPr lang="en-US" sz="2800" b="1" dirty="0">
                <a:solidFill>
                  <a:srgbClr val="FF0000"/>
                </a:solidFill>
              </a:rPr>
              <a:t>60%</a:t>
            </a:r>
            <a:r>
              <a:rPr lang="en-US" sz="2800" dirty="0"/>
              <a:t> of those who began saving in 2008 did so at the </a:t>
            </a:r>
            <a:r>
              <a:rPr lang="en-US" sz="2800" b="1" dirty="0">
                <a:solidFill>
                  <a:srgbClr val="FF0000"/>
                </a:solidFill>
              </a:rPr>
              <a:t>minimum mandated rate</a:t>
            </a:r>
            <a:r>
              <a:rPr lang="en-US" sz="2800" dirty="0"/>
              <a:t> of 0.83%, compared to only 18% in 2007</a:t>
            </a:r>
            <a:r>
              <a:rPr lang="en-US" sz="2800" dirty="0" smtClean="0"/>
              <a:t>.</a:t>
            </a:r>
          </a:p>
          <a:p>
            <a:pPr algn="just" rtl="0"/>
            <a:r>
              <a:rPr lang="en-US" sz="2800" dirty="0" smtClean="0"/>
              <a:t>Beginning to contribute was associated with the factors that make pension savings desirable</a:t>
            </a:r>
          </a:p>
          <a:p>
            <a:pPr algn="just" rtl="0"/>
            <a:r>
              <a:rPr lang="en-US" sz="2800" b="1" dirty="0" smtClean="0">
                <a:solidFill>
                  <a:srgbClr val="FF0000"/>
                </a:solidFill>
              </a:rPr>
              <a:t>If these factors reflect obedience, they should not correlate with saving above the minimum required rate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just" rtl="0"/>
            <a:r>
              <a:rPr lang="en-US" sz="2800" dirty="0" smtClean="0"/>
              <a:t>If they reflect preferences, they should also be correlated with contributing </a:t>
            </a:r>
            <a:r>
              <a:rPr lang="en-US" sz="2800" b="1" dirty="0" smtClean="0">
                <a:solidFill>
                  <a:srgbClr val="FF0000"/>
                </a:solidFill>
              </a:rPr>
              <a:t>above</a:t>
            </a:r>
            <a:r>
              <a:rPr lang="en-US" sz="2800" dirty="0" smtClean="0"/>
              <a:t> the minimum.</a:t>
            </a:r>
            <a:endParaRPr lang="he-IL" sz="2800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246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>
            <a:normAutofit/>
          </a:bodyPr>
          <a:lstStyle/>
          <a:p>
            <a:pPr rtl="0"/>
            <a:r>
              <a:rPr lang="en-US" altLang="he-IL" sz="3400" b="1" dirty="0" smtClean="0"/>
              <a:t>Background story: Old-age</a:t>
            </a:r>
            <a:r>
              <a:rPr lang="he-IL" altLang="he-IL" sz="3400" b="1" dirty="0" smtClean="0"/>
              <a:t> </a:t>
            </a:r>
            <a:r>
              <a:rPr lang="en-US" altLang="he-IL" sz="3400" b="1" dirty="0"/>
              <a:t>poverty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760"/>
            <a:ext cx="8713787" cy="5255865"/>
          </a:xfrm>
        </p:spPr>
        <p:txBody>
          <a:bodyPr>
            <a:normAutofit fontScale="92500"/>
          </a:bodyPr>
          <a:lstStyle/>
          <a:p>
            <a:pPr algn="l" rtl="0"/>
            <a:r>
              <a:rPr lang="en-US" altLang="he-IL" dirty="0" smtClean="0"/>
              <a:t>High old-age </a:t>
            </a:r>
            <a:r>
              <a:rPr lang="en-US" altLang="he-IL" b="1" dirty="0" smtClean="0">
                <a:solidFill>
                  <a:srgbClr val="FF0000"/>
                </a:solidFill>
              </a:rPr>
              <a:t>poverty </a:t>
            </a:r>
            <a:r>
              <a:rPr lang="en-US" altLang="he-IL" b="1" dirty="0">
                <a:solidFill>
                  <a:srgbClr val="FF0000"/>
                </a:solidFill>
              </a:rPr>
              <a:t>rate</a:t>
            </a:r>
            <a:r>
              <a:rPr lang="en-US" altLang="he-IL" dirty="0"/>
              <a:t> – 22 percent – </a:t>
            </a:r>
            <a:r>
              <a:rPr lang="en-US" altLang="he-IL" dirty="0" smtClean="0"/>
              <a:t>much higher than the OECD average.</a:t>
            </a:r>
            <a:endParaRPr lang="en-US" altLang="he-IL" dirty="0"/>
          </a:p>
          <a:p>
            <a:pPr algn="l" rtl="0"/>
            <a:r>
              <a:rPr lang="en-US" altLang="he-IL" b="1" dirty="0">
                <a:solidFill>
                  <a:srgbClr val="FF0000"/>
                </a:solidFill>
              </a:rPr>
              <a:t>Low pension eligibility</a:t>
            </a:r>
            <a:r>
              <a:rPr lang="en-US" altLang="he-IL" dirty="0"/>
              <a:t> among low-income retirees and </a:t>
            </a:r>
            <a:r>
              <a:rPr lang="en-US" altLang="he-IL" b="1" dirty="0">
                <a:solidFill>
                  <a:srgbClr val="FF0000"/>
                </a:solidFill>
              </a:rPr>
              <a:t>low savings</a:t>
            </a:r>
            <a:r>
              <a:rPr lang="en-US" altLang="he-IL" dirty="0"/>
              <a:t> among low-wage </a:t>
            </a:r>
            <a:r>
              <a:rPr lang="en-US" altLang="he-IL" dirty="0" smtClean="0"/>
              <a:t>employees.</a:t>
            </a:r>
            <a:endParaRPr lang="en-US" altLang="he-IL" dirty="0"/>
          </a:p>
          <a:p>
            <a:pPr algn="l" rtl="0"/>
            <a:r>
              <a:rPr lang="en-US" altLang="he-IL" dirty="0"/>
              <a:t>Policy-makers </a:t>
            </a:r>
            <a:r>
              <a:rPr lang="en-US" altLang="he-IL" dirty="0" smtClean="0"/>
              <a:t>mandated pension savings.</a:t>
            </a:r>
          </a:p>
          <a:p>
            <a:pPr algn="l" rtl="0"/>
            <a:r>
              <a:rPr lang="en-US" altLang="he-IL" dirty="0" smtClean="0"/>
              <a:t>However: the </a:t>
            </a:r>
            <a:r>
              <a:rPr lang="en-US" altLang="he-IL" dirty="0" smtClean="0">
                <a:solidFill>
                  <a:srgbClr val="FF0000"/>
                </a:solidFill>
              </a:rPr>
              <a:t>ratio of old-age poverty to total poverty</a:t>
            </a:r>
            <a:r>
              <a:rPr lang="en-US" altLang="he-IL" dirty="0" smtClean="0"/>
              <a:t> in Israel is similar to the OECD average.</a:t>
            </a:r>
          </a:p>
          <a:p>
            <a:pPr algn="l" rtl="0"/>
            <a:r>
              <a:rPr lang="en-US" altLang="he-IL" dirty="0" smtClean="0"/>
              <a:t>Hence the problem lies in the overall income distribution – not in the pension system.</a:t>
            </a:r>
          </a:p>
          <a:p>
            <a:pPr algn="l" rtl="0"/>
            <a:r>
              <a:rPr lang="en-US" altLang="he-IL" dirty="0" smtClean="0"/>
              <a:t>The forced savings hurt poor working families.</a:t>
            </a:r>
            <a:endParaRPr lang="en-US" altLang="he-IL" dirty="0"/>
          </a:p>
        </p:txBody>
      </p:sp>
    </p:spTree>
    <p:extLst>
      <p:ext uri="{BB962C8B-B14F-4D97-AF65-F5344CB8AC3E}">
        <p14:creationId xmlns:p14="http://schemas.microsoft.com/office/powerpoint/2010/main" val="222601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86800" cy="838200"/>
          </a:xfrm>
        </p:spPr>
        <p:txBody>
          <a:bodyPr>
            <a:noAutofit/>
          </a:bodyPr>
          <a:lstStyle/>
          <a:p>
            <a:pPr rtl="0"/>
            <a:r>
              <a:rPr lang="en-US" sz="2500" b="1" dirty="0" smtClean="0">
                <a:effectLst/>
                <a:latin typeface="Times New Roman"/>
                <a:ea typeface="Times New Roman"/>
              </a:rPr>
              <a:t>Factors affecting workers starting to save in 2008 to contribute at above-minimum rates</a:t>
            </a:r>
            <a:endParaRPr lang="he-IL" sz="2500" dirty="0"/>
          </a:p>
        </p:txBody>
      </p:sp>
      <p:graphicFrame>
        <p:nvGraphicFramePr>
          <p:cNvPr id="2" name="מציין מיקום תוכן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080851"/>
              </p:ext>
            </p:extLst>
          </p:nvPr>
        </p:nvGraphicFramePr>
        <p:xfrm>
          <a:off x="827584" y="1772816"/>
          <a:ext cx="7560839" cy="4207811"/>
        </p:xfrm>
        <a:graphic>
          <a:graphicData uri="http://schemas.openxmlformats.org/drawingml/2006/table">
            <a:tbl>
              <a:tblPr rtl="1"/>
              <a:tblGrid>
                <a:gridCol w="534678"/>
                <a:gridCol w="757160"/>
                <a:gridCol w="132771"/>
                <a:gridCol w="1453317"/>
                <a:gridCol w="4682913"/>
              </a:tblGrid>
              <a:tr h="788967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z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Marginal effect</a:t>
                      </a:r>
                    </a:p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between</a:t>
                      </a:r>
                    </a:p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2007 and 2008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3561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Individual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-6.27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-0.0515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Gender (0 – men, 1 – women)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5.74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0.0118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Age 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-6.56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-0.0002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Age squared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3.13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0.0294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Married woman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-3.76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-0.0172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Number of children aged 0-3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-2.71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-0.0088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Number of children aged 4-8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***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-1.85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-0.0088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Number of children aged 9-18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Income and employment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27.76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0.0462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Annual income (in 10,000s NIS)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9.43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0.0715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Annual income &gt;48,000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29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-15.88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0.0191</a:t>
                      </a:r>
                      <a:r>
                        <a:rPr lang="he-IL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en-US" sz="14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Wage in 2007 (in 10,000s NIS)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20</a:t>
            </a:fld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2022105" y="1181943"/>
            <a:ext cx="4904484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400" b="1" dirty="0" smtClean="0"/>
              <a:t>Individual and income characteristics</a:t>
            </a:r>
            <a:endParaRPr lang="he-IL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55576" y="6268670"/>
            <a:ext cx="4480264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000" dirty="0" smtClean="0"/>
              <a:t>The age effect </a:t>
            </a:r>
            <a:r>
              <a:rPr lang="en-US" sz="2000" dirty="0" smtClean="0">
                <a:solidFill>
                  <a:srgbClr val="FF0000"/>
                </a:solidFill>
              </a:rPr>
              <a:t>begins to decrease at 34</a:t>
            </a:r>
            <a:endParaRPr lang="he-IL" sz="2000" dirty="0">
              <a:solidFill>
                <a:srgbClr val="FF0000"/>
              </a:solidFill>
            </a:endParaRPr>
          </a:p>
        </p:txBody>
      </p:sp>
      <p:cxnSp>
        <p:nvCxnSpPr>
          <p:cNvPr id="8" name="מחבר ישר 7"/>
          <p:cNvCxnSpPr/>
          <p:nvPr/>
        </p:nvCxnSpPr>
        <p:spPr>
          <a:xfrm>
            <a:off x="899592" y="6268670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39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251520" y="274638"/>
            <a:ext cx="8568952" cy="994122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Spouse and Employer Characteristics</a:t>
            </a:r>
            <a:endParaRPr lang="he-IL" b="1" dirty="0"/>
          </a:p>
        </p:txBody>
      </p:sp>
      <p:graphicFrame>
        <p:nvGraphicFramePr>
          <p:cNvPr id="2" name="מציין מיקום תוכן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7871666"/>
              </p:ext>
            </p:extLst>
          </p:nvPr>
        </p:nvGraphicFramePr>
        <p:xfrm>
          <a:off x="478257" y="1268760"/>
          <a:ext cx="8352928" cy="5040562"/>
        </p:xfrm>
        <a:graphic>
          <a:graphicData uri="http://schemas.openxmlformats.org/drawingml/2006/table">
            <a:tbl>
              <a:tblPr rtl="1"/>
              <a:tblGrid>
                <a:gridCol w="590692"/>
                <a:gridCol w="836481"/>
                <a:gridCol w="146682"/>
                <a:gridCol w="1605571"/>
                <a:gridCol w="5173502"/>
              </a:tblGrid>
              <a:tr h="891574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z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Marginal effect</a:t>
                      </a:r>
                    </a:p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between</a:t>
                      </a:r>
                    </a:p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2007 and 2008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Spouse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8.75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0.0757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Does spouse work?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5.46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0.0026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Annual income of spouse (in 10,000s NIS)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Employer characteristics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17.07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0.0001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Size of employer (number of employees)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5.73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0.0430</a:t>
                      </a:r>
                      <a:r>
                        <a:rPr lang="he-IL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1176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Up to 15 employees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6.39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0.0469</a:t>
                      </a:r>
                      <a:r>
                        <a:rPr lang="he-IL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1176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15-30 employees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j-cs"/>
                        </a:rPr>
                        <a:t>4.39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j-cs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0.0391</a:t>
                      </a:r>
                      <a:r>
                        <a:rPr lang="he-IL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-</a:t>
                      </a:r>
                      <a:endParaRPr lang="en-US" sz="14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11760"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30-50 employees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4.80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0.0551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Switched employer between the two years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6.29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0.1223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Switched employer*worked less than 9 months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5749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*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9.43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224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0.0820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Employed in the public sector (binary variable)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21</a:t>
            </a:fld>
            <a:endParaRPr lang="he-IL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85950" y="2530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6372036"/>
            <a:ext cx="765427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00"/>
                </a:solidFill>
              </a:rPr>
              <a:t>Those who were exempt and began contributing anyway did so at higher rates</a:t>
            </a:r>
            <a:endParaRPr lang="he-I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39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922114"/>
          </a:xfrm>
        </p:spPr>
        <p:txBody>
          <a:bodyPr>
            <a:noAutofit/>
          </a:bodyPr>
          <a:lstStyle/>
          <a:p>
            <a:pPr rtl="0"/>
            <a:r>
              <a:rPr lang="en-US" sz="3000" b="1" dirty="0" smtClean="0"/>
              <a:t>Wage and Employment Effects – Medium-term</a:t>
            </a:r>
            <a:endParaRPr lang="he-IL" sz="3000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5256584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dirty="0"/>
              <a:t>A key argument of </a:t>
            </a:r>
            <a:r>
              <a:rPr lang="en-US" dirty="0" smtClean="0"/>
              <a:t>those favoring the mandatory pensions is that most of </a:t>
            </a:r>
            <a:r>
              <a:rPr lang="en-US" b="1" dirty="0" smtClean="0">
                <a:solidFill>
                  <a:srgbClr val="FF0000"/>
                </a:solidFill>
              </a:rPr>
              <a:t>the burden is imposed on employers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Given a legal </a:t>
            </a:r>
            <a:r>
              <a:rPr lang="en-US" b="1" dirty="0" smtClean="0">
                <a:solidFill>
                  <a:srgbClr val="FF0000"/>
                </a:solidFill>
              </a:rPr>
              <a:t>minimum wage</a:t>
            </a:r>
            <a:r>
              <a:rPr lang="en-US" dirty="0"/>
              <a:t>,</a:t>
            </a:r>
            <a:r>
              <a:rPr lang="en-US" dirty="0" smtClean="0"/>
              <a:t> weak employees – the target group - are protected from wage cuts.</a:t>
            </a:r>
          </a:p>
          <a:p>
            <a:pPr algn="just" rtl="0"/>
            <a:r>
              <a:rPr lang="en-US" dirty="0" smtClean="0"/>
              <a:t>Hence, </a:t>
            </a:r>
            <a:r>
              <a:rPr lang="en-US" b="1" dirty="0" smtClean="0">
                <a:solidFill>
                  <a:srgbClr val="FF0000"/>
                </a:solidFill>
              </a:rPr>
              <a:t>income smoothing</a:t>
            </a:r>
            <a:r>
              <a:rPr lang="en-US" dirty="0" smtClean="0"/>
              <a:t> is not substantially influenced.</a:t>
            </a:r>
          </a:p>
          <a:p>
            <a:pPr algn="just" rtl="0"/>
            <a:r>
              <a:rPr lang="en-US" dirty="0" smtClean="0"/>
              <a:t>Employment is not very sensitive to labor cost at the low end of the wage distribution due to a high </a:t>
            </a:r>
            <a:r>
              <a:rPr lang="en-US" b="1" dirty="0" smtClean="0">
                <a:solidFill>
                  <a:srgbClr val="FF0000"/>
                </a:solidFill>
              </a:rPr>
              <a:t>non-tradable</a:t>
            </a:r>
            <a:r>
              <a:rPr lang="en-US" dirty="0" smtClean="0"/>
              <a:t> proportion.</a:t>
            </a:r>
            <a:endParaRPr lang="he-IL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b="1" dirty="0" smtClean="0"/>
              <a:t>The analysis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4925144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dirty="0" smtClean="0"/>
              <a:t>Examine the change in wages and employment between 2007 and 2012 (</a:t>
            </a:r>
            <a:r>
              <a:rPr lang="en-US" sz="2600" dirty="0" smtClean="0"/>
              <a:t>when the share of contributors was equalized</a:t>
            </a:r>
            <a:r>
              <a:rPr lang="en-US" dirty="0" smtClean="0"/>
              <a:t>) of those who worked in 2007.</a:t>
            </a:r>
          </a:p>
          <a:p>
            <a:pPr algn="just" rtl="0"/>
            <a:r>
              <a:rPr lang="en-US" dirty="0" smtClean="0">
                <a:solidFill>
                  <a:srgbClr val="FF0000"/>
                </a:solidFill>
              </a:rPr>
              <a:t>Compare the changes between contributors and non-contributors</a:t>
            </a:r>
            <a:r>
              <a:rPr lang="en-US" dirty="0" smtClean="0"/>
              <a:t> in 2007 – controlling for observables.</a:t>
            </a:r>
          </a:p>
          <a:p>
            <a:pPr algn="just" rtl="0"/>
            <a:r>
              <a:rPr lang="en-US" dirty="0" smtClean="0"/>
              <a:t>Since there may be unobservable differences correlated with the economic cycle: compare the </a:t>
            </a:r>
            <a:r>
              <a:rPr lang="en-US" dirty="0" err="1" smtClean="0"/>
              <a:t>dif</a:t>
            </a:r>
            <a:r>
              <a:rPr lang="en-US" dirty="0" smtClean="0"/>
              <a:t>-in-</a:t>
            </a:r>
            <a:r>
              <a:rPr lang="en-US" dirty="0" err="1" smtClean="0"/>
              <a:t>dif</a:t>
            </a:r>
            <a:r>
              <a:rPr lang="en-US" dirty="0" smtClean="0"/>
              <a:t> to a </a:t>
            </a:r>
            <a:r>
              <a:rPr lang="en-US" b="1" dirty="0" smtClean="0">
                <a:solidFill>
                  <a:srgbClr val="FF0000"/>
                </a:solidFill>
              </a:rPr>
              <a:t>parallel cyclical period in Israel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Employment effects: hard to detect due to </a:t>
            </a:r>
            <a:r>
              <a:rPr lang="en-US" b="1" dirty="0" smtClean="0">
                <a:solidFill>
                  <a:srgbClr val="FF0000"/>
                </a:solidFill>
              </a:rPr>
              <a:t>low labor supply elasticity</a:t>
            </a:r>
            <a:r>
              <a:rPr lang="en-US" dirty="0" smtClean="0"/>
              <a:t> (0.05-0.1) of the relevant group.</a:t>
            </a:r>
            <a:endParaRPr lang="he-IL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068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42" y="692696"/>
            <a:ext cx="8737846" cy="5400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229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rtl="0"/>
            <a:r>
              <a:rPr lang="en-US" b="1" dirty="0" smtClean="0"/>
              <a:t>Key Results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616624"/>
          </a:xfrm>
        </p:spPr>
        <p:txBody>
          <a:bodyPr>
            <a:noAutofit/>
          </a:bodyPr>
          <a:lstStyle/>
          <a:p>
            <a:pPr algn="just" rtl="0"/>
            <a:r>
              <a:rPr lang="en-US" sz="2800" dirty="0" smtClean="0"/>
              <a:t>(Conditional) Wages of those who did not contribute increased between 2007-2012 by </a:t>
            </a:r>
            <a:r>
              <a:rPr lang="en-US" sz="2800" b="1" dirty="0" smtClean="0">
                <a:solidFill>
                  <a:srgbClr val="FF0000"/>
                </a:solidFill>
              </a:rPr>
              <a:t>7.5% less</a:t>
            </a:r>
            <a:r>
              <a:rPr lang="en-US" sz="2800" dirty="0" smtClean="0"/>
              <a:t> than the wages of the employees that did contribute.</a:t>
            </a:r>
          </a:p>
          <a:p>
            <a:pPr algn="just" rtl="0"/>
            <a:r>
              <a:rPr lang="en-US" sz="2800" dirty="0" smtClean="0"/>
              <a:t>During 2001-2006 the gap was </a:t>
            </a:r>
            <a:r>
              <a:rPr lang="en-US" sz="2800" b="1" dirty="0" smtClean="0">
                <a:solidFill>
                  <a:srgbClr val="FF0000"/>
                </a:solidFill>
              </a:rPr>
              <a:t>3%</a:t>
            </a:r>
            <a:r>
              <a:rPr lang="en-US" sz="2800" dirty="0" smtClean="0"/>
              <a:t>.</a:t>
            </a:r>
          </a:p>
          <a:p>
            <a:pPr algn="just" rtl="0"/>
            <a:r>
              <a:rPr lang="en-US" sz="2800" b="1" dirty="0" smtClean="0">
                <a:solidFill>
                  <a:srgbClr val="FF0000"/>
                </a:solidFill>
              </a:rPr>
              <a:t>The difference</a:t>
            </a:r>
            <a:r>
              <a:rPr lang="en-US" sz="2800" dirty="0" smtClean="0"/>
              <a:t> of 4-4.5% </a:t>
            </a:r>
            <a:r>
              <a:rPr lang="en-US" sz="2800" b="1" dirty="0" smtClean="0">
                <a:solidFill>
                  <a:srgbClr val="FF0000"/>
                </a:solidFill>
              </a:rPr>
              <a:t>is equivalent to the employer contribution</a:t>
            </a:r>
            <a:r>
              <a:rPr lang="en-US" sz="2800" dirty="0" smtClean="0"/>
              <a:t> (net of severance pay fund) at 2012.</a:t>
            </a:r>
          </a:p>
          <a:p>
            <a:pPr algn="just" rtl="0"/>
            <a:r>
              <a:rPr lang="en-US" sz="2800" dirty="0"/>
              <a:t>The results are </a:t>
            </a:r>
            <a:r>
              <a:rPr lang="en-US" sz="2800" b="1" dirty="0">
                <a:solidFill>
                  <a:srgbClr val="FF0000"/>
                </a:solidFill>
              </a:rPr>
              <a:t>robust </a:t>
            </a:r>
            <a:r>
              <a:rPr lang="en-US" sz="2800" dirty="0"/>
              <a:t>to changes of period, income and age ranges, ethnicity and gender.</a:t>
            </a:r>
          </a:p>
          <a:p>
            <a:pPr algn="just" rtl="0"/>
            <a:r>
              <a:rPr lang="en-US" sz="2800" dirty="0" smtClean="0"/>
              <a:t>Occupation and industry composition do not account for the difference.</a:t>
            </a:r>
          </a:p>
          <a:p>
            <a:pPr algn="just" rtl="0"/>
            <a:r>
              <a:rPr lang="en-US" sz="2800" b="1" dirty="0">
                <a:solidFill>
                  <a:srgbClr val="FF0000"/>
                </a:solidFill>
              </a:rPr>
              <a:t>N</a:t>
            </a:r>
            <a:r>
              <a:rPr lang="en-US" sz="2800" b="1" dirty="0" smtClean="0">
                <a:solidFill>
                  <a:srgbClr val="FF0000"/>
                </a:solidFill>
              </a:rPr>
              <a:t>egative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employment effect</a:t>
            </a:r>
            <a:r>
              <a:rPr lang="en-US" sz="2800" dirty="0" smtClean="0"/>
              <a:t> is not statistically discernible, perhaps due to its small size.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266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pPr rtl="0"/>
            <a:r>
              <a:rPr lang="en-US" b="1" dirty="0" smtClean="0"/>
              <a:t>Conclusion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00600"/>
          </a:xfrm>
        </p:spPr>
        <p:txBody>
          <a:bodyPr>
            <a:normAutofit/>
          </a:bodyPr>
          <a:lstStyle/>
          <a:p>
            <a:pPr algn="just" rtl="0"/>
            <a:r>
              <a:rPr lang="en-US" sz="3000" dirty="0" smtClean="0"/>
              <a:t>Ex-ante analysis suggested that the mandatory pension arrangement harms the target group.</a:t>
            </a:r>
          </a:p>
          <a:p>
            <a:pPr algn="just" rtl="0"/>
            <a:r>
              <a:rPr lang="en-US" sz="3000" dirty="0" smtClean="0"/>
              <a:t>Ex-post analysis finds a behavior that is consistent with </a:t>
            </a:r>
            <a:r>
              <a:rPr lang="en-US" sz="3000" dirty="0" smtClean="0">
                <a:solidFill>
                  <a:srgbClr val="FF0000"/>
                </a:solidFill>
              </a:rPr>
              <a:t>employees trying to avoid contributing</a:t>
            </a:r>
            <a:r>
              <a:rPr lang="en-US" sz="3000" dirty="0" smtClean="0"/>
              <a:t> when it was possible – </a:t>
            </a:r>
            <a:r>
              <a:rPr lang="en-US" sz="3000" b="1" dirty="0" smtClean="0">
                <a:solidFill>
                  <a:srgbClr val="FF0000"/>
                </a:solidFill>
              </a:rPr>
              <a:t>in line with incentives</a:t>
            </a:r>
            <a:r>
              <a:rPr lang="en-US" sz="3000" dirty="0" smtClean="0"/>
              <a:t>.</a:t>
            </a:r>
          </a:p>
          <a:p>
            <a:pPr algn="just" rtl="0"/>
            <a:r>
              <a:rPr lang="en-US" sz="3000" dirty="0" smtClean="0"/>
              <a:t>Both the decision to contribute and contribution rates suggest </a:t>
            </a:r>
            <a:r>
              <a:rPr lang="en-US" sz="3000" b="1" dirty="0" smtClean="0">
                <a:solidFill>
                  <a:srgbClr val="FF0000"/>
                </a:solidFill>
              </a:rPr>
              <a:t>rational optimization by employees </a:t>
            </a:r>
            <a:r>
              <a:rPr lang="en-US" sz="3000" dirty="0" smtClean="0"/>
              <a:t>– in line with objective simulations.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607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pPr rtl="0"/>
            <a:r>
              <a:rPr lang="en-US" b="1" dirty="0" smtClean="0"/>
              <a:t>Conclusion – cont.</a:t>
            </a:r>
            <a:endParaRPr lang="he-IL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184576"/>
          </a:xfrm>
        </p:spPr>
        <p:txBody>
          <a:bodyPr/>
          <a:lstStyle/>
          <a:p>
            <a:pPr lvl="0" algn="just" rtl="0"/>
            <a:r>
              <a:rPr lang="en-US" sz="3000" dirty="0">
                <a:solidFill>
                  <a:prstClr val="black"/>
                </a:solidFill>
              </a:rPr>
              <a:t>There was essentially </a:t>
            </a:r>
            <a:r>
              <a:rPr lang="en-US" sz="3000" b="1" dirty="0">
                <a:solidFill>
                  <a:srgbClr val="FF0000"/>
                </a:solidFill>
              </a:rPr>
              <a:t>no relief </a:t>
            </a:r>
            <a:r>
              <a:rPr lang="en-US" sz="3000" b="1" dirty="0" smtClean="0">
                <a:solidFill>
                  <a:srgbClr val="FF0000"/>
                </a:solidFill>
              </a:rPr>
              <a:t>via </a:t>
            </a:r>
            <a:r>
              <a:rPr lang="en-US" sz="3000" b="1" dirty="0">
                <a:solidFill>
                  <a:srgbClr val="FF0000"/>
                </a:solidFill>
              </a:rPr>
              <a:t>employer contributions</a:t>
            </a:r>
            <a:r>
              <a:rPr lang="en-US" sz="3000" dirty="0">
                <a:solidFill>
                  <a:prstClr val="black"/>
                </a:solidFill>
              </a:rPr>
              <a:t>; almost the entire incidence fell on the employees.</a:t>
            </a:r>
          </a:p>
          <a:p>
            <a:pPr lvl="0" algn="just" rtl="0"/>
            <a:r>
              <a:rPr lang="en-US" sz="3000" dirty="0">
                <a:solidFill>
                  <a:prstClr val="black"/>
                </a:solidFill>
              </a:rPr>
              <a:t>Given low labor </a:t>
            </a:r>
            <a:r>
              <a:rPr lang="en-US" sz="3000" dirty="0" smtClean="0">
                <a:solidFill>
                  <a:prstClr val="black"/>
                </a:solidFill>
              </a:rPr>
              <a:t>supply elasticity: </a:t>
            </a:r>
            <a:r>
              <a:rPr lang="en-US" sz="3000" dirty="0">
                <a:solidFill>
                  <a:prstClr val="black"/>
                </a:solidFill>
              </a:rPr>
              <a:t>most of the burden </a:t>
            </a:r>
            <a:r>
              <a:rPr lang="en-US" sz="3000" dirty="0" smtClean="0">
                <a:solidFill>
                  <a:prstClr val="black"/>
                </a:solidFill>
              </a:rPr>
              <a:t>fell </a:t>
            </a:r>
            <a:r>
              <a:rPr lang="en-US" sz="3000" dirty="0">
                <a:solidFill>
                  <a:prstClr val="black"/>
                </a:solidFill>
              </a:rPr>
              <a:t>on </a:t>
            </a:r>
            <a:r>
              <a:rPr lang="en-US" sz="3000" dirty="0" smtClean="0">
                <a:solidFill>
                  <a:prstClr val="black"/>
                </a:solidFill>
              </a:rPr>
              <a:t>wages </a:t>
            </a:r>
            <a:r>
              <a:rPr lang="en-US" sz="3000" dirty="0">
                <a:solidFill>
                  <a:prstClr val="black"/>
                </a:solidFill>
              </a:rPr>
              <a:t>– not employment</a:t>
            </a:r>
            <a:r>
              <a:rPr lang="en-US" sz="3000" dirty="0" smtClean="0">
                <a:solidFill>
                  <a:prstClr val="black"/>
                </a:solidFill>
              </a:rPr>
              <a:t>.</a:t>
            </a:r>
          </a:p>
          <a:p>
            <a:pPr lvl="0" algn="just" rtl="0"/>
            <a:r>
              <a:rPr lang="en-US" sz="3000" dirty="0" smtClean="0">
                <a:solidFill>
                  <a:prstClr val="black"/>
                </a:solidFill>
              </a:rPr>
              <a:t>These results were </a:t>
            </a:r>
            <a:r>
              <a:rPr lang="en-US" sz="3000" b="1" dirty="0" smtClean="0">
                <a:solidFill>
                  <a:srgbClr val="FF0000"/>
                </a:solidFill>
              </a:rPr>
              <a:t>predictable based on ex-ante analysis</a:t>
            </a:r>
            <a:r>
              <a:rPr lang="en-US" sz="3000" dirty="0" smtClean="0">
                <a:solidFill>
                  <a:prstClr val="black"/>
                </a:solidFill>
              </a:rPr>
              <a:t> and data that were available in real-time.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402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ctr" rtl="0">
              <a:buNone/>
            </a:pPr>
            <a:r>
              <a:rPr lang="en-US" altLang="he-IL" sz="4400" b="1" kern="0" dirty="0">
                <a:solidFill>
                  <a:srgbClr val="FF0000"/>
                </a:solidFill>
                <a:latin typeface="Arial"/>
                <a:ea typeface="+mj-ea"/>
                <a:cs typeface="Arial"/>
              </a:rPr>
              <a:t>If it </a:t>
            </a:r>
            <a:r>
              <a:rPr lang="en-US" altLang="he-IL" sz="4400" b="1" kern="0" dirty="0" err="1">
                <a:solidFill>
                  <a:srgbClr val="FF0000"/>
                </a:solidFill>
                <a:latin typeface="Arial"/>
                <a:ea typeface="+mj-ea"/>
                <a:cs typeface="Arial"/>
              </a:rPr>
              <a:t>ain’t</a:t>
            </a:r>
            <a:r>
              <a:rPr lang="en-US" altLang="he-IL" sz="4400" b="1" kern="0" dirty="0">
                <a:solidFill>
                  <a:srgbClr val="FF0000"/>
                </a:solidFill>
                <a:latin typeface="Arial"/>
                <a:ea typeface="+mj-ea"/>
                <a:cs typeface="Arial"/>
              </a:rPr>
              <a:t> broken don’t fix it</a:t>
            </a:r>
            <a:endParaRPr lang="he-IL" sz="8800" b="1" dirty="0">
              <a:solidFill>
                <a:schemeClr val="tx2"/>
              </a:solidFill>
            </a:endParaRP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28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242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</p:spPr>
        <p:txBody>
          <a:bodyPr/>
          <a:lstStyle/>
          <a:p>
            <a:pPr rtl="0"/>
            <a:r>
              <a:rPr lang="en-US" b="1" dirty="0" smtClean="0"/>
              <a:t>Outline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107504" y="1124744"/>
            <a:ext cx="8856984" cy="5400600"/>
          </a:xfrm>
        </p:spPr>
        <p:txBody>
          <a:bodyPr>
            <a:normAutofit fontScale="85000" lnSpcReduction="10000"/>
          </a:bodyPr>
          <a:lstStyle/>
          <a:p>
            <a:pPr algn="just" rtl="0"/>
            <a:r>
              <a:rPr lang="en-US" dirty="0" smtClean="0"/>
              <a:t>Ex-ante analysis (based on pre-policy data) showed that a mandatory pension arrangement in Israel will have negative implications for the </a:t>
            </a:r>
            <a:r>
              <a:rPr lang="en-US" b="1" dirty="0" smtClean="0">
                <a:solidFill>
                  <a:srgbClr val="FF0000"/>
                </a:solidFill>
              </a:rPr>
              <a:t>targeted population</a:t>
            </a:r>
          </a:p>
          <a:p>
            <a:pPr lvl="1" algn="just" rtl="0"/>
            <a:r>
              <a:rPr lang="en-US" b="1" dirty="0" smtClean="0">
                <a:solidFill>
                  <a:srgbClr val="FF0000"/>
                </a:solidFill>
              </a:rPr>
              <a:t>Impede life-time income smoothing and reduce benefits for low-income workers</a:t>
            </a:r>
            <a:r>
              <a:rPr lang="en-US" dirty="0" smtClean="0"/>
              <a:t>?</a:t>
            </a:r>
          </a:p>
          <a:p>
            <a:pPr lvl="1" algn="just" rtl="0"/>
            <a:r>
              <a:rPr lang="en-US" dirty="0" smtClean="0"/>
              <a:t>Reduce lifetime benefits of the working poor relative to non-working households.</a:t>
            </a:r>
          </a:p>
          <a:p>
            <a:pPr lvl="1" algn="just" rtl="0"/>
            <a:r>
              <a:rPr lang="en-US" dirty="0" smtClean="0"/>
              <a:t>These negative effects depend on the </a:t>
            </a:r>
            <a:r>
              <a:rPr lang="en-US" b="1" dirty="0" smtClean="0">
                <a:solidFill>
                  <a:srgbClr val="FF0000"/>
                </a:solidFill>
              </a:rPr>
              <a:t>employer contributions’ incidence and the employment effect</a:t>
            </a:r>
            <a:r>
              <a:rPr lang="en-US" dirty="0" smtClean="0"/>
              <a:t>?</a:t>
            </a:r>
            <a:endParaRPr lang="en-US" dirty="0"/>
          </a:p>
          <a:p>
            <a:pPr algn="just" rtl="0"/>
            <a:r>
              <a:rPr lang="en-US" dirty="0" smtClean="0"/>
              <a:t>Behavior during the arrangement’s first year - when enforcement was lax - as an indication for </a:t>
            </a:r>
            <a:r>
              <a:rPr lang="en-US" b="1" dirty="0" smtClean="0">
                <a:solidFill>
                  <a:srgbClr val="FF0000"/>
                </a:solidFill>
              </a:rPr>
              <a:t>preferences</a:t>
            </a:r>
            <a:r>
              <a:rPr lang="en-US" dirty="0" smtClean="0"/>
              <a:t>.</a:t>
            </a:r>
          </a:p>
          <a:p>
            <a:pPr algn="just" rtl="0"/>
            <a:r>
              <a:rPr lang="en-US" dirty="0" smtClean="0"/>
              <a:t>Use ex-post medium-term data to estimate the </a:t>
            </a:r>
            <a:r>
              <a:rPr lang="en-US" b="1" dirty="0" smtClean="0">
                <a:solidFill>
                  <a:srgbClr val="FF0000"/>
                </a:solidFill>
              </a:rPr>
              <a:t>"tax" incidence</a:t>
            </a:r>
            <a:r>
              <a:rPr lang="en-US" dirty="0" smtClean="0"/>
              <a:t> and employment effect.</a:t>
            </a:r>
          </a:p>
          <a:p>
            <a:pPr algn="l" rtl="0"/>
            <a:endParaRPr lang="he-IL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035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rtl="0"/>
            <a:r>
              <a:rPr lang="en-US" b="1" dirty="0" smtClean="0"/>
              <a:t>The Policy’s Rationale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00600"/>
          </a:xfrm>
        </p:spPr>
        <p:txBody>
          <a:bodyPr>
            <a:normAutofit fontScale="92500" lnSpcReduction="20000"/>
          </a:bodyPr>
          <a:lstStyle/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People do not save enough for pension</a:t>
            </a:r>
          </a:p>
          <a:p>
            <a:pPr lvl="1" algn="just" rtl="0"/>
            <a:r>
              <a:rPr lang="en-US" dirty="0"/>
              <a:t>Short-sightedness</a:t>
            </a:r>
          </a:p>
          <a:p>
            <a:pPr lvl="1" algn="just" rtl="0"/>
            <a:r>
              <a:rPr lang="en-US" dirty="0"/>
              <a:t>Psychological </a:t>
            </a:r>
            <a:r>
              <a:rPr lang="en-US" dirty="0" smtClean="0"/>
              <a:t>aversion to deal with being old</a:t>
            </a:r>
            <a:endParaRPr lang="en-US" dirty="0"/>
          </a:p>
          <a:p>
            <a:pPr lvl="1" algn="just" rtl="0"/>
            <a:r>
              <a:rPr lang="en-US" dirty="0" smtClean="0"/>
              <a:t>Complexity of decision</a:t>
            </a:r>
            <a:endParaRPr lang="en-US" dirty="0"/>
          </a:p>
          <a:p>
            <a:pPr algn="just" rtl="0"/>
            <a:r>
              <a:rPr lang="en-US" dirty="0" smtClean="0"/>
              <a:t>Too late to fix when the consequences are realized</a:t>
            </a:r>
          </a:p>
          <a:p>
            <a:pPr algn="just" rtl="0"/>
            <a:r>
              <a:rPr lang="en-US" b="1" dirty="0" smtClean="0">
                <a:solidFill>
                  <a:srgbClr val="FF0000"/>
                </a:solidFill>
              </a:rPr>
              <a:t>Cannot call upon past employers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algn="just" rtl="0"/>
            <a:r>
              <a:rPr lang="en-US" dirty="0" smtClean="0"/>
              <a:t>Fiscal cost</a:t>
            </a:r>
          </a:p>
          <a:p>
            <a:pPr algn="just" rtl="0"/>
            <a:r>
              <a:rPr lang="en-US" dirty="0" smtClean="0"/>
              <a:t>Prevent “taking advantage” of the system</a:t>
            </a:r>
          </a:p>
          <a:p>
            <a:pPr marL="0" indent="0" algn="just" rtl="0">
              <a:buNone/>
            </a:pPr>
            <a:endParaRPr lang="en-US" dirty="0" smtClean="0"/>
          </a:p>
          <a:p>
            <a:pPr marL="0" indent="0" algn="just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However</a:t>
            </a:r>
            <a:r>
              <a:rPr lang="en-US" dirty="0" smtClean="0"/>
              <a:t>:</a:t>
            </a:r>
          </a:p>
          <a:p>
            <a:pPr marL="0" indent="0" algn="just" rtl="0">
              <a:buNone/>
            </a:pPr>
            <a:r>
              <a:rPr lang="en-US" dirty="0"/>
              <a:t>	</a:t>
            </a:r>
            <a:r>
              <a:rPr lang="en-US" dirty="0" smtClean="0"/>
              <a:t>If people are rational, honest and optimizing, </a:t>
            </a:r>
            <a:r>
              <a:rPr lang="en-US" b="1" dirty="0" smtClean="0">
                <a:solidFill>
                  <a:srgbClr val="FF0000"/>
                </a:solidFill>
              </a:rPr>
              <a:t>intervention may be harmful to welfare.</a:t>
            </a:r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155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What do we test and what we do not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/>
          <a:lstStyle/>
          <a:p>
            <a:pPr algn="l" rtl="0"/>
            <a:r>
              <a:rPr lang="en-US" dirty="0" smtClean="0"/>
              <a:t>Examine </a:t>
            </a:r>
            <a:r>
              <a:rPr lang="en-US" dirty="0" smtClean="0">
                <a:solidFill>
                  <a:srgbClr val="FF0000"/>
                </a:solidFill>
              </a:rPr>
              <a:t>responses at the margin</a:t>
            </a:r>
            <a:r>
              <a:rPr lang="en-US" dirty="0" smtClean="0"/>
              <a:t>, given the pre-existing </a:t>
            </a:r>
            <a:r>
              <a:rPr lang="en-US" dirty="0"/>
              <a:t>social security </a:t>
            </a:r>
            <a:r>
              <a:rPr lang="en-US" dirty="0" smtClean="0"/>
              <a:t>and tax benefits.</a:t>
            </a:r>
          </a:p>
          <a:p>
            <a:pPr algn="l" rtl="0"/>
            <a:r>
              <a:rPr lang="en-US" dirty="0" smtClean="0"/>
              <a:t>D</a:t>
            </a:r>
            <a:r>
              <a:rPr lang="en-US" dirty="0"/>
              <a:t>o</a:t>
            </a:r>
            <a:r>
              <a:rPr lang="en-US" dirty="0" smtClean="0">
                <a:solidFill>
                  <a:srgbClr val="FF0000"/>
                </a:solidFill>
              </a:rPr>
              <a:t> not argue that no intervention is warranted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Argue that </a:t>
            </a:r>
            <a:r>
              <a:rPr lang="en-US" dirty="0" smtClean="0">
                <a:solidFill>
                  <a:srgbClr val="FF0000"/>
                </a:solidFill>
              </a:rPr>
              <a:t>people responded rationally</a:t>
            </a:r>
            <a:r>
              <a:rPr lang="en-US" dirty="0" smtClean="0"/>
              <a:t> to the “old” system and to the change.</a:t>
            </a:r>
          </a:p>
          <a:p>
            <a:pPr algn="l" rtl="0"/>
            <a:r>
              <a:rPr lang="en-US" dirty="0" smtClean="0"/>
              <a:t>This seems to be a case of “too much” savings </a:t>
            </a:r>
            <a:r>
              <a:rPr lang="en-US" dirty="0" smtClean="0">
                <a:solidFill>
                  <a:srgbClr val="FF0000"/>
                </a:solidFill>
              </a:rPr>
              <a:t>for the affected population</a:t>
            </a:r>
            <a:r>
              <a:rPr lang="en-US" dirty="0" smtClean="0"/>
              <a:t>.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395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The Mandatory Pension Arrangement</a:t>
            </a:r>
            <a:endParaRPr lang="he-IL" b="1" dirty="0"/>
          </a:p>
        </p:txBody>
      </p:sp>
      <p:graphicFrame>
        <p:nvGraphicFramePr>
          <p:cNvPr id="2" name="מציין מיקום תוכן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6412042"/>
              </p:ext>
            </p:extLst>
          </p:nvPr>
        </p:nvGraphicFramePr>
        <p:xfrm>
          <a:off x="1187624" y="1547624"/>
          <a:ext cx="6480720" cy="3600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7703"/>
                <a:gridCol w="1703125"/>
                <a:gridCol w="1725242"/>
                <a:gridCol w="1614650"/>
              </a:tblGrid>
              <a:tr h="102284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Beginning from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Employer Contributions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Employee Contributions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1800" dirty="0">
                          <a:effectLst/>
                        </a:rPr>
                        <a:t>otal Contribution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1.1.2008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1.67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0.83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2.50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1.1.2009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>
                          <a:effectLst/>
                        </a:rPr>
                        <a:t>3.34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1.66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5.00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1.1.2010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5.00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2.50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7.50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1.1.2011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>
                          <a:effectLst/>
                        </a:rPr>
                        <a:t>6.67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3.33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10.00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1.1.2012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8.34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>
                          <a:effectLst/>
                        </a:rPr>
                        <a:t>4.16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12.50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1.1.2013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>
                          <a:effectLst/>
                        </a:rPr>
                        <a:t>10.00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>
                          <a:effectLst/>
                        </a:rPr>
                        <a:t>5.00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15.00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822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1.1.2014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12.00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dirty="0">
                          <a:effectLst/>
                        </a:rPr>
                        <a:t>5.50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1800" b="1" dirty="0">
                          <a:solidFill>
                            <a:srgbClr val="FF0000"/>
                          </a:solidFill>
                          <a:effectLst/>
                        </a:rPr>
                        <a:t>17.50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6</a:t>
            </a:fld>
            <a:endParaRPr lang="he-IL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86182" y="1085959"/>
            <a:ext cx="77048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he-IL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Contribution rates according to the arrangement</a:t>
            </a:r>
            <a:endParaRPr kumimoji="0" lang="en-US" altLang="he-IL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918" y="5373216"/>
            <a:ext cx="896448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/>
              <a:t>The duty applies to income </a:t>
            </a:r>
            <a:r>
              <a:rPr lang="en-US" b="1" dirty="0" smtClean="0">
                <a:solidFill>
                  <a:srgbClr val="FF0000"/>
                </a:solidFill>
              </a:rPr>
              <a:t>up to the average wage </a:t>
            </a:r>
            <a:r>
              <a:rPr lang="en-US" dirty="0" smtClean="0"/>
              <a:t>(70% of all employees earn less),</a:t>
            </a:r>
          </a:p>
          <a:p>
            <a:pPr algn="l" rtl="0"/>
            <a:r>
              <a:rPr lang="en-US" dirty="0" smtClean="0"/>
              <a:t>for people who worked at least 6 months. Those who had previous coverage – from day 1.</a:t>
            </a:r>
          </a:p>
          <a:p>
            <a:pPr algn="l" rtl="0"/>
            <a:r>
              <a:rPr lang="en-US" dirty="0" smtClean="0"/>
              <a:t>Exempt individuals – </a:t>
            </a:r>
            <a:r>
              <a:rPr lang="en-US" b="1" dirty="0" smtClean="0">
                <a:solidFill>
                  <a:srgbClr val="FF0000"/>
                </a:solidFill>
              </a:rPr>
              <a:t>in 2008: those who worked less than 9 months </a:t>
            </a:r>
            <a:r>
              <a:rPr lang="en-US" dirty="0" smtClean="0"/>
              <a:t>for the same employer.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3349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Pension Savings Incentives in Israel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323528" y="1340768"/>
            <a:ext cx="8712968" cy="5400600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dirty="0" smtClean="0"/>
              <a:t>Tax incentives at the contribution and withdrawal stages – </a:t>
            </a:r>
            <a:r>
              <a:rPr lang="en-US" b="1" dirty="0" smtClean="0">
                <a:solidFill>
                  <a:srgbClr val="FF0000"/>
                </a:solidFill>
              </a:rPr>
              <a:t>relevant to those above the tax threshold.</a:t>
            </a:r>
          </a:p>
          <a:p>
            <a:pPr algn="just" rtl="0"/>
            <a:r>
              <a:rPr lang="en-US" dirty="0" smtClean="0"/>
              <a:t>Yields on accumulated savings are exempt from capital gains taxation – </a:t>
            </a:r>
            <a:r>
              <a:rPr lang="en-US" b="1" dirty="0" smtClean="0">
                <a:solidFill>
                  <a:srgbClr val="FF0000"/>
                </a:solidFill>
              </a:rPr>
              <a:t>relevant for those who want to save.</a:t>
            </a:r>
          </a:p>
          <a:p>
            <a:pPr algn="just" rtl="0"/>
            <a:r>
              <a:rPr lang="en-US" dirty="0" smtClean="0"/>
              <a:t>Social security </a:t>
            </a:r>
            <a:r>
              <a:rPr lang="en-US" b="1" dirty="0" smtClean="0">
                <a:solidFill>
                  <a:srgbClr val="FF0000"/>
                </a:solidFill>
              </a:rPr>
              <a:t>replacement rates are high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for low income employees </a:t>
            </a:r>
            <a:r>
              <a:rPr lang="en-US" dirty="0" smtClean="0"/>
              <a:t>– but depend on family characteristics.</a:t>
            </a:r>
          </a:p>
          <a:p>
            <a:pPr algn="just" rtl="0"/>
            <a:r>
              <a:rPr lang="en-US" dirty="0" smtClean="0"/>
              <a:t>Social security </a:t>
            </a:r>
            <a:r>
              <a:rPr lang="en-US" b="1" dirty="0" smtClean="0">
                <a:solidFill>
                  <a:srgbClr val="FF0000"/>
                </a:solidFill>
              </a:rPr>
              <a:t>income guarantee is offset against pension</a:t>
            </a:r>
            <a:r>
              <a:rPr lang="en-US" dirty="0" smtClean="0"/>
              <a:t> benefits.</a:t>
            </a:r>
          </a:p>
          <a:p>
            <a:pPr algn="just" rtl="0"/>
            <a:endParaRPr lang="en-US" dirty="0" smtClean="0"/>
          </a:p>
          <a:p>
            <a:pPr marL="0" indent="0" algn="l" rtl="0">
              <a:buNone/>
            </a:pPr>
            <a:endParaRPr lang="he-IL" b="1" dirty="0"/>
          </a:p>
        </p:txBody>
      </p:sp>
      <p:sp>
        <p:nvSpPr>
          <p:cNvPr id="2" name="מציין מיקום של מספר שקופית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059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Implications for the Incentives to Save</a:t>
            </a:r>
            <a:endParaRPr lang="he-IL" b="1" dirty="0"/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>
          <a:xfrm>
            <a:off x="611560" y="692696"/>
            <a:ext cx="8136904" cy="432048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sz="2400" b="1" dirty="0" smtClean="0"/>
              <a:t>Characteristics </a:t>
            </a:r>
            <a:r>
              <a:rPr lang="en-US" sz="2400" b="1" dirty="0"/>
              <a:t>Affecting the Decision to Begin to Contribute</a:t>
            </a:r>
            <a:endParaRPr lang="he-IL" sz="24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8</a:t>
            </a:fld>
            <a:endParaRPr lang="he-IL"/>
          </a:p>
        </p:txBody>
      </p:sp>
      <p:graphicFrame>
        <p:nvGraphicFramePr>
          <p:cNvPr id="2" name="טבלה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6773"/>
              </p:ext>
            </p:extLst>
          </p:nvPr>
        </p:nvGraphicFramePr>
        <p:xfrm>
          <a:off x="827584" y="1124744"/>
          <a:ext cx="7488832" cy="5627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7975"/>
                <a:gridCol w="4595147"/>
                <a:gridCol w="865710"/>
              </a:tblGrid>
              <a:tr h="25243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Characteristic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Cause for behavioral effect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Effect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Low wage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Sufficient replacement rate through old-age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allowances and income guarantee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(-)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5243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No tax benefits on withdrawal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(-)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Wage below the tax threshold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No tax benefits at the time of contribution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(-)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5729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Married woman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Insufficient replacement rate through old-age allowances as spouse is likely to work, even if he does not work currently.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(+)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Working spouse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Insufficient replacement rate through old-age allowances. No offset of allowances against pension.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(+)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Spouse contributing to pension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Additional contribution is unlikely to be offset against the old-age income supplement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(+)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Female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Even if currently unmarried, expected to have a working spouse later in her career.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(+)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25243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Children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Consumption 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smoothing,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effectLst/>
                        </a:rPr>
                        <a:t>liquidity</a:t>
                      </a: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. 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(-)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Older </a:t>
                      </a:r>
                      <a:r>
                        <a:rPr lang="en-US" sz="1600" dirty="0" smtClean="0">
                          <a:effectLst/>
                        </a:rPr>
                        <a:t>age - no past contribution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Insufficient accumulation to overcome the pension offset against the old-age income </a:t>
                      </a:r>
                      <a:r>
                        <a:rPr lang="en-US" sz="1600" dirty="0" smtClean="0">
                          <a:effectLst/>
                        </a:rPr>
                        <a:t>guarantee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(-)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5048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Arab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Unlikely to have a working spouse, especially if currently single or has a non-working spouse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(-)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35200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Small</a:t>
                      </a:r>
                      <a:r>
                        <a:rPr lang="en-US" sz="1600" baseline="0" dirty="0" smtClean="0">
                          <a:effectLst/>
                          <a:latin typeface="Times New Roman"/>
                          <a:ea typeface="Times New Roman"/>
                        </a:rPr>
                        <a:t> Employer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Worse terms in pension funds</a:t>
                      </a:r>
                      <a:endParaRPr lang="en-US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Times New Roman"/>
                          <a:ea typeface="Times New Roman"/>
                        </a:rPr>
                        <a:t>(-)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318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850106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 smtClean="0"/>
              <a:t>The Targeted Population </a:t>
            </a:r>
            <a:r>
              <a:rPr lang="en-US" sz="3600" b="1" dirty="0" smtClean="0"/>
              <a:t>(Brender, 2010)</a:t>
            </a:r>
            <a:endParaRPr lang="he-IL" sz="36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28" y="1196753"/>
            <a:ext cx="8784168" cy="4003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024EE-20C4-4D41-8FB5-65F402CB2CCC}" type="slidenum">
              <a:rPr lang="he-IL" smtClean="0"/>
              <a:t>9</a:t>
            </a:fld>
            <a:endParaRPr lang="he-IL"/>
          </a:p>
        </p:txBody>
      </p:sp>
      <p:sp>
        <p:nvSpPr>
          <p:cNvPr id="2" name="TextBox 1"/>
          <p:cNvSpPr txBox="1"/>
          <p:nvPr/>
        </p:nvSpPr>
        <p:spPr>
          <a:xfrm>
            <a:off x="251520" y="5373216"/>
            <a:ext cx="872081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 smtClean="0"/>
              <a:t>About 38% of all employees did not contribute to pension in 2007: their types are consistent with the incentives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23677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טרק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טרק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אוסטין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1501</TotalTime>
  <Words>2140</Words>
  <Application>Microsoft Office PowerPoint</Application>
  <PresentationFormat>‫הצגה על המסך (4:3)</PresentationFormat>
  <Paragraphs>537</Paragraphs>
  <Slides>28</Slides>
  <Notes>22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28</vt:i4>
      </vt:variant>
    </vt:vector>
  </HeadingPairs>
  <TitlesOfParts>
    <vt:vector size="29" baseType="lpstr">
      <vt:lpstr>טרק</vt:lpstr>
      <vt:lpstr>Are People Smarter than We Give Them Credit for? The case of Mandatory Pensions in Israel:</vt:lpstr>
      <vt:lpstr>Background story: Old-age poverty</vt:lpstr>
      <vt:lpstr>Outline</vt:lpstr>
      <vt:lpstr>The Policy’s Rationale</vt:lpstr>
      <vt:lpstr>What do we test and what we do not </vt:lpstr>
      <vt:lpstr>The Mandatory Pension Arrangement</vt:lpstr>
      <vt:lpstr>Pension Savings Incentives in Israel</vt:lpstr>
      <vt:lpstr>Implications for the Incentives to Save</vt:lpstr>
      <vt:lpstr>The Targeted Population (Brender, 2010)</vt:lpstr>
      <vt:lpstr>Characteristics of the relevant population</vt:lpstr>
      <vt:lpstr>Characteristics of typical households</vt:lpstr>
      <vt:lpstr>Consequences of the Arrangement for the Target Population</vt:lpstr>
      <vt:lpstr>מצגת של PowerPoint</vt:lpstr>
      <vt:lpstr>מצגת של PowerPoint</vt:lpstr>
      <vt:lpstr>2008 as a window to observe preferences</vt:lpstr>
      <vt:lpstr>Three Tests</vt:lpstr>
      <vt:lpstr>Factors affecting the decision to begin contributing: 2007-8 compared to 2006-7</vt:lpstr>
      <vt:lpstr>Income and Employer Characteristics</vt:lpstr>
      <vt:lpstr>Contribution Rates</vt:lpstr>
      <vt:lpstr>Factors affecting workers starting to save in 2008 to contribute at above-minimum rates</vt:lpstr>
      <vt:lpstr>Spouse and Employer Characteristics</vt:lpstr>
      <vt:lpstr>Wage and Employment Effects – Medium-term</vt:lpstr>
      <vt:lpstr>The analysis</vt:lpstr>
      <vt:lpstr>מצגת של PowerPoint</vt:lpstr>
      <vt:lpstr>Key Results</vt:lpstr>
      <vt:lpstr>Conclusion</vt:lpstr>
      <vt:lpstr>Conclusion – cont.</vt:lpstr>
      <vt:lpstr>מצגת של PowerPoint</vt:lpstr>
    </vt:vector>
  </TitlesOfParts>
  <Company>BOI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Welfare and Labor Market Effects of Mandatory Pension Savings in Israel</dc:title>
  <dc:creator>עדי ברנדר</dc:creator>
  <cp:lastModifiedBy>עדי ברנדר</cp:lastModifiedBy>
  <cp:revision>113</cp:revision>
  <cp:lastPrinted>2015-04-07T12:15:40Z</cp:lastPrinted>
  <dcterms:created xsi:type="dcterms:W3CDTF">2015-04-05T07:22:09Z</dcterms:created>
  <dcterms:modified xsi:type="dcterms:W3CDTF">2018-03-25T09:04:41Z</dcterms:modified>
</cp:coreProperties>
</file>