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3" r:id="rId4"/>
    <p:sldId id="262" r:id="rId5"/>
    <p:sldId id="258" r:id="rId6"/>
    <p:sldId id="259" r:id="rId7"/>
    <p:sldId id="265" r:id="rId8"/>
    <p:sldId id="267" r:id="rId9"/>
    <p:sldId id="269" r:id="rId10"/>
    <p:sldId id="268" r:id="rId11"/>
    <p:sldId id="261" r:id="rId12"/>
  </p:sldIdLst>
  <p:sldSz cx="9144000" cy="6858000" type="screen4x3"/>
  <p:notesSz cx="6797675" cy="992663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33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2016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D61E70E-FEF1-42EF-ACF0-C9C380D757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8050823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2016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7E615F2-C1D3-4231-89E0-CD886119B6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036252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615F2-C1D3-4231-89E0-CD886119B60A}" type="slidenum">
              <a:rPr lang="he-IL" smtClean="0"/>
              <a:t>1</a:t>
            </a:fld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1182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651D2-AD98-4E6B-859A-78C36658AE0C}" type="datetimeFigureOut">
              <a:rPr lang="he-IL" smtClean="0"/>
              <a:t>ט'/ניסן/תשע"ח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4526E-515D-4C09-9C78-B4D3C8684E2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651D2-AD98-4E6B-859A-78C36658AE0C}" type="datetimeFigureOut">
              <a:rPr lang="he-IL" smtClean="0"/>
              <a:t>ט'/ניסן/תשע"ח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4526E-515D-4C09-9C78-B4D3C8684E2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651D2-AD98-4E6B-859A-78C36658AE0C}" type="datetimeFigureOut">
              <a:rPr lang="he-IL" smtClean="0"/>
              <a:t>ט'/ניסן/תשע"ח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4526E-515D-4C09-9C78-B4D3C8684E2B}" type="slidenum">
              <a:rPr lang="he-IL" smtClean="0"/>
              <a:t>‹#›</a:t>
            </a:fld>
            <a:endParaRPr lang="he-I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651D2-AD98-4E6B-859A-78C36658AE0C}" type="datetimeFigureOut">
              <a:rPr lang="he-IL" smtClean="0"/>
              <a:t>ט'/ניסן/תשע"ח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4526E-515D-4C09-9C78-B4D3C8684E2B}" type="slidenum">
              <a:rPr lang="he-IL" smtClean="0"/>
              <a:t>‹#›</a:t>
            </a:fld>
            <a:endParaRPr lang="he-I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651D2-AD98-4E6B-859A-78C36658AE0C}" type="datetimeFigureOut">
              <a:rPr lang="he-IL" smtClean="0"/>
              <a:t>ט'/ניסן/תשע"ח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4526E-515D-4C09-9C78-B4D3C8684E2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651D2-AD98-4E6B-859A-78C36658AE0C}" type="datetimeFigureOut">
              <a:rPr lang="he-IL" smtClean="0"/>
              <a:t>ט'/ניסן/תשע"ח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4526E-515D-4C09-9C78-B4D3C8684E2B}" type="slidenum">
              <a:rPr lang="he-IL" smtClean="0"/>
              <a:t>‹#›</a:t>
            </a:fld>
            <a:endParaRPr lang="he-I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651D2-AD98-4E6B-859A-78C36658AE0C}" type="datetimeFigureOut">
              <a:rPr lang="he-IL" smtClean="0"/>
              <a:t>ט'/ניסן/תשע"ח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4526E-515D-4C09-9C78-B4D3C8684E2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651D2-AD98-4E6B-859A-78C36658AE0C}" type="datetimeFigureOut">
              <a:rPr lang="he-IL" smtClean="0"/>
              <a:t>ט'/ניסן/תשע"ח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4526E-515D-4C09-9C78-B4D3C8684E2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651D2-AD98-4E6B-859A-78C36658AE0C}" type="datetimeFigureOut">
              <a:rPr lang="he-IL" smtClean="0"/>
              <a:t>ט'/ניסן/תשע"ח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4526E-515D-4C09-9C78-B4D3C8684E2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651D2-AD98-4E6B-859A-78C36658AE0C}" type="datetimeFigureOut">
              <a:rPr lang="he-IL" smtClean="0"/>
              <a:t>ט'/ניסן/תשע"ח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4526E-515D-4C09-9C78-B4D3C8684E2B}" type="slidenum">
              <a:rPr lang="he-IL" smtClean="0"/>
              <a:t>‹#›</a:t>
            </a:fld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651D2-AD98-4E6B-859A-78C36658AE0C}" type="datetimeFigureOut">
              <a:rPr lang="he-IL" smtClean="0"/>
              <a:t>ט'/ניסן/תשע"ח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4526E-515D-4C09-9C78-B4D3C8684E2B}" type="slidenum">
              <a:rPr lang="he-IL" smtClean="0"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CD651D2-AD98-4E6B-859A-78C36658AE0C}" type="datetimeFigureOut">
              <a:rPr lang="he-IL" smtClean="0"/>
              <a:t>ט'/ניסן/תשע"ח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EA4526E-515D-4C09-9C78-B4D3C8684E2B}" type="slidenum">
              <a:rPr lang="he-IL" smtClean="0"/>
              <a:t>‹#›</a:t>
            </a:fld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0122" y="692696"/>
            <a:ext cx="7772400" cy="2259682"/>
          </a:xfrm>
        </p:spPr>
        <p:txBody>
          <a:bodyPr>
            <a:normAutofit fontScale="90000"/>
          </a:bodyPr>
          <a:lstStyle/>
          <a:p>
            <a:pPr rtl="0"/>
            <a:r>
              <a:rPr lang="en-US" sz="4000" dirty="0">
                <a:solidFill>
                  <a:prstClr val="black"/>
                </a:solidFill>
              </a:rPr>
              <a:t>Pension Policy </a:t>
            </a:r>
            <a:r>
              <a:rPr lang="en-US" sz="4000" dirty="0" smtClean="0">
                <a:solidFill>
                  <a:prstClr val="black"/>
                </a:solidFill>
              </a:rPr>
              <a:t>Design and Income inequality:</a:t>
            </a:r>
            <a:r>
              <a:rPr lang="en-US" sz="4000" dirty="0">
                <a:solidFill>
                  <a:prstClr val="black"/>
                </a:solidFill>
              </a:rPr>
              <a:t/>
            </a:r>
            <a:br>
              <a:rPr lang="en-US" sz="4000" dirty="0">
                <a:solidFill>
                  <a:prstClr val="black"/>
                </a:solidFill>
              </a:rPr>
            </a:br>
            <a:r>
              <a:rPr lang="en-US" sz="4000" dirty="0">
                <a:solidFill>
                  <a:prstClr val="black"/>
                </a:solidFill>
              </a:rPr>
              <a:t> Assumptions and Reality in a </a:t>
            </a:r>
            <a:r>
              <a:rPr lang="en-US" sz="4000" dirty="0" smtClean="0">
                <a:solidFill>
                  <a:prstClr val="black"/>
                </a:solidFill>
              </a:rPr>
              <a:t>World </a:t>
            </a:r>
            <a:r>
              <a:rPr lang="en-US" sz="4000" dirty="0">
                <a:solidFill>
                  <a:prstClr val="black"/>
                </a:solidFill>
              </a:rPr>
              <a:t>of </a:t>
            </a:r>
            <a:r>
              <a:rPr lang="en-US" sz="4000" dirty="0" smtClean="0">
                <a:solidFill>
                  <a:prstClr val="black"/>
                </a:solidFill>
              </a:rPr>
              <a:t>Multiple Policy-Instruments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31640" y="3212976"/>
            <a:ext cx="6400800" cy="1800200"/>
          </a:xfrm>
        </p:spPr>
        <p:txBody>
          <a:bodyPr>
            <a:noAutofit/>
          </a:bodyPr>
          <a:lstStyle/>
          <a:p>
            <a:pPr rtl="0"/>
            <a:r>
              <a:rPr lang="en-US" dirty="0" smtClean="0"/>
              <a:t>Adi Brender</a:t>
            </a:r>
          </a:p>
          <a:p>
            <a:pPr rtl="0"/>
            <a:r>
              <a:rPr lang="en-US" dirty="0" smtClean="0"/>
              <a:t>Research Department Bank of Israel</a:t>
            </a:r>
          </a:p>
          <a:p>
            <a:pPr rtl="0"/>
            <a:endParaRPr lang="en-US" dirty="0" smtClean="0"/>
          </a:p>
          <a:p>
            <a:pPr rtl="0"/>
            <a:r>
              <a:rPr lang="en-US" b="1" dirty="0"/>
              <a:t>Seminar on: Aging, Retirement and Pensions: Trends, Challenges and </a:t>
            </a:r>
            <a:r>
              <a:rPr lang="en-US" b="1" dirty="0" smtClean="0"/>
              <a:t>Policy - </a:t>
            </a:r>
            <a:r>
              <a:rPr lang="en-US" dirty="0" smtClean="0"/>
              <a:t>March 2018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1192094" y="5865059"/>
            <a:ext cx="726042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The opinions and analysis presented in this lecture do not necessarily reflect those of the Bank of Israel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4013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0485" y="2132856"/>
            <a:ext cx="5635298" cy="3312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Mortgages Bite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41839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Assumption</a:t>
            </a:r>
          </a:p>
          <a:p>
            <a:pPr lvl="1" algn="l" rtl="0"/>
            <a:r>
              <a:rPr lang="en-US" dirty="0" smtClean="0"/>
              <a:t>A dollar of pension contribution is the same for all</a:t>
            </a:r>
          </a:p>
          <a:p>
            <a:pPr algn="l" rtl="0"/>
            <a:r>
              <a:rPr lang="en-US" dirty="0" smtClean="0"/>
              <a:t>Reality</a:t>
            </a:r>
          </a:p>
          <a:p>
            <a:pPr lvl="1" algn="l" rtl="0"/>
            <a:r>
              <a:rPr lang="en-US" dirty="0" smtClean="0"/>
              <a:t>Tax benefits make the cost very different</a:t>
            </a:r>
          </a:p>
          <a:p>
            <a:pPr lvl="1" algn="l" rtl="0"/>
            <a:r>
              <a:rPr lang="en-US" dirty="0" smtClean="0"/>
              <a:t>Contributing when wages (and taxes) are high may substitute yields of several years</a:t>
            </a:r>
          </a:p>
          <a:p>
            <a:pPr marL="57150" indent="0" algn="l" rtl="0">
              <a:buNone/>
            </a:pPr>
            <a:r>
              <a:rPr lang="en-US" dirty="0"/>
              <a:t>	</a:t>
            </a:r>
            <a:endParaRPr lang="en-US" dirty="0" smtClean="0"/>
          </a:p>
          <a:p>
            <a:pPr lvl="1" algn="l" rtl="0"/>
            <a:endParaRPr lang="he-IL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Ignoring Tax Benefits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21365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23528" y="1268760"/>
            <a:ext cx="8640960" cy="5184576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Assumption:</a:t>
            </a:r>
          </a:p>
          <a:p>
            <a:pPr lvl="1" algn="l" rtl="0"/>
            <a:r>
              <a:rPr lang="en-US" dirty="0" smtClean="0"/>
              <a:t>Examining the average is good enough.</a:t>
            </a:r>
          </a:p>
          <a:p>
            <a:pPr lvl="1" algn="l" rtl="0"/>
            <a:r>
              <a:rPr lang="en-US" dirty="0" smtClean="0"/>
              <a:t>Wages increase monotonically (weakly) over the years.</a:t>
            </a:r>
          </a:p>
          <a:p>
            <a:pPr lvl="1" algn="l" rtl="0"/>
            <a:r>
              <a:rPr lang="en-US" dirty="0" smtClean="0"/>
              <a:t>Pensions need to replace a (high) proportion of the last wage.</a:t>
            </a:r>
          </a:p>
          <a:p>
            <a:pPr algn="l" rtl="0"/>
            <a:r>
              <a:rPr lang="en-US" dirty="0" smtClean="0"/>
              <a:t>Reality:</a:t>
            </a:r>
          </a:p>
          <a:p>
            <a:pPr lvl="1" algn="l" rtl="0"/>
            <a:r>
              <a:rPr lang="en-US" dirty="0" smtClean="0"/>
              <a:t>Wage patterns differ between people</a:t>
            </a:r>
          </a:p>
          <a:p>
            <a:pPr lvl="1" algn="l" rtl="0"/>
            <a:r>
              <a:rPr lang="en-US" dirty="0" smtClean="0"/>
              <a:t>Low income at early years is associated with flatter wage profiles (1%-1.5% real avg. annual differential) and with spouses with lower wage or employment tenure.</a:t>
            </a:r>
          </a:p>
          <a:p>
            <a:pPr algn="l" rtl="0"/>
            <a:r>
              <a:rPr lang="en-US" dirty="0" smtClean="0"/>
              <a:t>Significance</a:t>
            </a:r>
          </a:p>
          <a:p>
            <a:pPr lvl="1" algn="l" rtl="0"/>
            <a:r>
              <a:rPr lang="en-US" dirty="0" smtClean="0"/>
              <a:t>Different required contribution rates.</a:t>
            </a:r>
          </a:p>
          <a:p>
            <a:pPr lvl="1" algn="l" rtl="0"/>
            <a:r>
              <a:rPr lang="en-US" dirty="0" smtClean="0"/>
              <a:t>Given a (more or less) fixed monthly social security old-age allowance, low income individuals need to contribute even less.</a:t>
            </a:r>
          </a:p>
          <a:p>
            <a:pPr lvl="1" algn="l" rtl="0"/>
            <a:endParaRPr lang="he-IL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rtl="0"/>
            <a:r>
              <a:rPr lang="en-US" b="1" dirty="0" smtClean="0"/>
              <a:t>Income Profiles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116699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dirty="0" smtClean="0"/>
              <a:t>Income distribution within cohorts is persistent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6093296"/>
            <a:ext cx="724563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Wage distribution of employees aged 35-50 in 2000 who worked in 2015.</a:t>
            </a:r>
            <a:endParaRPr lang="he-IL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76872"/>
            <a:ext cx="7408862" cy="3007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896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7544" y="2780928"/>
            <a:ext cx="7812856" cy="2890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/>
          </a:bodyPr>
          <a:lstStyle/>
          <a:p>
            <a:pPr rtl="0"/>
            <a:r>
              <a:rPr lang="en-US" sz="3600" b="1" dirty="0" smtClean="0"/>
              <a:t>Work Status Given the Spouse's Income</a:t>
            </a:r>
            <a:endParaRPr lang="he-IL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49461" y="6093296"/>
            <a:ext cx="788297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For a given (lump-sum) OAA, a non-working spouse implies lower household income in working years and lower required replacement rate.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5463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12568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Assumption (or common practice)</a:t>
            </a:r>
          </a:p>
          <a:p>
            <a:pPr lvl="1" algn="l" rtl="0"/>
            <a:r>
              <a:rPr lang="en-US" dirty="0" smtClean="0"/>
              <a:t>Pension calculations can be based on individual incomes</a:t>
            </a:r>
          </a:p>
          <a:p>
            <a:pPr algn="l" rtl="0"/>
            <a:r>
              <a:rPr lang="en-US" dirty="0" smtClean="0"/>
              <a:t>Reality</a:t>
            </a:r>
          </a:p>
          <a:p>
            <a:pPr lvl="1" algn="l" rtl="0"/>
            <a:r>
              <a:rPr lang="en-US" dirty="0" smtClean="0"/>
              <a:t>People live in families</a:t>
            </a:r>
          </a:p>
          <a:p>
            <a:pPr lvl="1" algn="l" rtl="0"/>
            <a:r>
              <a:rPr lang="en-US" dirty="0" smtClean="0"/>
              <a:t>Not all adults (especially women) work all the time</a:t>
            </a:r>
          </a:p>
          <a:p>
            <a:pPr lvl="1" algn="l" rtl="0"/>
            <a:r>
              <a:rPr lang="en-US" dirty="0" smtClean="0"/>
              <a:t>Employed people have children</a:t>
            </a:r>
          </a:p>
          <a:p>
            <a:pPr lvl="1" algn="l" rtl="0"/>
            <a:r>
              <a:rPr lang="en-US" dirty="0" smtClean="0"/>
              <a:t>Pay mortgages</a:t>
            </a:r>
          </a:p>
          <a:p>
            <a:pPr lvl="1" algn="l" rtl="0"/>
            <a:r>
              <a:rPr lang="en-US" dirty="0" smtClean="0"/>
              <a:t>Live in couples when they retire</a:t>
            </a:r>
          </a:p>
          <a:p>
            <a:pPr algn="l" rtl="0"/>
            <a:r>
              <a:rPr lang="en-US" dirty="0" smtClean="0"/>
              <a:t>Significance</a:t>
            </a:r>
          </a:p>
          <a:p>
            <a:pPr lvl="1" algn="l" rtl="0"/>
            <a:r>
              <a:rPr lang="en-US" dirty="0" smtClean="0"/>
              <a:t>Smoothing “standardized” income?</a:t>
            </a:r>
          </a:p>
          <a:p>
            <a:pPr lvl="1" algn="l" rtl="0"/>
            <a:r>
              <a:rPr lang="en-US" dirty="0" smtClean="0"/>
              <a:t>Accounting for liquidity at the contribution stage</a:t>
            </a:r>
          </a:p>
          <a:p>
            <a:pPr lvl="1" algn="l" rtl="0"/>
            <a:r>
              <a:rPr lang="en-US" dirty="0" smtClean="0"/>
              <a:t>Accounting for spouse’s social security Old-age allowance</a:t>
            </a:r>
            <a:endParaRPr lang="he-IL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rtl="0"/>
            <a:r>
              <a:rPr lang="en-US" b="1" dirty="0" smtClean="0"/>
              <a:t>Individuals or Families?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2591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1838" y="2276872"/>
            <a:ext cx="7646852" cy="3849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dirty="0" smtClean="0"/>
              <a:t>Family Characteristics of Employees</a:t>
            </a:r>
            <a:endParaRPr lang="he-IL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54501" y="6237312"/>
            <a:ext cx="310444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>
                <a:cs typeface="+mj-cs"/>
              </a:rPr>
              <a:t>Israel 2005: Tax records sample</a:t>
            </a:r>
            <a:endParaRPr lang="he-IL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6193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06874"/>
            <a:ext cx="5832648" cy="5543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850106"/>
          </a:xfrm>
        </p:spPr>
        <p:txBody>
          <a:bodyPr>
            <a:normAutofit/>
          </a:bodyPr>
          <a:lstStyle/>
          <a:p>
            <a:pPr rtl="0"/>
            <a:r>
              <a:rPr lang="en-US" sz="3600" b="1" dirty="0" smtClean="0"/>
              <a:t>There is Such thing as “Too Much” Savings</a:t>
            </a:r>
            <a:endParaRPr lang="he-IL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2204864"/>
            <a:ext cx="10801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1" dirty="0" smtClean="0"/>
              <a:t>30%-35%</a:t>
            </a:r>
            <a:endParaRPr lang="he-IL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74997" y="4437112"/>
            <a:ext cx="5400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1" dirty="0" smtClean="0"/>
              <a:t>6%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332462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19" name="Picture 38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12738"/>
            <a:ext cx="7993062" cy="6176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820" name="Text Box 388"/>
          <p:cNvSpPr txBox="1">
            <a:spLocks noChangeArrowheads="1"/>
          </p:cNvSpPr>
          <p:nvPr/>
        </p:nvSpPr>
        <p:spPr bwMode="auto">
          <a:xfrm>
            <a:off x="4643438" y="3500438"/>
            <a:ext cx="1008062" cy="3255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</p:txBody>
      </p:sp>
      <p:sp>
        <p:nvSpPr>
          <p:cNvPr id="18821" name="Line 389"/>
          <p:cNvSpPr>
            <a:spLocks noChangeShapeType="1"/>
          </p:cNvSpPr>
          <p:nvPr/>
        </p:nvSpPr>
        <p:spPr bwMode="auto">
          <a:xfrm>
            <a:off x="4427538" y="6453188"/>
            <a:ext cx="17287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8822" name="Text Box 390"/>
          <p:cNvSpPr txBox="1">
            <a:spLocks noChangeArrowheads="1"/>
          </p:cNvSpPr>
          <p:nvPr/>
        </p:nvSpPr>
        <p:spPr bwMode="auto">
          <a:xfrm>
            <a:off x="6011863" y="3602038"/>
            <a:ext cx="1008062" cy="3255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</p:txBody>
      </p:sp>
      <p:sp>
        <p:nvSpPr>
          <p:cNvPr id="18823" name="Line 391"/>
          <p:cNvSpPr>
            <a:spLocks noChangeShapeType="1"/>
          </p:cNvSpPr>
          <p:nvPr/>
        </p:nvSpPr>
        <p:spPr bwMode="auto">
          <a:xfrm>
            <a:off x="5940425" y="6453188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8824" name="Text Box 392"/>
          <p:cNvSpPr txBox="1">
            <a:spLocks noChangeArrowheads="1"/>
          </p:cNvSpPr>
          <p:nvPr/>
        </p:nvSpPr>
        <p:spPr bwMode="auto">
          <a:xfrm>
            <a:off x="7451725" y="3429000"/>
            <a:ext cx="1008063" cy="32559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</p:txBody>
      </p:sp>
      <p:sp>
        <p:nvSpPr>
          <p:cNvPr id="18825" name="Line 393"/>
          <p:cNvSpPr>
            <a:spLocks noChangeShapeType="1"/>
          </p:cNvSpPr>
          <p:nvPr/>
        </p:nvSpPr>
        <p:spPr bwMode="auto">
          <a:xfrm>
            <a:off x="7235825" y="6453188"/>
            <a:ext cx="13684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8195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20" grpId="0" animBg="1"/>
      <p:bldP spid="18821" grpId="0" animBg="1"/>
      <p:bldP spid="18822" grpId="0" animBg="1"/>
      <p:bldP spid="18823" grpId="0" animBg="1"/>
      <p:bldP spid="18824" grpId="0" animBg="1"/>
      <p:bldP spid="188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1196752"/>
            <a:ext cx="8352928" cy="5112568"/>
          </a:xfrm>
        </p:spPr>
        <p:txBody>
          <a:bodyPr>
            <a:normAutofit fontScale="92500" lnSpcReduction="10000"/>
          </a:bodyPr>
          <a:lstStyle/>
          <a:p>
            <a:pPr algn="just" rtl="0"/>
            <a:r>
              <a:rPr lang="en-US" b="1" dirty="0" smtClean="0"/>
              <a:t>People should save to secure sufficient resources for their post-retirement years.</a:t>
            </a:r>
          </a:p>
          <a:p>
            <a:pPr algn="just" rtl="0"/>
            <a:r>
              <a:rPr lang="en-US" dirty="0" smtClean="0"/>
              <a:t>The OAA in Israel provide reasonable replacement rates for many </a:t>
            </a:r>
            <a:r>
              <a:rPr lang="en-US" b="1" dirty="0" smtClean="0">
                <a:solidFill>
                  <a:srgbClr val="FF0000"/>
                </a:solidFill>
              </a:rPr>
              <a:t>low-income</a:t>
            </a:r>
            <a:r>
              <a:rPr lang="en-US" dirty="0" smtClean="0"/>
              <a:t> individuals.</a:t>
            </a:r>
          </a:p>
          <a:p>
            <a:pPr algn="just" rtl="0"/>
            <a:r>
              <a:rPr lang="en-US" dirty="0" smtClean="0"/>
              <a:t>Given their flat income profiles and family characteristics, for </a:t>
            </a:r>
            <a:r>
              <a:rPr lang="en-US" b="1" dirty="0" smtClean="0">
                <a:solidFill>
                  <a:srgbClr val="FF0000"/>
                </a:solidFill>
              </a:rPr>
              <a:t>these people </a:t>
            </a:r>
            <a:r>
              <a:rPr lang="en-US" dirty="0" smtClean="0"/>
              <a:t>pension savings</a:t>
            </a:r>
            <a:r>
              <a:rPr lang="en-US" b="1" dirty="0" smtClean="0"/>
              <a:t> </a:t>
            </a:r>
            <a:r>
              <a:rPr lang="en-US" dirty="0" smtClean="0"/>
              <a:t>hurt income smoothing, and reduce their net social security benefits.</a:t>
            </a:r>
          </a:p>
          <a:p>
            <a:pPr algn="just" rtl="0"/>
            <a:r>
              <a:rPr lang="en-US" dirty="0" smtClean="0"/>
              <a:t>High-income individuals enjoy </a:t>
            </a:r>
            <a:r>
              <a:rPr lang="en-US" dirty="0"/>
              <a:t>tax benefits </a:t>
            </a:r>
            <a:r>
              <a:rPr lang="en-US" dirty="0" smtClean="0"/>
              <a:t>equivalent to the social security benefits of low-income ones; mandatory pension savings unbalance the system against low-income households.</a:t>
            </a:r>
          </a:p>
          <a:p>
            <a:pPr algn="just" rtl="0"/>
            <a:r>
              <a:rPr lang="en-US" b="1" dirty="0" smtClean="0">
                <a:solidFill>
                  <a:srgbClr val="FF0000"/>
                </a:solidFill>
              </a:rPr>
              <a:t>Mandatory savings applied to the low-income household – most high-income ones saved anyway.</a:t>
            </a:r>
          </a:p>
          <a:p>
            <a:pPr algn="just" rtl="0"/>
            <a:r>
              <a:rPr lang="en-US" b="1" dirty="0" smtClean="0">
                <a:solidFill>
                  <a:srgbClr val="FF0000"/>
                </a:solidFill>
              </a:rPr>
              <a:t>The “correction”: phasing-out OAA</a:t>
            </a:r>
            <a:r>
              <a:rPr lang="en-US" dirty="0" smtClean="0"/>
              <a:t> represents a regressive move, This was not what supporters of the program believed.</a:t>
            </a:r>
            <a:endParaRPr lang="he-IL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rtl="0"/>
            <a:r>
              <a:rPr lang="en-US" sz="3800" b="1" dirty="0" smtClean="0"/>
              <a:t>How did it play out in policy</a:t>
            </a:r>
            <a:endParaRPr lang="he-IL" sz="3800" b="1" dirty="0"/>
          </a:p>
        </p:txBody>
      </p:sp>
    </p:spTree>
    <p:extLst>
      <p:ext uri="{BB962C8B-B14F-4D97-AF65-F5344CB8AC3E}">
        <p14:creationId xmlns:p14="http://schemas.microsoft.com/office/powerpoint/2010/main" val="226363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צורת גל">
  <a:themeElements>
    <a:clrScheme name="צורת גל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צורת גל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צורת גל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867</TotalTime>
  <Words>452</Words>
  <Application>Microsoft Office PowerPoint</Application>
  <PresentationFormat>‫הצגה על המסך (4:3)</PresentationFormat>
  <Paragraphs>73</Paragraphs>
  <Slides>11</Slides>
  <Notes>1</Notes>
  <HiddenSlides>2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2" baseType="lpstr">
      <vt:lpstr>צורת גל</vt:lpstr>
      <vt:lpstr>Pension Policy Design and Income inequality:  Assumptions and Reality in a World of Multiple Policy-Instruments</vt:lpstr>
      <vt:lpstr>Income Profiles</vt:lpstr>
      <vt:lpstr>Income distribution within cohorts is persistent</vt:lpstr>
      <vt:lpstr>Work Status Given the Spouse's Income</vt:lpstr>
      <vt:lpstr>Individuals or Families?</vt:lpstr>
      <vt:lpstr>Family Characteristics of Employees</vt:lpstr>
      <vt:lpstr>There is Such thing as “Too Much” Savings</vt:lpstr>
      <vt:lpstr>מצגת של PowerPoint</vt:lpstr>
      <vt:lpstr>How did it play out in policy</vt:lpstr>
      <vt:lpstr>Mortgages Bite</vt:lpstr>
      <vt:lpstr>Ignoring Tax Benefits</vt:lpstr>
    </vt:vector>
  </TitlesOfParts>
  <Company>BOI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AVIA</dc:title>
  <dc:creator>עדי ברנדר</dc:creator>
  <cp:lastModifiedBy>עדי ברנדר</cp:lastModifiedBy>
  <cp:revision>37</cp:revision>
  <cp:lastPrinted>2018-03-19T09:54:09Z</cp:lastPrinted>
  <dcterms:created xsi:type="dcterms:W3CDTF">2018-03-13T06:41:07Z</dcterms:created>
  <dcterms:modified xsi:type="dcterms:W3CDTF">2018-03-25T12:51:30Z</dcterms:modified>
</cp:coreProperties>
</file>