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00" r:id="rId3"/>
    <p:sldId id="326" r:id="rId4"/>
    <p:sldId id="327" r:id="rId5"/>
    <p:sldId id="286" r:id="rId6"/>
    <p:sldId id="334" r:id="rId7"/>
    <p:sldId id="328" r:id="rId8"/>
    <p:sldId id="311" r:id="rId9"/>
    <p:sldId id="274" r:id="rId10"/>
    <p:sldId id="335" r:id="rId11"/>
    <p:sldId id="275" r:id="rId12"/>
    <p:sldId id="321" r:id="rId13"/>
    <p:sldId id="333" r:id="rId14"/>
    <p:sldId id="31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DFD0"/>
    <a:srgbClr val="E3CEBF"/>
    <a:srgbClr val="CDCB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5147" autoAdjust="0"/>
  </p:normalViewPr>
  <p:slideViewPr>
    <p:cSldViewPr>
      <p:cViewPr varScale="1">
        <p:scale>
          <a:sx n="61" d="100"/>
          <a:sy n="61" d="100"/>
        </p:scale>
        <p:origin x="16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10"/>
    </p:cViewPr>
  </p:sorterViewPr>
  <p:notesViewPr>
    <p:cSldViewPr>
      <p:cViewPr>
        <p:scale>
          <a:sx n="80" d="100"/>
          <a:sy n="80" d="100"/>
        </p:scale>
        <p:origin x="2340" y="-636"/>
      </p:cViewPr>
      <p:guideLst/>
    </p:cSldViewPr>
  </p:notesViewPr>
  <p:gridSpacing cx="265176" cy="2651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accent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will get it on my retirement</a:t>
            </a:r>
            <a:endParaRPr lang="en-US" dirty="0">
              <a:solidFill>
                <a:schemeClr val="accent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0166679285281648"/>
          <c:y val="0.72103013152403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84615384615384E-2"/>
          <c:y val="0.10238077331630605"/>
          <c:w val="0.89423076923076927"/>
          <c:h val="0.580569716292080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1-4260-B279-E552471124F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F1-4260-B279-E552471124F2}"/>
              </c:ext>
            </c:extLst>
          </c:dPt>
          <c:cat>
            <c:strRef>
              <c:f>Sheet1!$A$2:$A$3</c:f>
              <c:strCache>
                <c:ptCount val="2"/>
                <c:pt idx="0">
                  <c:v>Label 1</c:v>
                </c:pt>
                <c:pt idx="1">
                  <c:v>Label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F1-4260-B279-E55247112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will loose it/Don’t Know</a:t>
            </a:r>
          </a:p>
        </c:rich>
      </c:tx>
      <c:layout>
        <c:manualLayout>
          <c:xMode val="edge"/>
          <c:yMode val="edge"/>
          <c:x val="0.23147448516050878"/>
          <c:y val="0.72415147408474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84615384615384E-2"/>
          <c:y val="0.10238077331630605"/>
          <c:w val="0.89423076923076927"/>
          <c:h val="0.580569716292080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1-4260-B279-E552471124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F1-4260-B279-E552471124F2}"/>
              </c:ext>
            </c:extLst>
          </c:dPt>
          <c:cat>
            <c:strRef>
              <c:f>Sheet1!$A$2:$A$3</c:f>
              <c:strCache>
                <c:ptCount val="2"/>
                <c:pt idx="0">
                  <c:v>Label 1</c:v>
                </c:pt>
                <c:pt idx="1">
                  <c:v>Label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F1-4260-B279-E55247112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59445802033362E-2"/>
          <c:y val="0.18913327526132404"/>
          <c:w val="0.89522637795275595"/>
          <c:h val="0.7682595126566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54-497C-B8A4-C22C935F7C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A54-497C-B8A4-C22C935F7C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54-497C-B8A4-C22C935F7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307752"/>
        <c:axId val="759306576"/>
      </c:barChart>
      <c:catAx>
        <c:axId val="75930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306576"/>
        <c:crosses val="autoZero"/>
        <c:auto val="1"/>
        <c:lblAlgn val="ctr"/>
        <c:lblOffset val="100"/>
        <c:noMultiLvlLbl val="0"/>
      </c:catAx>
      <c:valAx>
        <c:axId val="75930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3077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21FF-65BD-4E6E-B92C-C378F949D7D8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60785-40ED-423B-9A83-DBB388EA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9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http://lawoffice.org.il/en/articles/pensions-severance-pay-israel/</a:t>
            </a:r>
          </a:p>
          <a:p>
            <a:r>
              <a:rPr lang="en-US" sz="2000" dirty="0"/>
              <a:t>http://mof.gov.il/ChiefEcon/EconomyAndResearch/ArticlesSet/Article_2016323.pdf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0785-40ED-423B-9A83-DBB388EA9B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such difference at the actual withdrawals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0785-40ED-423B-9A83-DBB388EA9B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0785-40ED-423B-9A83-DBB388EA9B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7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0785-40ED-423B-9A83-DBB388EA9B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7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0785-40ED-423B-9A83-DBB388EA9B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7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0785-40ED-423B-9A83-DBB388EA9B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4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0785-40ED-423B-9A83-DBB388EA9B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9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6272784" cy="2387600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750878"/>
            <a:ext cx="6272784" cy="59505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8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B2D55-1490-4211-8B36-D01E1971486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DDA85A-D56D-4D27-8152-CCD39608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B2D55-1490-4211-8B36-D01E1971486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DDA85A-D56D-4D27-8152-CCD39608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4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B2D55-1490-4211-8B36-D01E1971486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DDA85A-D56D-4D27-8152-CCD39608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2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B2D55-1490-4211-8B36-D01E1971486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DDA85A-D56D-4D27-8152-CCD39608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8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B2D55-1490-4211-8B36-D01E1971486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DDA85A-D56D-4D27-8152-CCD39608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B2D55-1490-4211-8B36-D01E1971486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DDA85A-D56D-4D27-8152-CCD39608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B2D55-1490-4211-8B36-D01E1971486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DDA85A-D56D-4D27-8152-CCD39608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9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B2D55-1490-4211-8B36-D01E1971486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DDA85A-D56D-4D27-8152-CCD39608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B2D55-1490-4211-8B36-D01E1971486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DDA85A-D56D-4D27-8152-CCD39608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0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DB2D55-1490-4211-8B36-D01E1971486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DDA85A-D56D-4D27-8152-CCD39608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6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42416"/>
            <a:ext cx="7886700" cy="5568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71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9351FF16-D8ED-4C7E-AEF9-FDA92FE9E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44" y="5815584"/>
            <a:ext cx="8155496" cy="79552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Eyal Carmel</a:t>
            </a:r>
            <a:r>
              <a:rPr lang="en-US" sz="2000" dirty="0">
                <a:solidFill>
                  <a:schemeClr val="bg1"/>
                </a:solidFill>
              </a:rPr>
              <a:t>, David Leiser, Avia Spivak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Ben - Gurion University of the Negev</a:t>
            </a:r>
            <a:endParaRPr lang="he-IL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0680" y="527230"/>
            <a:ext cx="8550592" cy="253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Reduce Money Leakage During Work Replacement?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3482184" y="4224528"/>
            <a:ext cx="2044376" cy="972000"/>
            <a:chOff x="3511296" y="2604419"/>
            <a:chExt cx="2044376" cy="972000"/>
          </a:xfrm>
        </p:grpSpPr>
        <p:grpSp>
          <p:nvGrpSpPr>
            <p:cNvPr id="5" name="Group 243"/>
            <p:cNvGrpSpPr>
              <a:grpSpLocks/>
            </p:cNvGrpSpPr>
            <p:nvPr/>
          </p:nvGrpSpPr>
          <p:grpSpPr bwMode="auto">
            <a:xfrm>
              <a:off x="3511296" y="2604419"/>
              <a:ext cx="972000" cy="972000"/>
              <a:chOff x="4256" y="720"/>
              <a:chExt cx="340" cy="340"/>
            </a:xfrm>
            <a:solidFill>
              <a:schemeClr val="bg1"/>
            </a:solidFill>
          </p:grpSpPr>
          <p:sp>
            <p:nvSpPr>
              <p:cNvPr id="6" name="Freeform 244"/>
              <p:cNvSpPr>
                <a:spLocks noEditPoints="1"/>
              </p:cNvSpPr>
              <p:nvPr/>
            </p:nvSpPr>
            <p:spPr bwMode="auto">
              <a:xfrm>
                <a:off x="4313" y="808"/>
                <a:ext cx="225" cy="188"/>
              </a:xfrm>
              <a:custGeom>
                <a:avLst/>
                <a:gdLst>
                  <a:gd name="T0" fmla="*/ 306 w 338"/>
                  <a:gd name="T1" fmla="*/ 25 h 284"/>
                  <a:gd name="T2" fmla="*/ 248 w 338"/>
                  <a:gd name="T3" fmla="*/ 0 h 284"/>
                  <a:gd name="T4" fmla="*/ 190 w 338"/>
                  <a:gd name="T5" fmla="*/ 25 h 284"/>
                  <a:gd name="T6" fmla="*/ 169 w 338"/>
                  <a:gd name="T7" fmla="*/ 47 h 284"/>
                  <a:gd name="T8" fmla="*/ 148 w 338"/>
                  <a:gd name="T9" fmla="*/ 25 h 284"/>
                  <a:gd name="T10" fmla="*/ 90 w 338"/>
                  <a:gd name="T11" fmla="*/ 0 h 284"/>
                  <a:gd name="T12" fmla="*/ 32 w 338"/>
                  <a:gd name="T13" fmla="*/ 25 h 284"/>
                  <a:gd name="T14" fmla="*/ 32 w 338"/>
                  <a:gd name="T15" fmla="*/ 145 h 284"/>
                  <a:gd name="T16" fmla="*/ 160 w 338"/>
                  <a:gd name="T17" fmla="*/ 280 h 284"/>
                  <a:gd name="T18" fmla="*/ 168 w 338"/>
                  <a:gd name="T19" fmla="*/ 284 h 284"/>
                  <a:gd name="T20" fmla="*/ 169 w 338"/>
                  <a:gd name="T21" fmla="*/ 284 h 284"/>
                  <a:gd name="T22" fmla="*/ 170 w 338"/>
                  <a:gd name="T23" fmla="*/ 284 h 284"/>
                  <a:gd name="T24" fmla="*/ 177 w 338"/>
                  <a:gd name="T25" fmla="*/ 280 h 284"/>
                  <a:gd name="T26" fmla="*/ 277 w 338"/>
                  <a:gd name="T27" fmla="*/ 175 h 284"/>
                  <a:gd name="T28" fmla="*/ 306 w 338"/>
                  <a:gd name="T29" fmla="*/ 145 h 284"/>
                  <a:gd name="T30" fmla="*/ 306 w 338"/>
                  <a:gd name="T31" fmla="*/ 25 h 284"/>
                  <a:gd name="T32" fmla="*/ 291 w 338"/>
                  <a:gd name="T33" fmla="*/ 130 h 284"/>
                  <a:gd name="T34" fmla="*/ 169 w 338"/>
                  <a:gd name="T35" fmla="*/ 258 h 284"/>
                  <a:gd name="T36" fmla="*/ 76 w 338"/>
                  <a:gd name="T37" fmla="*/ 160 h 284"/>
                  <a:gd name="T38" fmla="*/ 47 w 338"/>
                  <a:gd name="T39" fmla="*/ 130 h 284"/>
                  <a:gd name="T40" fmla="*/ 47 w 338"/>
                  <a:gd name="T41" fmla="*/ 40 h 284"/>
                  <a:gd name="T42" fmla="*/ 90 w 338"/>
                  <a:gd name="T43" fmla="*/ 22 h 284"/>
                  <a:gd name="T44" fmla="*/ 132 w 338"/>
                  <a:gd name="T45" fmla="*/ 40 h 284"/>
                  <a:gd name="T46" fmla="*/ 161 w 338"/>
                  <a:gd name="T47" fmla="*/ 70 h 284"/>
                  <a:gd name="T48" fmla="*/ 161 w 338"/>
                  <a:gd name="T49" fmla="*/ 70 h 284"/>
                  <a:gd name="T50" fmla="*/ 162 w 338"/>
                  <a:gd name="T51" fmla="*/ 70 h 284"/>
                  <a:gd name="T52" fmla="*/ 163 w 338"/>
                  <a:gd name="T53" fmla="*/ 71 h 284"/>
                  <a:gd name="T54" fmla="*/ 165 w 338"/>
                  <a:gd name="T55" fmla="*/ 73 h 284"/>
                  <a:gd name="T56" fmla="*/ 167 w 338"/>
                  <a:gd name="T57" fmla="*/ 73 h 284"/>
                  <a:gd name="T58" fmla="*/ 169 w 338"/>
                  <a:gd name="T59" fmla="*/ 73 h 284"/>
                  <a:gd name="T60" fmla="*/ 171 w 338"/>
                  <a:gd name="T61" fmla="*/ 73 h 284"/>
                  <a:gd name="T62" fmla="*/ 173 w 338"/>
                  <a:gd name="T63" fmla="*/ 73 h 284"/>
                  <a:gd name="T64" fmla="*/ 175 w 338"/>
                  <a:gd name="T65" fmla="*/ 72 h 284"/>
                  <a:gd name="T66" fmla="*/ 176 w 338"/>
                  <a:gd name="T67" fmla="*/ 70 h 284"/>
                  <a:gd name="T68" fmla="*/ 176 w 338"/>
                  <a:gd name="T69" fmla="*/ 70 h 284"/>
                  <a:gd name="T70" fmla="*/ 177 w 338"/>
                  <a:gd name="T71" fmla="*/ 70 h 284"/>
                  <a:gd name="T72" fmla="*/ 206 w 338"/>
                  <a:gd name="T73" fmla="*/ 40 h 284"/>
                  <a:gd name="T74" fmla="*/ 248 w 338"/>
                  <a:gd name="T75" fmla="*/ 22 h 284"/>
                  <a:gd name="T76" fmla="*/ 291 w 338"/>
                  <a:gd name="T77" fmla="*/ 40 h 284"/>
                  <a:gd name="T78" fmla="*/ 291 w 338"/>
                  <a:gd name="T79" fmla="*/ 13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8" h="284">
                    <a:moveTo>
                      <a:pt x="306" y="25"/>
                    </a:moveTo>
                    <a:cubicBezTo>
                      <a:pt x="291" y="9"/>
                      <a:pt x="270" y="0"/>
                      <a:pt x="248" y="0"/>
                    </a:cubicBezTo>
                    <a:cubicBezTo>
                      <a:pt x="226" y="0"/>
                      <a:pt x="206" y="9"/>
                      <a:pt x="190" y="25"/>
                    </a:cubicBezTo>
                    <a:cubicBezTo>
                      <a:pt x="169" y="47"/>
                      <a:pt x="169" y="47"/>
                      <a:pt x="169" y="47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32" y="9"/>
                      <a:pt x="112" y="0"/>
                      <a:pt x="90" y="0"/>
                    </a:cubicBezTo>
                    <a:cubicBezTo>
                      <a:pt x="68" y="0"/>
                      <a:pt x="47" y="9"/>
                      <a:pt x="32" y="25"/>
                    </a:cubicBezTo>
                    <a:cubicBezTo>
                      <a:pt x="0" y="58"/>
                      <a:pt x="0" y="112"/>
                      <a:pt x="32" y="145"/>
                    </a:cubicBezTo>
                    <a:cubicBezTo>
                      <a:pt x="160" y="280"/>
                      <a:pt x="160" y="280"/>
                      <a:pt x="160" y="280"/>
                    </a:cubicBezTo>
                    <a:cubicBezTo>
                      <a:pt x="162" y="283"/>
                      <a:pt x="165" y="284"/>
                      <a:pt x="168" y="284"/>
                    </a:cubicBezTo>
                    <a:cubicBezTo>
                      <a:pt x="168" y="284"/>
                      <a:pt x="169" y="284"/>
                      <a:pt x="169" y="284"/>
                    </a:cubicBezTo>
                    <a:cubicBezTo>
                      <a:pt x="169" y="284"/>
                      <a:pt x="169" y="284"/>
                      <a:pt x="170" y="284"/>
                    </a:cubicBezTo>
                    <a:cubicBezTo>
                      <a:pt x="173" y="284"/>
                      <a:pt x="175" y="283"/>
                      <a:pt x="177" y="280"/>
                    </a:cubicBezTo>
                    <a:cubicBezTo>
                      <a:pt x="277" y="175"/>
                      <a:pt x="277" y="175"/>
                      <a:pt x="277" y="175"/>
                    </a:cubicBezTo>
                    <a:cubicBezTo>
                      <a:pt x="306" y="145"/>
                      <a:pt x="306" y="145"/>
                      <a:pt x="306" y="145"/>
                    </a:cubicBezTo>
                    <a:cubicBezTo>
                      <a:pt x="338" y="112"/>
                      <a:pt x="338" y="58"/>
                      <a:pt x="306" y="25"/>
                    </a:cubicBezTo>
                    <a:close/>
                    <a:moveTo>
                      <a:pt x="291" y="130"/>
                    </a:moveTo>
                    <a:cubicBezTo>
                      <a:pt x="169" y="258"/>
                      <a:pt x="169" y="258"/>
                      <a:pt x="169" y="258"/>
                    </a:cubicBezTo>
                    <a:cubicBezTo>
                      <a:pt x="76" y="160"/>
                      <a:pt x="76" y="160"/>
                      <a:pt x="76" y="160"/>
                    </a:cubicBezTo>
                    <a:cubicBezTo>
                      <a:pt x="47" y="130"/>
                      <a:pt x="47" y="130"/>
                      <a:pt x="47" y="130"/>
                    </a:cubicBezTo>
                    <a:cubicBezTo>
                      <a:pt x="23" y="105"/>
                      <a:pt x="23" y="65"/>
                      <a:pt x="47" y="40"/>
                    </a:cubicBezTo>
                    <a:cubicBezTo>
                      <a:pt x="59" y="28"/>
                      <a:pt x="74" y="22"/>
                      <a:pt x="90" y="22"/>
                    </a:cubicBezTo>
                    <a:cubicBezTo>
                      <a:pt x="106" y="22"/>
                      <a:pt x="121" y="28"/>
                      <a:pt x="132" y="40"/>
                    </a:cubicBezTo>
                    <a:cubicBezTo>
                      <a:pt x="161" y="70"/>
                      <a:pt x="161" y="70"/>
                      <a:pt x="161" y="70"/>
                    </a:cubicBezTo>
                    <a:cubicBezTo>
                      <a:pt x="161" y="70"/>
                      <a:pt x="161" y="70"/>
                      <a:pt x="161" y="70"/>
                    </a:cubicBezTo>
                    <a:cubicBezTo>
                      <a:pt x="161" y="70"/>
                      <a:pt x="161" y="70"/>
                      <a:pt x="162" y="70"/>
                    </a:cubicBezTo>
                    <a:cubicBezTo>
                      <a:pt x="162" y="71"/>
                      <a:pt x="163" y="71"/>
                      <a:pt x="163" y="71"/>
                    </a:cubicBezTo>
                    <a:cubicBezTo>
                      <a:pt x="164" y="72"/>
                      <a:pt x="164" y="72"/>
                      <a:pt x="165" y="73"/>
                    </a:cubicBezTo>
                    <a:cubicBezTo>
                      <a:pt x="166" y="73"/>
                      <a:pt x="166" y="73"/>
                      <a:pt x="167" y="73"/>
                    </a:cubicBezTo>
                    <a:cubicBezTo>
                      <a:pt x="167" y="73"/>
                      <a:pt x="168" y="73"/>
                      <a:pt x="169" y="73"/>
                    </a:cubicBezTo>
                    <a:cubicBezTo>
                      <a:pt x="170" y="73"/>
                      <a:pt x="170" y="73"/>
                      <a:pt x="171" y="73"/>
                    </a:cubicBezTo>
                    <a:cubicBezTo>
                      <a:pt x="172" y="73"/>
                      <a:pt x="172" y="73"/>
                      <a:pt x="173" y="73"/>
                    </a:cubicBezTo>
                    <a:cubicBezTo>
                      <a:pt x="174" y="72"/>
                      <a:pt x="174" y="72"/>
                      <a:pt x="175" y="72"/>
                    </a:cubicBezTo>
                    <a:cubicBezTo>
                      <a:pt x="175" y="71"/>
                      <a:pt x="176" y="71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7" y="70"/>
                      <a:pt x="177" y="70"/>
                    </a:cubicBezTo>
                    <a:cubicBezTo>
                      <a:pt x="206" y="40"/>
                      <a:pt x="206" y="40"/>
                      <a:pt x="206" y="40"/>
                    </a:cubicBezTo>
                    <a:cubicBezTo>
                      <a:pt x="217" y="28"/>
                      <a:pt x="232" y="22"/>
                      <a:pt x="248" y="22"/>
                    </a:cubicBezTo>
                    <a:cubicBezTo>
                      <a:pt x="264" y="22"/>
                      <a:pt x="279" y="28"/>
                      <a:pt x="291" y="40"/>
                    </a:cubicBezTo>
                    <a:cubicBezTo>
                      <a:pt x="314" y="65"/>
                      <a:pt x="314" y="105"/>
                      <a:pt x="291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" name="Freeform 245"/>
              <p:cNvSpPr>
                <a:spLocks noEditPoints="1"/>
              </p:cNvSpPr>
              <p:nvPr/>
            </p:nvSpPr>
            <p:spPr bwMode="auto">
              <a:xfrm>
                <a:off x="4256" y="720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627"/>
            <p:cNvGrpSpPr>
              <a:grpSpLocks/>
            </p:cNvGrpSpPr>
            <p:nvPr/>
          </p:nvGrpSpPr>
          <p:grpSpPr bwMode="auto">
            <a:xfrm>
              <a:off x="4583672" y="2604419"/>
              <a:ext cx="972000" cy="972000"/>
              <a:chOff x="5295" y="2587"/>
              <a:chExt cx="340" cy="341"/>
            </a:xfrm>
            <a:solidFill>
              <a:schemeClr val="bg1"/>
            </a:solidFill>
          </p:grpSpPr>
          <p:sp>
            <p:nvSpPr>
              <p:cNvPr id="10" name="Freeform 628"/>
              <p:cNvSpPr>
                <a:spLocks noEditPoints="1"/>
              </p:cNvSpPr>
              <p:nvPr/>
            </p:nvSpPr>
            <p:spPr bwMode="auto">
              <a:xfrm>
                <a:off x="5295" y="2587"/>
                <a:ext cx="340" cy="341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629"/>
              <p:cNvSpPr>
                <a:spLocks noEditPoints="1"/>
              </p:cNvSpPr>
              <p:nvPr/>
            </p:nvSpPr>
            <p:spPr bwMode="auto">
              <a:xfrm>
                <a:off x="5359" y="2665"/>
                <a:ext cx="212" cy="184"/>
              </a:xfrm>
              <a:custGeom>
                <a:avLst/>
                <a:gdLst>
                  <a:gd name="T0" fmla="*/ 309 w 320"/>
                  <a:gd name="T1" fmla="*/ 91 h 277"/>
                  <a:gd name="T2" fmla="*/ 199 w 320"/>
                  <a:gd name="T3" fmla="*/ 15 h 277"/>
                  <a:gd name="T4" fmla="*/ 91 w 320"/>
                  <a:gd name="T5" fmla="*/ 23 h 277"/>
                  <a:gd name="T6" fmla="*/ 32 w 320"/>
                  <a:gd name="T7" fmla="*/ 73 h 277"/>
                  <a:gd name="T8" fmla="*/ 87 w 320"/>
                  <a:gd name="T9" fmla="*/ 187 h 277"/>
                  <a:gd name="T10" fmla="*/ 170 w 320"/>
                  <a:gd name="T11" fmla="*/ 211 h 277"/>
                  <a:gd name="T12" fmla="*/ 245 w 320"/>
                  <a:gd name="T13" fmla="*/ 277 h 277"/>
                  <a:gd name="T14" fmla="*/ 298 w 320"/>
                  <a:gd name="T15" fmla="*/ 197 h 277"/>
                  <a:gd name="T16" fmla="*/ 280 w 320"/>
                  <a:gd name="T17" fmla="*/ 169 h 277"/>
                  <a:gd name="T18" fmla="*/ 277 w 320"/>
                  <a:gd name="T19" fmla="*/ 198 h 277"/>
                  <a:gd name="T20" fmla="*/ 192 w 320"/>
                  <a:gd name="T21" fmla="*/ 256 h 277"/>
                  <a:gd name="T22" fmla="*/ 161 w 320"/>
                  <a:gd name="T23" fmla="*/ 174 h 277"/>
                  <a:gd name="T24" fmla="*/ 122 w 320"/>
                  <a:gd name="T25" fmla="*/ 181 h 277"/>
                  <a:gd name="T26" fmla="*/ 64 w 320"/>
                  <a:gd name="T27" fmla="*/ 171 h 277"/>
                  <a:gd name="T28" fmla="*/ 54 w 320"/>
                  <a:gd name="T29" fmla="*/ 76 h 277"/>
                  <a:gd name="T30" fmla="*/ 90 w 320"/>
                  <a:gd name="T31" fmla="*/ 45 h 277"/>
                  <a:gd name="T32" fmla="*/ 145 w 320"/>
                  <a:gd name="T33" fmla="*/ 31 h 277"/>
                  <a:gd name="T34" fmla="*/ 195 w 320"/>
                  <a:gd name="T35" fmla="*/ 39 h 277"/>
                  <a:gd name="T36" fmla="*/ 245 w 320"/>
                  <a:gd name="T37" fmla="*/ 55 h 277"/>
                  <a:gd name="T38" fmla="*/ 261 w 320"/>
                  <a:gd name="T39" fmla="*/ 64 h 277"/>
                  <a:gd name="T40" fmla="*/ 281 w 320"/>
                  <a:gd name="T41" fmla="*/ 114 h 277"/>
                  <a:gd name="T42" fmla="*/ 280 w 320"/>
                  <a:gd name="T43" fmla="*/ 169 h 277"/>
                  <a:gd name="T44" fmla="*/ 100 w 320"/>
                  <a:gd name="T45" fmla="*/ 127 h 277"/>
                  <a:gd name="T46" fmla="*/ 53 w 320"/>
                  <a:gd name="T47" fmla="*/ 139 h 277"/>
                  <a:gd name="T48" fmla="*/ 83 w 320"/>
                  <a:gd name="T49" fmla="*/ 104 h 277"/>
                  <a:gd name="T50" fmla="*/ 94 w 320"/>
                  <a:gd name="T51" fmla="*/ 70 h 277"/>
                  <a:gd name="T52" fmla="*/ 138 w 320"/>
                  <a:gd name="T53" fmla="*/ 68 h 277"/>
                  <a:gd name="T54" fmla="*/ 159 w 320"/>
                  <a:gd name="T55" fmla="*/ 60 h 277"/>
                  <a:gd name="T56" fmla="*/ 163 w 320"/>
                  <a:gd name="T57" fmla="*/ 81 h 277"/>
                  <a:gd name="T58" fmla="*/ 138 w 320"/>
                  <a:gd name="T59" fmla="*/ 96 h 277"/>
                  <a:gd name="T60" fmla="*/ 188 w 320"/>
                  <a:gd name="T61" fmla="*/ 131 h 277"/>
                  <a:gd name="T62" fmla="*/ 177 w 320"/>
                  <a:gd name="T63" fmla="*/ 149 h 277"/>
                  <a:gd name="T64" fmla="*/ 134 w 320"/>
                  <a:gd name="T65" fmla="*/ 129 h 277"/>
                  <a:gd name="T66" fmla="*/ 187 w 320"/>
                  <a:gd name="T67" fmla="*/ 98 h 277"/>
                  <a:gd name="T68" fmla="*/ 224 w 320"/>
                  <a:gd name="T69" fmla="*/ 75 h 277"/>
                  <a:gd name="T70" fmla="*/ 251 w 320"/>
                  <a:gd name="T71" fmla="*/ 116 h 277"/>
                  <a:gd name="T72" fmla="*/ 222 w 320"/>
                  <a:gd name="T73" fmla="*/ 96 h 277"/>
                  <a:gd name="T74" fmla="*/ 266 w 320"/>
                  <a:gd name="T75" fmla="*/ 149 h 277"/>
                  <a:gd name="T76" fmla="*/ 244 w 320"/>
                  <a:gd name="T77" fmla="*/ 164 h 277"/>
                  <a:gd name="T78" fmla="*/ 244 w 320"/>
                  <a:gd name="T79" fmla="*/ 207 h 277"/>
                  <a:gd name="T80" fmla="*/ 212 w 320"/>
                  <a:gd name="T81" fmla="*/ 194 h 277"/>
                  <a:gd name="T82" fmla="*/ 217 w 320"/>
                  <a:gd name="T83" fmla="*/ 147 h 277"/>
                  <a:gd name="T84" fmla="*/ 238 w 320"/>
                  <a:gd name="T85" fmla="*/ 138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0" h="277">
                    <a:moveTo>
                      <a:pt x="320" y="144"/>
                    </a:moveTo>
                    <a:cubicBezTo>
                      <a:pt x="320" y="131"/>
                      <a:pt x="314" y="119"/>
                      <a:pt x="305" y="110"/>
                    </a:cubicBezTo>
                    <a:cubicBezTo>
                      <a:pt x="308" y="104"/>
                      <a:pt x="309" y="97"/>
                      <a:pt x="309" y="91"/>
                    </a:cubicBezTo>
                    <a:cubicBezTo>
                      <a:pt x="309" y="65"/>
                      <a:pt x="289" y="44"/>
                      <a:pt x="263" y="43"/>
                    </a:cubicBezTo>
                    <a:cubicBezTo>
                      <a:pt x="257" y="24"/>
                      <a:pt x="239" y="11"/>
                      <a:pt x="218" y="11"/>
                    </a:cubicBezTo>
                    <a:cubicBezTo>
                      <a:pt x="212" y="11"/>
                      <a:pt x="205" y="12"/>
                      <a:pt x="199" y="15"/>
                    </a:cubicBezTo>
                    <a:cubicBezTo>
                      <a:pt x="190" y="5"/>
                      <a:pt x="178" y="0"/>
                      <a:pt x="165" y="0"/>
                    </a:cubicBezTo>
                    <a:cubicBezTo>
                      <a:pt x="153" y="0"/>
                      <a:pt x="142" y="4"/>
                      <a:pt x="133" y="12"/>
                    </a:cubicBezTo>
                    <a:cubicBezTo>
                      <a:pt x="119" y="8"/>
                      <a:pt x="102" y="12"/>
                      <a:pt x="91" y="23"/>
                    </a:cubicBezTo>
                    <a:cubicBezTo>
                      <a:pt x="87" y="22"/>
                      <a:pt x="83" y="21"/>
                      <a:pt x="80" y="21"/>
                    </a:cubicBezTo>
                    <a:cubicBezTo>
                      <a:pt x="53" y="21"/>
                      <a:pt x="32" y="43"/>
                      <a:pt x="32" y="69"/>
                    </a:cubicBezTo>
                    <a:cubicBezTo>
                      <a:pt x="32" y="70"/>
                      <a:pt x="32" y="71"/>
                      <a:pt x="32" y="73"/>
                    </a:cubicBezTo>
                    <a:cubicBezTo>
                      <a:pt x="12" y="84"/>
                      <a:pt x="0" y="105"/>
                      <a:pt x="0" y="128"/>
                    </a:cubicBezTo>
                    <a:cubicBezTo>
                      <a:pt x="0" y="163"/>
                      <a:pt x="28" y="192"/>
                      <a:pt x="64" y="192"/>
                    </a:cubicBezTo>
                    <a:cubicBezTo>
                      <a:pt x="72" y="192"/>
                      <a:pt x="80" y="190"/>
                      <a:pt x="87" y="187"/>
                    </a:cubicBezTo>
                    <a:cubicBezTo>
                      <a:pt x="96" y="197"/>
                      <a:pt x="109" y="203"/>
                      <a:pt x="122" y="203"/>
                    </a:cubicBezTo>
                    <a:cubicBezTo>
                      <a:pt x="132" y="203"/>
                      <a:pt x="141" y="200"/>
                      <a:pt x="149" y="195"/>
                    </a:cubicBezTo>
                    <a:cubicBezTo>
                      <a:pt x="154" y="202"/>
                      <a:pt x="162" y="207"/>
                      <a:pt x="170" y="211"/>
                    </a:cubicBezTo>
                    <a:cubicBezTo>
                      <a:pt x="170" y="267"/>
                      <a:pt x="170" y="267"/>
                      <a:pt x="170" y="267"/>
                    </a:cubicBezTo>
                    <a:cubicBezTo>
                      <a:pt x="170" y="273"/>
                      <a:pt x="175" y="277"/>
                      <a:pt x="181" y="277"/>
                    </a:cubicBezTo>
                    <a:cubicBezTo>
                      <a:pt x="245" y="277"/>
                      <a:pt x="245" y="277"/>
                      <a:pt x="245" y="277"/>
                    </a:cubicBezTo>
                    <a:cubicBezTo>
                      <a:pt x="251" y="277"/>
                      <a:pt x="256" y="273"/>
                      <a:pt x="256" y="267"/>
                    </a:cubicBezTo>
                    <a:cubicBezTo>
                      <a:pt x="256" y="267"/>
                      <a:pt x="256" y="249"/>
                      <a:pt x="269" y="241"/>
                    </a:cubicBezTo>
                    <a:cubicBezTo>
                      <a:pt x="283" y="232"/>
                      <a:pt x="299" y="219"/>
                      <a:pt x="298" y="197"/>
                    </a:cubicBezTo>
                    <a:cubicBezTo>
                      <a:pt x="298" y="193"/>
                      <a:pt x="298" y="189"/>
                      <a:pt x="297" y="185"/>
                    </a:cubicBezTo>
                    <a:cubicBezTo>
                      <a:pt x="311" y="176"/>
                      <a:pt x="320" y="161"/>
                      <a:pt x="320" y="144"/>
                    </a:cubicBezTo>
                    <a:close/>
                    <a:moveTo>
                      <a:pt x="280" y="169"/>
                    </a:moveTo>
                    <a:cubicBezTo>
                      <a:pt x="277" y="170"/>
                      <a:pt x="274" y="173"/>
                      <a:pt x="273" y="175"/>
                    </a:cubicBezTo>
                    <a:cubicBezTo>
                      <a:pt x="272" y="178"/>
                      <a:pt x="272" y="182"/>
                      <a:pt x="274" y="185"/>
                    </a:cubicBezTo>
                    <a:cubicBezTo>
                      <a:pt x="276" y="189"/>
                      <a:pt x="277" y="193"/>
                      <a:pt x="277" y="198"/>
                    </a:cubicBezTo>
                    <a:cubicBezTo>
                      <a:pt x="277" y="205"/>
                      <a:pt x="274" y="213"/>
                      <a:pt x="257" y="223"/>
                    </a:cubicBezTo>
                    <a:cubicBezTo>
                      <a:pt x="243" y="232"/>
                      <a:pt x="238" y="246"/>
                      <a:pt x="236" y="256"/>
                    </a:cubicBezTo>
                    <a:cubicBezTo>
                      <a:pt x="192" y="256"/>
                      <a:pt x="192" y="256"/>
                      <a:pt x="192" y="256"/>
                    </a:cubicBezTo>
                    <a:cubicBezTo>
                      <a:pt x="192" y="202"/>
                      <a:pt x="192" y="202"/>
                      <a:pt x="192" y="202"/>
                    </a:cubicBezTo>
                    <a:cubicBezTo>
                      <a:pt x="192" y="197"/>
                      <a:pt x="188" y="192"/>
                      <a:pt x="183" y="192"/>
                    </a:cubicBezTo>
                    <a:cubicBezTo>
                      <a:pt x="173" y="190"/>
                      <a:pt x="165" y="184"/>
                      <a:pt x="161" y="174"/>
                    </a:cubicBezTo>
                    <a:cubicBezTo>
                      <a:pt x="160" y="171"/>
                      <a:pt x="157" y="168"/>
                      <a:pt x="153" y="167"/>
                    </a:cubicBezTo>
                    <a:cubicBezTo>
                      <a:pt x="149" y="167"/>
                      <a:pt x="145" y="168"/>
                      <a:pt x="143" y="171"/>
                    </a:cubicBezTo>
                    <a:cubicBezTo>
                      <a:pt x="138" y="178"/>
                      <a:pt x="130" y="181"/>
                      <a:pt x="122" y="181"/>
                    </a:cubicBezTo>
                    <a:cubicBezTo>
                      <a:pt x="113" y="181"/>
                      <a:pt x="105" y="176"/>
                      <a:pt x="100" y="168"/>
                    </a:cubicBezTo>
                    <a:cubicBezTo>
                      <a:pt x="97" y="163"/>
                      <a:pt x="90" y="162"/>
                      <a:pt x="85" y="165"/>
                    </a:cubicBezTo>
                    <a:cubicBezTo>
                      <a:pt x="78" y="169"/>
                      <a:pt x="71" y="171"/>
                      <a:pt x="64" y="171"/>
                    </a:cubicBezTo>
                    <a:cubicBezTo>
                      <a:pt x="40" y="171"/>
                      <a:pt x="21" y="152"/>
                      <a:pt x="21" y="128"/>
                    </a:cubicBezTo>
                    <a:cubicBezTo>
                      <a:pt x="21" y="111"/>
                      <a:pt x="31" y="95"/>
                      <a:pt x="48" y="89"/>
                    </a:cubicBezTo>
                    <a:cubicBezTo>
                      <a:pt x="53" y="86"/>
                      <a:pt x="55" y="81"/>
                      <a:pt x="54" y="76"/>
                    </a:cubicBezTo>
                    <a:cubicBezTo>
                      <a:pt x="53" y="73"/>
                      <a:pt x="53" y="71"/>
                      <a:pt x="53" y="69"/>
                    </a:cubicBezTo>
                    <a:cubicBezTo>
                      <a:pt x="53" y="55"/>
                      <a:pt x="65" y="43"/>
                      <a:pt x="80" y="43"/>
                    </a:cubicBezTo>
                    <a:cubicBezTo>
                      <a:pt x="83" y="43"/>
                      <a:pt x="87" y="43"/>
                      <a:pt x="90" y="45"/>
                    </a:cubicBezTo>
                    <a:cubicBezTo>
                      <a:pt x="94" y="46"/>
                      <a:pt x="99" y="45"/>
                      <a:pt x="102" y="42"/>
                    </a:cubicBezTo>
                    <a:cubicBezTo>
                      <a:pt x="109" y="33"/>
                      <a:pt x="122" y="30"/>
                      <a:pt x="132" y="34"/>
                    </a:cubicBezTo>
                    <a:cubicBezTo>
                      <a:pt x="137" y="36"/>
                      <a:pt x="142" y="35"/>
                      <a:pt x="145" y="31"/>
                    </a:cubicBezTo>
                    <a:cubicBezTo>
                      <a:pt x="150" y="25"/>
                      <a:pt x="157" y="21"/>
                      <a:pt x="165" y="21"/>
                    </a:cubicBezTo>
                    <a:cubicBezTo>
                      <a:pt x="174" y="21"/>
                      <a:pt x="183" y="26"/>
                      <a:pt x="188" y="34"/>
                    </a:cubicBezTo>
                    <a:cubicBezTo>
                      <a:pt x="189" y="37"/>
                      <a:pt x="192" y="38"/>
                      <a:pt x="195" y="39"/>
                    </a:cubicBezTo>
                    <a:cubicBezTo>
                      <a:pt x="197" y="39"/>
                      <a:pt x="200" y="39"/>
                      <a:pt x="203" y="37"/>
                    </a:cubicBezTo>
                    <a:cubicBezTo>
                      <a:pt x="207" y="34"/>
                      <a:pt x="213" y="32"/>
                      <a:pt x="218" y="32"/>
                    </a:cubicBezTo>
                    <a:cubicBezTo>
                      <a:pt x="232" y="32"/>
                      <a:pt x="243" y="42"/>
                      <a:pt x="245" y="55"/>
                    </a:cubicBezTo>
                    <a:cubicBezTo>
                      <a:pt x="245" y="58"/>
                      <a:pt x="246" y="61"/>
                      <a:pt x="249" y="62"/>
                    </a:cubicBezTo>
                    <a:cubicBezTo>
                      <a:pt x="251" y="64"/>
                      <a:pt x="254" y="65"/>
                      <a:pt x="257" y="64"/>
                    </a:cubicBezTo>
                    <a:cubicBezTo>
                      <a:pt x="258" y="64"/>
                      <a:pt x="260" y="64"/>
                      <a:pt x="261" y="64"/>
                    </a:cubicBezTo>
                    <a:cubicBezTo>
                      <a:pt x="276" y="64"/>
                      <a:pt x="288" y="76"/>
                      <a:pt x="288" y="91"/>
                    </a:cubicBezTo>
                    <a:cubicBezTo>
                      <a:pt x="288" y="96"/>
                      <a:pt x="286" y="102"/>
                      <a:pt x="283" y="106"/>
                    </a:cubicBezTo>
                    <a:cubicBezTo>
                      <a:pt x="281" y="109"/>
                      <a:pt x="280" y="112"/>
                      <a:pt x="281" y="114"/>
                    </a:cubicBezTo>
                    <a:cubicBezTo>
                      <a:pt x="281" y="117"/>
                      <a:pt x="283" y="120"/>
                      <a:pt x="286" y="121"/>
                    </a:cubicBezTo>
                    <a:cubicBezTo>
                      <a:pt x="294" y="126"/>
                      <a:pt x="298" y="135"/>
                      <a:pt x="298" y="144"/>
                    </a:cubicBezTo>
                    <a:cubicBezTo>
                      <a:pt x="298" y="156"/>
                      <a:pt x="291" y="166"/>
                      <a:pt x="280" y="169"/>
                    </a:cubicBezTo>
                    <a:close/>
                    <a:moveTo>
                      <a:pt x="94" y="70"/>
                    </a:moveTo>
                    <a:cubicBezTo>
                      <a:pt x="103" y="86"/>
                      <a:pt x="106" y="113"/>
                      <a:pt x="106" y="116"/>
                    </a:cubicBezTo>
                    <a:cubicBezTo>
                      <a:pt x="107" y="121"/>
                      <a:pt x="104" y="125"/>
                      <a:pt x="100" y="127"/>
                    </a:cubicBezTo>
                    <a:cubicBezTo>
                      <a:pt x="97" y="129"/>
                      <a:pt x="92" y="128"/>
                      <a:pt x="89" y="125"/>
                    </a:cubicBezTo>
                    <a:cubicBezTo>
                      <a:pt x="86" y="123"/>
                      <a:pt x="72" y="128"/>
                      <a:pt x="59" y="137"/>
                    </a:cubicBezTo>
                    <a:cubicBezTo>
                      <a:pt x="57" y="138"/>
                      <a:pt x="55" y="139"/>
                      <a:pt x="53" y="139"/>
                    </a:cubicBezTo>
                    <a:cubicBezTo>
                      <a:pt x="50" y="139"/>
                      <a:pt x="46" y="137"/>
                      <a:pt x="44" y="134"/>
                    </a:cubicBezTo>
                    <a:cubicBezTo>
                      <a:pt x="41" y="130"/>
                      <a:pt x="42" y="123"/>
                      <a:pt x="47" y="119"/>
                    </a:cubicBezTo>
                    <a:cubicBezTo>
                      <a:pt x="51" y="116"/>
                      <a:pt x="67" y="105"/>
                      <a:pt x="83" y="104"/>
                    </a:cubicBezTo>
                    <a:cubicBezTo>
                      <a:pt x="81" y="95"/>
                      <a:pt x="79" y="86"/>
                      <a:pt x="76" y="80"/>
                    </a:cubicBezTo>
                    <a:cubicBezTo>
                      <a:pt x="73" y="75"/>
                      <a:pt x="75" y="68"/>
                      <a:pt x="80" y="65"/>
                    </a:cubicBezTo>
                    <a:cubicBezTo>
                      <a:pt x="85" y="62"/>
                      <a:pt x="92" y="64"/>
                      <a:pt x="94" y="70"/>
                    </a:cubicBezTo>
                    <a:close/>
                    <a:moveTo>
                      <a:pt x="131" y="93"/>
                    </a:moveTo>
                    <a:cubicBezTo>
                      <a:pt x="127" y="90"/>
                      <a:pt x="126" y="85"/>
                      <a:pt x="127" y="80"/>
                    </a:cubicBezTo>
                    <a:cubicBezTo>
                      <a:pt x="128" y="78"/>
                      <a:pt x="129" y="74"/>
                      <a:pt x="138" y="68"/>
                    </a:cubicBezTo>
                    <a:cubicBezTo>
                      <a:pt x="137" y="65"/>
                      <a:pt x="138" y="61"/>
                      <a:pt x="140" y="59"/>
                    </a:cubicBezTo>
                    <a:cubicBezTo>
                      <a:pt x="143" y="54"/>
                      <a:pt x="149" y="52"/>
                      <a:pt x="154" y="55"/>
                    </a:cubicBezTo>
                    <a:cubicBezTo>
                      <a:pt x="157" y="56"/>
                      <a:pt x="158" y="58"/>
                      <a:pt x="159" y="60"/>
                    </a:cubicBezTo>
                    <a:cubicBezTo>
                      <a:pt x="159" y="60"/>
                      <a:pt x="160" y="60"/>
                      <a:pt x="161" y="60"/>
                    </a:cubicBezTo>
                    <a:cubicBezTo>
                      <a:pt x="166" y="61"/>
                      <a:pt x="170" y="65"/>
                      <a:pt x="170" y="70"/>
                    </a:cubicBezTo>
                    <a:cubicBezTo>
                      <a:pt x="171" y="75"/>
                      <a:pt x="168" y="80"/>
                      <a:pt x="163" y="81"/>
                    </a:cubicBezTo>
                    <a:cubicBezTo>
                      <a:pt x="158" y="83"/>
                      <a:pt x="152" y="85"/>
                      <a:pt x="149" y="87"/>
                    </a:cubicBezTo>
                    <a:cubicBezTo>
                      <a:pt x="149" y="89"/>
                      <a:pt x="148" y="91"/>
                      <a:pt x="146" y="93"/>
                    </a:cubicBezTo>
                    <a:cubicBezTo>
                      <a:pt x="144" y="95"/>
                      <a:pt x="141" y="96"/>
                      <a:pt x="138" y="96"/>
                    </a:cubicBezTo>
                    <a:cubicBezTo>
                      <a:pt x="136" y="96"/>
                      <a:pt x="133" y="95"/>
                      <a:pt x="131" y="93"/>
                    </a:cubicBezTo>
                    <a:close/>
                    <a:moveTo>
                      <a:pt x="190" y="113"/>
                    </a:moveTo>
                    <a:cubicBezTo>
                      <a:pt x="181" y="124"/>
                      <a:pt x="187" y="130"/>
                      <a:pt x="188" y="131"/>
                    </a:cubicBezTo>
                    <a:cubicBezTo>
                      <a:pt x="192" y="134"/>
                      <a:pt x="193" y="140"/>
                      <a:pt x="190" y="144"/>
                    </a:cubicBezTo>
                    <a:cubicBezTo>
                      <a:pt x="188" y="148"/>
                      <a:pt x="185" y="149"/>
                      <a:pt x="181" y="149"/>
                    </a:cubicBezTo>
                    <a:cubicBezTo>
                      <a:pt x="180" y="149"/>
                      <a:pt x="178" y="149"/>
                      <a:pt x="177" y="149"/>
                    </a:cubicBezTo>
                    <a:cubicBezTo>
                      <a:pt x="159" y="141"/>
                      <a:pt x="143" y="148"/>
                      <a:pt x="143" y="148"/>
                    </a:cubicBezTo>
                    <a:cubicBezTo>
                      <a:pt x="137" y="151"/>
                      <a:pt x="131" y="148"/>
                      <a:pt x="129" y="143"/>
                    </a:cubicBezTo>
                    <a:cubicBezTo>
                      <a:pt x="126" y="138"/>
                      <a:pt x="128" y="132"/>
                      <a:pt x="134" y="129"/>
                    </a:cubicBezTo>
                    <a:cubicBezTo>
                      <a:pt x="134" y="129"/>
                      <a:pt x="147" y="123"/>
                      <a:pt x="164" y="124"/>
                    </a:cubicBezTo>
                    <a:cubicBezTo>
                      <a:pt x="164" y="117"/>
                      <a:pt x="166" y="109"/>
                      <a:pt x="172" y="100"/>
                    </a:cubicBezTo>
                    <a:cubicBezTo>
                      <a:pt x="176" y="96"/>
                      <a:pt x="183" y="95"/>
                      <a:pt x="187" y="98"/>
                    </a:cubicBezTo>
                    <a:cubicBezTo>
                      <a:pt x="192" y="102"/>
                      <a:pt x="193" y="108"/>
                      <a:pt x="190" y="113"/>
                    </a:cubicBezTo>
                    <a:close/>
                    <a:moveTo>
                      <a:pt x="213" y="85"/>
                    </a:moveTo>
                    <a:cubicBezTo>
                      <a:pt x="213" y="79"/>
                      <a:pt x="218" y="75"/>
                      <a:pt x="224" y="75"/>
                    </a:cubicBezTo>
                    <a:cubicBezTo>
                      <a:pt x="224" y="75"/>
                      <a:pt x="224" y="75"/>
                      <a:pt x="224" y="75"/>
                    </a:cubicBezTo>
                    <a:cubicBezTo>
                      <a:pt x="229" y="75"/>
                      <a:pt x="240" y="78"/>
                      <a:pt x="254" y="101"/>
                    </a:cubicBezTo>
                    <a:cubicBezTo>
                      <a:pt x="257" y="106"/>
                      <a:pt x="256" y="113"/>
                      <a:pt x="251" y="116"/>
                    </a:cubicBezTo>
                    <a:cubicBezTo>
                      <a:pt x="249" y="117"/>
                      <a:pt x="247" y="117"/>
                      <a:pt x="245" y="117"/>
                    </a:cubicBezTo>
                    <a:cubicBezTo>
                      <a:pt x="241" y="117"/>
                      <a:pt x="238" y="116"/>
                      <a:pt x="236" y="112"/>
                    </a:cubicBezTo>
                    <a:cubicBezTo>
                      <a:pt x="228" y="100"/>
                      <a:pt x="223" y="96"/>
                      <a:pt x="222" y="96"/>
                    </a:cubicBezTo>
                    <a:cubicBezTo>
                      <a:pt x="217" y="95"/>
                      <a:pt x="213" y="91"/>
                      <a:pt x="213" y="85"/>
                    </a:cubicBezTo>
                    <a:close/>
                    <a:moveTo>
                      <a:pt x="277" y="139"/>
                    </a:moveTo>
                    <a:cubicBezTo>
                      <a:pt x="277" y="145"/>
                      <a:pt x="272" y="149"/>
                      <a:pt x="266" y="149"/>
                    </a:cubicBezTo>
                    <a:cubicBezTo>
                      <a:pt x="250" y="149"/>
                      <a:pt x="245" y="162"/>
                      <a:pt x="244" y="163"/>
                    </a:cubicBezTo>
                    <a:cubicBezTo>
                      <a:pt x="244" y="163"/>
                      <a:pt x="244" y="164"/>
                      <a:pt x="244" y="164"/>
                    </a:cubicBezTo>
                    <a:cubicBezTo>
                      <a:pt x="244" y="164"/>
                      <a:pt x="244" y="164"/>
                      <a:pt x="244" y="164"/>
                    </a:cubicBezTo>
                    <a:cubicBezTo>
                      <a:pt x="244" y="165"/>
                      <a:pt x="239" y="177"/>
                      <a:pt x="233" y="187"/>
                    </a:cubicBezTo>
                    <a:cubicBezTo>
                      <a:pt x="233" y="189"/>
                      <a:pt x="236" y="192"/>
                      <a:pt x="239" y="193"/>
                    </a:cubicBezTo>
                    <a:cubicBezTo>
                      <a:pt x="244" y="196"/>
                      <a:pt x="246" y="202"/>
                      <a:pt x="244" y="207"/>
                    </a:cubicBezTo>
                    <a:cubicBezTo>
                      <a:pt x="242" y="211"/>
                      <a:pt x="238" y="213"/>
                      <a:pt x="234" y="213"/>
                    </a:cubicBezTo>
                    <a:cubicBezTo>
                      <a:pt x="233" y="213"/>
                      <a:pt x="231" y="213"/>
                      <a:pt x="230" y="212"/>
                    </a:cubicBezTo>
                    <a:cubicBezTo>
                      <a:pt x="227" y="211"/>
                      <a:pt x="215" y="205"/>
                      <a:pt x="212" y="194"/>
                    </a:cubicBezTo>
                    <a:cubicBezTo>
                      <a:pt x="210" y="188"/>
                      <a:pt x="211" y="181"/>
                      <a:pt x="215" y="176"/>
                    </a:cubicBezTo>
                    <a:cubicBezTo>
                      <a:pt x="219" y="169"/>
                      <a:pt x="223" y="160"/>
                      <a:pt x="224" y="157"/>
                    </a:cubicBezTo>
                    <a:cubicBezTo>
                      <a:pt x="224" y="155"/>
                      <a:pt x="221" y="150"/>
                      <a:pt x="217" y="147"/>
                    </a:cubicBezTo>
                    <a:cubicBezTo>
                      <a:pt x="212" y="144"/>
                      <a:pt x="212" y="137"/>
                      <a:pt x="215" y="132"/>
                    </a:cubicBezTo>
                    <a:cubicBezTo>
                      <a:pt x="219" y="127"/>
                      <a:pt x="225" y="127"/>
                      <a:pt x="230" y="130"/>
                    </a:cubicBezTo>
                    <a:cubicBezTo>
                      <a:pt x="231" y="131"/>
                      <a:pt x="234" y="133"/>
                      <a:pt x="238" y="138"/>
                    </a:cubicBezTo>
                    <a:cubicBezTo>
                      <a:pt x="245" y="132"/>
                      <a:pt x="254" y="128"/>
                      <a:pt x="267" y="128"/>
                    </a:cubicBezTo>
                    <a:cubicBezTo>
                      <a:pt x="273" y="128"/>
                      <a:pt x="277" y="133"/>
                      <a:pt x="277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04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1"/>
    </mc:Choice>
    <mc:Fallback xmlns="">
      <p:transition spd="slow" advTm="20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1FDA-AA7A-4705-93A9-2EF9F8BD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Setting</a:t>
            </a:r>
          </a:p>
        </p:txBody>
      </p:sp>
      <p:sp>
        <p:nvSpPr>
          <p:cNvPr id="42" name="מלבן 41"/>
          <p:cNvSpPr/>
          <p:nvPr/>
        </p:nvSpPr>
        <p:spPr>
          <a:xfrm>
            <a:off x="3244875" y="1516138"/>
            <a:ext cx="26161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“During work replacement employee are often entitled to take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compensation… Imagine that you switch jobs and need to decide… How likely are you to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compensation instead of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adding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to your pension account”</a:t>
            </a:r>
          </a:p>
        </p:txBody>
      </p:sp>
      <p:sp>
        <p:nvSpPr>
          <p:cNvPr id="52" name="מלבן 41">
            <a:extLst>
              <a:ext uri="{FF2B5EF4-FFF2-40B4-BE49-F238E27FC236}">
                <a16:creationId xmlns:a16="http://schemas.microsoft.com/office/drawing/2014/main" id="{AF12DDA1-4B70-45D8-AE5B-B06F496A1AEA}"/>
              </a:ext>
            </a:extLst>
          </p:cNvPr>
          <p:cNvSpPr/>
          <p:nvPr/>
        </p:nvSpPr>
        <p:spPr>
          <a:xfrm>
            <a:off x="331254" y="1516138"/>
            <a:ext cx="2657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“During work replacement employees are often entitled to receive certain amount of money, often defined as ‘compensation’… </a:t>
            </a:r>
          </a:p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Imagine that you switch jobs …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likely are you to take the compensation funds?”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3"/>
          <p:cNvSpPr/>
          <p:nvPr/>
        </p:nvSpPr>
        <p:spPr bwMode="gray">
          <a:xfrm>
            <a:off x="3181350" y="1311945"/>
            <a:ext cx="2743200" cy="5220951"/>
          </a:xfrm>
          <a:prstGeom prst="rect">
            <a:avLst/>
          </a:prstGeom>
          <a:noFill/>
          <a:ln w="12700" algn="ctr">
            <a:solidFill>
              <a:srgbClr val="97999B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Open Sans Hebrew Light" panose="00000400000000000000" pitchFamily="2" charset="-79"/>
              <a:cs typeface="Open Sans Hebrew Light" panose="00000400000000000000" pitchFamily="2" charset="-79"/>
            </a:endParaRPr>
          </a:p>
        </p:txBody>
      </p:sp>
      <p:sp>
        <p:nvSpPr>
          <p:cNvPr id="9" name="Rectangle 3"/>
          <p:cNvSpPr/>
          <p:nvPr/>
        </p:nvSpPr>
        <p:spPr bwMode="gray">
          <a:xfrm>
            <a:off x="288544" y="1307330"/>
            <a:ext cx="2743200" cy="5220951"/>
          </a:xfrm>
          <a:prstGeom prst="rect">
            <a:avLst/>
          </a:prstGeom>
          <a:noFill/>
          <a:ln w="12700" algn="ctr">
            <a:solidFill>
              <a:srgbClr val="97999B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Open Sans Hebrew Light" panose="00000400000000000000" pitchFamily="2" charset="-79"/>
              <a:cs typeface="Open Sans Hebrew Light" panose="00000400000000000000" pitchFamily="2" charset="-79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DEC9A82-EB7B-4D48-B199-05424F2AA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707" y="1002319"/>
            <a:ext cx="1388487" cy="570449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Windfall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35D30B61-8D50-4BA3-8275-A64373864EF5}"/>
              </a:ext>
            </a:extLst>
          </p:cNvPr>
          <p:cNvSpPr txBox="1">
            <a:spLocks/>
          </p:cNvSpPr>
          <p:nvPr/>
        </p:nvSpPr>
        <p:spPr>
          <a:xfrm>
            <a:off x="561592" y="1009089"/>
            <a:ext cx="2197104" cy="5636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b="1" dirty="0">
                <a:solidFill>
                  <a:schemeClr val="accent6"/>
                </a:solidFill>
              </a:rPr>
              <a:t>Control Group </a:t>
            </a:r>
          </a:p>
        </p:txBody>
      </p:sp>
      <p:sp>
        <p:nvSpPr>
          <p:cNvPr id="10" name="מלבן 9"/>
          <p:cNvSpPr/>
          <p:nvPr/>
        </p:nvSpPr>
        <p:spPr>
          <a:xfrm>
            <a:off x="6110209" y="1506959"/>
            <a:ext cx="26974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“During work replacement employee are often entitled to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withdraw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compensation … Imagine that you switch jobs and need to decide… How likely are you to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withdraw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compensation instead of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leaving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in your pension account”</a:t>
            </a:r>
          </a:p>
        </p:txBody>
      </p:sp>
      <p:sp>
        <p:nvSpPr>
          <p:cNvPr id="11" name="Rectangle 3"/>
          <p:cNvSpPr/>
          <p:nvPr/>
        </p:nvSpPr>
        <p:spPr bwMode="gray">
          <a:xfrm>
            <a:off x="6087356" y="1302766"/>
            <a:ext cx="2743200" cy="5220951"/>
          </a:xfrm>
          <a:prstGeom prst="rect">
            <a:avLst/>
          </a:prstGeom>
          <a:noFill/>
          <a:ln w="12700" algn="ctr">
            <a:solidFill>
              <a:srgbClr val="97999B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Open Sans Hebrew Light" panose="00000400000000000000" pitchFamily="2" charset="-79"/>
              <a:cs typeface="Open Sans Hebrew Light" panose="00000400000000000000" pitchFamily="2" charset="-79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EC9A82-EB7B-4D48-B199-05424F2AA473}"/>
              </a:ext>
            </a:extLst>
          </p:cNvPr>
          <p:cNvSpPr txBox="1">
            <a:spLocks/>
          </p:cNvSpPr>
          <p:nvPr/>
        </p:nvSpPr>
        <p:spPr>
          <a:xfrm>
            <a:off x="6635499" y="993140"/>
            <a:ext cx="1646915" cy="5704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Savings</a:t>
            </a:r>
          </a:p>
        </p:txBody>
      </p:sp>
    </p:spTree>
    <p:extLst>
      <p:ext uri="{BB962C8B-B14F-4D97-AF65-F5344CB8AC3E}">
        <p14:creationId xmlns:p14="http://schemas.microsoft.com/office/powerpoint/2010/main" val="175006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C2E4-D905-4449-B407-9A38F971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7772"/>
            <a:ext cx="7886700" cy="412114"/>
          </a:xfrm>
        </p:spPr>
        <p:txBody>
          <a:bodyPr/>
          <a:lstStyle/>
          <a:p>
            <a:r>
              <a:rPr lang="en-US" dirty="0"/>
              <a:t>Mental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0562-D71F-42DE-B889-F1EDCBCB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When framed as part of retirement savings account subjects were reluctant to withdraw the compensation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CED3A6B-1DC1-42C2-A3A2-360C38CE9C2A}"/>
              </a:ext>
            </a:extLst>
          </p:cNvPr>
          <p:cNvSpPr/>
          <p:nvPr/>
        </p:nvSpPr>
        <p:spPr>
          <a:xfrm>
            <a:off x="6555767" y="6506956"/>
            <a:ext cx="1728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[p&lt;.</a:t>
            </a:r>
            <a:r>
              <a:rPr lang="he-IL" sz="1400" dirty="0"/>
              <a:t>001</a:t>
            </a:r>
            <a:r>
              <a:rPr lang="en-US" sz="1400" dirty="0"/>
              <a:t>; </a:t>
            </a:r>
            <a:r>
              <a:rPr lang="en-US" dirty="0"/>
              <a:t>η</a:t>
            </a:r>
            <a:r>
              <a:rPr lang="en-US" baseline="-25000" dirty="0"/>
              <a:t>p</a:t>
            </a:r>
            <a:r>
              <a:rPr lang="en-US" baseline="30000" dirty="0"/>
              <a:t>2</a:t>
            </a:r>
            <a:r>
              <a:rPr lang="en-US" dirty="0"/>
              <a:t>=.18</a:t>
            </a:r>
            <a:r>
              <a:rPr lang="en-US" sz="1400" dirty="0"/>
              <a:t>]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9A07BB-3B01-4A45-9236-1BEBACABA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829340"/>
              </p:ext>
            </p:extLst>
          </p:nvPr>
        </p:nvGraphicFramePr>
        <p:xfrm>
          <a:off x="1389888" y="2368541"/>
          <a:ext cx="5303520" cy="393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Graph" r:id="rId4" imgW="3571200" imgH="2679840" progId="STATISTICA.Graph">
                  <p:embed/>
                </p:oleObj>
              </mc:Choice>
              <mc:Fallback>
                <p:oleObj name="Graph" r:id="rId4" imgW="3571200" imgH="2679840" progId="STATISTICA.Graph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888" y="2368541"/>
                        <a:ext cx="5303520" cy="3931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ket 5">
            <a:extLst>
              <a:ext uri="{FF2B5EF4-FFF2-40B4-BE49-F238E27FC236}">
                <a16:creationId xmlns:a16="http://schemas.microsoft.com/office/drawing/2014/main" id="{B07F371A-C663-4174-BEF1-0A8B11E1973B}"/>
              </a:ext>
            </a:extLst>
          </p:cNvPr>
          <p:cNvSpPr/>
          <p:nvPr/>
        </p:nvSpPr>
        <p:spPr>
          <a:xfrm rot="5400000">
            <a:off x="3474475" y="3271944"/>
            <a:ext cx="58400" cy="132172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15EF6BEB-5893-40BA-909A-E259AAB733A4}"/>
              </a:ext>
            </a:extLst>
          </p:cNvPr>
          <p:cNvSpPr/>
          <p:nvPr/>
        </p:nvSpPr>
        <p:spPr>
          <a:xfrm rot="5400000">
            <a:off x="4416552" y="1947673"/>
            <a:ext cx="45719" cy="185623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E44BA-0DAE-44AC-B535-2039F635131D}"/>
              </a:ext>
            </a:extLst>
          </p:cNvPr>
          <p:cNvSpPr txBox="1"/>
          <p:nvPr/>
        </p:nvSpPr>
        <p:spPr>
          <a:xfrm>
            <a:off x="4102608" y="25293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**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670E92-4E36-4972-894F-72E55C7EC5D8}"/>
              </a:ext>
            </a:extLst>
          </p:cNvPr>
          <p:cNvSpPr txBox="1"/>
          <p:nvPr/>
        </p:nvSpPr>
        <p:spPr>
          <a:xfrm>
            <a:off x="3276600" y="366369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*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EF5E5D-A28C-4F05-89B1-77D99259354D}"/>
              </a:ext>
            </a:extLst>
          </p:cNvPr>
          <p:cNvSpPr/>
          <p:nvPr/>
        </p:nvSpPr>
        <p:spPr>
          <a:xfrm>
            <a:off x="2450592" y="5801710"/>
            <a:ext cx="1285836" cy="266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Savings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2C5A1-9A0A-41B2-AE32-B63ACE4B15DD}"/>
              </a:ext>
            </a:extLst>
          </p:cNvPr>
          <p:cNvSpPr/>
          <p:nvPr/>
        </p:nvSpPr>
        <p:spPr>
          <a:xfrm>
            <a:off x="3663906" y="5801710"/>
            <a:ext cx="1285836" cy="266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Windfall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C536A-7276-4FD2-8027-165265A3ED6D}"/>
              </a:ext>
            </a:extLst>
          </p:cNvPr>
          <p:cNvSpPr/>
          <p:nvPr/>
        </p:nvSpPr>
        <p:spPr>
          <a:xfrm>
            <a:off x="4877220" y="5801710"/>
            <a:ext cx="1285836" cy="266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49285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61A8-A4F7-46EE-B473-F00D2EF1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2" name="Rectangle 70"/>
          <p:cNvSpPr/>
          <p:nvPr/>
        </p:nvSpPr>
        <p:spPr>
          <a:xfrm>
            <a:off x="1815091" y="5001102"/>
            <a:ext cx="68124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Sound trivial?</a:t>
            </a:r>
          </a:p>
        </p:txBody>
      </p:sp>
      <p:sp>
        <p:nvSpPr>
          <p:cNvPr id="13" name="Rectangle 71"/>
          <p:cNvSpPr/>
          <p:nvPr/>
        </p:nvSpPr>
        <p:spPr>
          <a:xfrm>
            <a:off x="1815091" y="3759492"/>
            <a:ext cx="681241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recommend ‘choice architecture’ of withdrawals request forms: e.g.,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clarity, simplicity,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framing, timely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of knowledge</a:t>
            </a:r>
          </a:p>
        </p:txBody>
      </p:sp>
      <p:sp>
        <p:nvSpPr>
          <p:cNvPr id="14" name="Rectangle 72"/>
          <p:cNvSpPr/>
          <p:nvPr/>
        </p:nvSpPr>
        <p:spPr>
          <a:xfrm>
            <a:off x="1815091" y="2297550"/>
            <a:ext cx="681241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who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perceived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compensation funds as an integral part of their long-term savings are less likely to withdraw</a:t>
            </a:r>
          </a:p>
        </p:txBody>
      </p:sp>
      <p:sp>
        <p:nvSpPr>
          <p:cNvPr id="15" name="Rectangle 73"/>
          <p:cNvSpPr/>
          <p:nvPr/>
        </p:nvSpPr>
        <p:spPr>
          <a:xfrm>
            <a:off x="1815091" y="1099663"/>
            <a:ext cx="681241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do not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that they would get the money on their retirement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" y="2153921"/>
            <a:ext cx="215351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7200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008" y="853441"/>
            <a:ext cx="215351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7200" dirty="0">
                <a:solidFill>
                  <a:schemeClr val="accent3"/>
                </a:solidFill>
              </a:rPr>
              <a:t>01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008" y="3454401"/>
            <a:ext cx="215351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7200" dirty="0">
                <a:solidFill>
                  <a:schemeClr val="accent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86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5F96-F188-41D3-A210-1A1515F9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Withdrawal Request Form</a:t>
            </a:r>
          </a:p>
        </p:txBody>
      </p:sp>
      <p:pic>
        <p:nvPicPr>
          <p:cNvPr id="7" name="תמונה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4" y="2020789"/>
            <a:ext cx="3108960" cy="41148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תמונה 5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75173" y="1119381"/>
            <a:ext cx="3108960" cy="41148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תמונה 4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50582" y="123605"/>
            <a:ext cx="3108960" cy="41148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99A119-6BE3-4086-AAAD-05A82852F689}"/>
              </a:ext>
            </a:extLst>
          </p:cNvPr>
          <p:cNvSpPr/>
          <p:nvPr/>
        </p:nvSpPr>
        <p:spPr>
          <a:xfrm>
            <a:off x="329184" y="6229957"/>
            <a:ext cx="8564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note that the pension rights accrued in your fund would be lower in value in case of withdrawal</a:t>
            </a:r>
            <a:r>
              <a:rPr lang="en-US" alt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193979E-04A5-4E70-8173-FFCD0D109F92}"/>
              </a:ext>
            </a:extLst>
          </p:cNvPr>
          <p:cNvSpPr/>
          <p:nvPr/>
        </p:nvSpPr>
        <p:spPr>
          <a:xfrm flipH="1" flipV="1">
            <a:off x="8827736" y="1323358"/>
            <a:ext cx="253200" cy="22071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DA40D49-CE28-4B40-B64A-4810212AE951}"/>
              </a:ext>
            </a:extLst>
          </p:cNvPr>
          <p:cNvSpPr/>
          <p:nvPr/>
        </p:nvSpPr>
        <p:spPr>
          <a:xfrm rot="10800000" flipH="1" flipV="1">
            <a:off x="47298" y="6261489"/>
            <a:ext cx="358511" cy="301619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/>
          <p:cNvSpPr/>
          <p:nvPr/>
        </p:nvSpPr>
        <p:spPr>
          <a:xfrm>
            <a:off x="320680" y="527230"/>
            <a:ext cx="8550592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Listening!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14" name="Freeform 242"/>
          <p:cNvSpPr>
            <a:spLocks noChangeAspect="1" noEditPoints="1"/>
          </p:cNvSpPr>
          <p:nvPr/>
        </p:nvSpPr>
        <p:spPr bwMode="auto">
          <a:xfrm>
            <a:off x="2715768" y="1837944"/>
            <a:ext cx="3657600" cy="3657600"/>
          </a:xfrm>
          <a:custGeom>
            <a:avLst/>
            <a:gdLst>
              <a:gd name="T0" fmla="*/ 117 w 512"/>
              <a:gd name="T1" fmla="*/ 160 h 512"/>
              <a:gd name="T2" fmla="*/ 266 w 512"/>
              <a:gd name="T3" fmla="*/ 160 h 512"/>
              <a:gd name="T4" fmla="*/ 266 w 512"/>
              <a:gd name="T5" fmla="*/ 245 h 512"/>
              <a:gd name="T6" fmla="*/ 181 w 512"/>
              <a:gd name="T7" fmla="*/ 245 h 512"/>
              <a:gd name="T8" fmla="*/ 173 w 512"/>
              <a:gd name="T9" fmla="*/ 248 h 512"/>
              <a:gd name="T10" fmla="*/ 149 w 512"/>
              <a:gd name="T11" fmla="*/ 273 h 512"/>
              <a:gd name="T12" fmla="*/ 149 w 512"/>
              <a:gd name="T13" fmla="*/ 256 h 512"/>
              <a:gd name="T14" fmla="*/ 138 w 512"/>
              <a:gd name="T15" fmla="*/ 245 h 512"/>
              <a:gd name="T16" fmla="*/ 117 w 512"/>
              <a:gd name="T17" fmla="*/ 245 h 512"/>
              <a:gd name="T18" fmla="*/ 117 w 512"/>
              <a:gd name="T19" fmla="*/ 160 h 512"/>
              <a:gd name="T20" fmla="*/ 512 w 512"/>
              <a:gd name="T21" fmla="*/ 256 h 512"/>
              <a:gd name="T22" fmla="*/ 256 w 512"/>
              <a:gd name="T23" fmla="*/ 512 h 512"/>
              <a:gd name="T24" fmla="*/ 0 w 512"/>
              <a:gd name="T25" fmla="*/ 256 h 512"/>
              <a:gd name="T26" fmla="*/ 256 w 512"/>
              <a:gd name="T27" fmla="*/ 0 h 512"/>
              <a:gd name="T28" fmla="*/ 512 w 512"/>
              <a:gd name="T29" fmla="*/ 256 h 512"/>
              <a:gd name="T30" fmla="*/ 185 w 512"/>
              <a:gd name="T31" fmla="*/ 266 h 512"/>
              <a:gd name="T32" fmla="*/ 277 w 512"/>
              <a:gd name="T33" fmla="*/ 266 h 512"/>
              <a:gd name="T34" fmla="*/ 288 w 512"/>
              <a:gd name="T35" fmla="*/ 256 h 512"/>
              <a:gd name="T36" fmla="*/ 288 w 512"/>
              <a:gd name="T37" fmla="*/ 149 h 512"/>
              <a:gd name="T38" fmla="*/ 277 w 512"/>
              <a:gd name="T39" fmla="*/ 138 h 512"/>
              <a:gd name="T40" fmla="*/ 106 w 512"/>
              <a:gd name="T41" fmla="*/ 138 h 512"/>
              <a:gd name="T42" fmla="*/ 96 w 512"/>
              <a:gd name="T43" fmla="*/ 149 h 512"/>
              <a:gd name="T44" fmla="*/ 96 w 512"/>
              <a:gd name="T45" fmla="*/ 256 h 512"/>
              <a:gd name="T46" fmla="*/ 106 w 512"/>
              <a:gd name="T47" fmla="*/ 266 h 512"/>
              <a:gd name="T48" fmla="*/ 128 w 512"/>
              <a:gd name="T49" fmla="*/ 266 h 512"/>
              <a:gd name="T50" fmla="*/ 128 w 512"/>
              <a:gd name="T51" fmla="*/ 298 h 512"/>
              <a:gd name="T52" fmla="*/ 134 w 512"/>
              <a:gd name="T53" fmla="*/ 308 h 512"/>
              <a:gd name="T54" fmla="*/ 138 w 512"/>
              <a:gd name="T55" fmla="*/ 309 h 512"/>
              <a:gd name="T56" fmla="*/ 146 w 512"/>
              <a:gd name="T57" fmla="*/ 306 h 512"/>
              <a:gd name="T58" fmla="*/ 185 w 512"/>
              <a:gd name="T59" fmla="*/ 266 h 512"/>
              <a:gd name="T60" fmla="*/ 416 w 512"/>
              <a:gd name="T61" fmla="*/ 234 h 512"/>
              <a:gd name="T62" fmla="*/ 405 w 512"/>
              <a:gd name="T63" fmla="*/ 224 h 512"/>
              <a:gd name="T64" fmla="*/ 320 w 512"/>
              <a:gd name="T65" fmla="*/ 224 h 512"/>
              <a:gd name="T66" fmla="*/ 309 w 512"/>
              <a:gd name="T67" fmla="*/ 234 h 512"/>
              <a:gd name="T68" fmla="*/ 320 w 512"/>
              <a:gd name="T69" fmla="*/ 245 h 512"/>
              <a:gd name="T70" fmla="*/ 394 w 512"/>
              <a:gd name="T71" fmla="*/ 245 h 512"/>
              <a:gd name="T72" fmla="*/ 394 w 512"/>
              <a:gd name="T73" fmla="*/ 352 h 512"/>
              <a:gd name="T74" fmla="*/ 362 w 512"/>
              <a:gd name="T75" fmla="*/ 352 h 512"/>
              <a:gd name="T76" fmla="*/ 352 w 512"/>
              <a:gd name="T77" fmla="*/ 362 h 512"/>
              <a:gd name="T78" fmla="*/ 352 w 512"/>
              <a:gd name="T79" fmla="*/ 379 h 512"/>
              <a:gd name="T80" fmla="*/ 327 w 512"/>
              <a:gd name="T81" fmla="*/ 355 h 512"/>
              <a:gd name="T82" fmla="*/ 320 w 512"/>
              <a:gd name="T83" fmla="*/ 352 h 512"/>
              <a:gd name="T84" fmla="*/ 245 w 512"/>
              <a:gd name="T85" fmla="*/ 352 h 512"/>
              <a:gd name="T86" fmla="*/ 245 w 512"/>
              <a:gd name="T87" fmla="*/ 298 h 512"/>
              <a:gd name="T88" fmla="*/ 234 w 512"/>
              <a:gd name="T89" fmla="*/ 288 h 512"/>
              <a:gd name="T90" fmla="*/ 224 w 512"/>
              <a:gd name="T91" fmla="*/ 298 h 512"/>
              <a:gd name="T92" fmla="*/ 224 w 512"/>
              <a:gd name="T93" fmla="*/ 362 h 512"/>
              <a:gd name="T94" fmla="*/ 234 w 512"/>
              <a:gd name="T95" fmla="*/ 373 h 512"/>
              <a:gd name="T96" fmla="*/ 315 w 512"/>
              <a:gd name="T97" fmla="*/ 373 h 512"/>
              <a:gd name="T98" fmla="*/ 355 w 512"/>
              <a:gd name="T99" fmla="*/ 413 h 512"/>
              <a:gd name="T100" fmla="*/ 362 w 512"/>
              <a:gd name="T101" fmla="*/ 416 h 512"/>
              <a:gd name="T102" fmla="*/ 366 w 512"/>
              <a:gd name="T103" fmla="*/ 415 h 512"/>
              <a:gd name="T104" fmla="*/ 373 w 512"/>
              <a:gd name="T105" fmla="*/ 405 h 512"/>
              <a:gd name="T106" fmla="*/ 373 w 512"/>
              <a:gd name="T107" fmla="*/ 373 h 512"/>
              <a:gd name="T108" fmla="*/ 405 w 512"/>
              <a:gd name="T109" fmla="*/ 373 h 512"/>
              <a:gd name="T110" fmla="*/ 416 w 512"/>
              <a:gd name="T111" fmla="*/ 362 h 512"/>
              <a:gd name="T112" fmla="*/ 416 w 512"/>
              <a:gd name="T113" fmla="*/ 23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2" h="512">
                <a:moveTo>
                  <a:pt x="117" y="160"/>
                </a:moveTo>
                <a:cubicBezTo>
                  <a:pt x="266" y="160"/>
                  <a:pt x="266" y="160"/>
                  <a:pt x="266" y="160"/>
                </a:cubicBezTo>
                <a:cubicBezTo>
                  <a:pt x="266" y="245"/>
                  <a:pt x="266" y="245"/>
                  <a:pt x="266" y="245"/>
                </a:cubicBezTo>
                <a:cubicBezTo>
                  <a:pt x="181" y="245"/>
                  <a:pt x="181" y="245"/>
                  <a:pt x="181" y="245"/>
                </a:cubicBezTo>
                <a:cubicBezTo>
                  <a:pt x="178" y="245"/>
                  <a:pt x="175" y="246"/>
                  <a:pt x="173" y="248"/>
                </a:cubicBezTo>
                <a:cubicBezTo>
                  <a:pt x="149" y="273"/>
                  <a:pt x="149" y="273"/>
                  <a:pt x="149" y="273"/>
                </a:cubicBezTo>
                <a:cubicBezTo>
                  <a:pt x="149" y="256"/>
                  <a:pt x="149" y="256"/>
                  <a:pt x="149" y="256"/>
                </a:cubicBezTo>
                <a:cubicBezTo>
                  <a:pt x="149" y="250"/>
                  <a:pt x="144" y="245"/>
                  <a:pt x="138" y="245"/>
                </a:cubicBezTo>
                <a:cubicBezTo>
                  <a:pt x="117" y="245"/>
                  <a:pt x="117" y="245"/>
                  <a:pt x="117" y="245"/>
                </a:cubicBezTo>
                <a:lnTo>
                  <a:pt x="117" y="16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185" y="266"/>
                </a:moveTo>
                <a:cubicBezTo>
                  <a:pt x="277" y="266"/>
                  <a:pt x="277" y="266"/>
                  <a:pt x="277" y="266"/>
                </a:cubicBezTo>
                <a:cubicBezTo>
                  <a:pt x="283" y="266"/>
                  <a:pt x="288" y="262"/>
                  <a:pt x="288" y="256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3"/>
                  <a:pt x="283" y="138"/>
                  <a:pt x="277" y="138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0" y="138"/>
                  <a:pt x="96" y="143"/>
                  <a:pt x="96" y="149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62"/>
                  <a:pt x="100" y="266"/>
                  <a:pt x="106" y="266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303"/>
                  <a:pt x="130" y="307"/>
                  <a:pt x="134" y="308"/>
                </a:cubicBezTo>
                <a:cubicBezTo>
                  <a:pt x="136" y="309"/>
                  <a:pt x="137" y="309"/>
                  <a:pt x="138" y="309"/>
                </a:cubicBezTo>
                <a:cubicBezTo>
                  <a:pt x="141" y="309"/>
                  <a:pt x="144" y="308"/>
                  <a:pt x="146" y="306"/>
                </a:cubicBezTo>
                <a:lnTo>
                  <a:pt x="185" y="266"/>
                </a:lnTo>
                <a:close/>
                <a:moveTo>
                  <a:pt x="416" y="234"/>
                </a:moveTo>
                <a:cubicBezTo>
                  <a:pt x="416" y="228"/>
                  <a:pt x="411" y="224"/>
                  <a:pt x="405" y="224"/>
                </a:cubicBezTo>
                <a:cubicBezTo>
                  <a:pt x="320" y="224"/>
                  <a:pt x="320" y="224"/>
                  <a:pt x="320" y="224"/>
                </a:cubicBezTo>
                <a:cubicBezTo>
                  <a:pt x="314" y="224"/>
                  <a:pt x="309" y="228"/>
                  <a:pt x="309" y="234"/>
                </a:cubicBezTo>
                <a:cubicBezTo>
                  <a:pt x="309" y="240"/>
                  <a:pt x="314" y="245"/>
                  <a:pt x="320" y="245"/>
                </a:cubicBezTo>
                <a:cubicBezTo>
                  <a:pt x="394" y="245"/>
                  <a:pt x="394" y="245"/>
                  <a:pt x="394" y="245"/>
                </a:cubicBezTo>
                <a:cubicBezTo>
                  <a:pt x="394" y="352"/>
                  <a:pt x="394" y="352"/>
                  <a:pt x="394" y="352"/>
                </a:cubicBezTo>
                <a:cubicBezTo>
                  <a:pt x="362" y="352"/>
                  <a:pt x="362" y="352"/>
                  <a:pt x="362" y="352"/>
                </a:cubicBezTo>
                <a:cubicBezTo>
                  <a:pt x="356" y="352"/>
                  <a:pt x="352" y="356"/>
                  <a:pt x="352" y="362"/>
                </a:cubicBezTo>
                <a:cubicBezTo>
                  <a:pt x="352" y="379"/>
                  <a:pt x="352" y="379"/>
                  <a:pt x="352" y="379"/>
                </a:cubicBezTo>
                <a:cubicBezTo>
                  <a:pt x="327" y="355"/>
                  <a:pt x="327" y="355"/>
                  <a:pt x="327" y="355"/>
                </a:cubicBezTo>
                <a:cubicBezTo>
                  <a:pt x="325" y="353"/>
                  <a:pt x="322" y="352"/>
                  <a:pt x="320" y="352"/>
                </a:cubicBezTo>
                <a:cubicBezTo>
                  <a:pt x="245" y="352"/>
                  <a:pt x="245" y="352"/>
                  <a:pt x="245" y="352"/>
                </a:cubicBezTo>
                <a:cubicBezTo>
                  <a:pt x="245" y="298"/>
                  <a:pt x="245" y="298"/>
                  <a:pt x="245" y="298"/>
                </a:cubicBezTo>
                <a:cubicBezTo>
                  <a:pt x="245" y="292"/>
                  <a:pt x="240" y="288"/>
                  <a:pt x="234" y="288"/>
                </a:cubicBezTo>
                <a:cubicBezTo>
                  <a:pt x="228" y="288"/>
                  <a:pt x="224" y="292"/>
                  <a:pt x="224" y="298"/>
                </a:cubicBezTo>
                <a:cubicBezTo>
                  <a:pt x="224" y="362"/>
                  <a:pt x="224" y="362"/>
                  <a:pt x="224" y="362"/>
                </a:cubicBezTo>
                <a:cubicBezTo>
                  <a:pt x="224" y="368"/>
                  <a:pt x="228" y="373"/>
                  <a:pt x="234" y="373"/>
                </a:cubicBezTo>
                <a:cubicBezTo>
                  <a:pt x="315" y="373"/>
                  <a:pt x="315" y="373"/>
                  <a:pt x="315" y="373"/>
                </a:cubicBezTo>
                <a:cubicBezTo>
                  <a:pt x="355" y="413"/>
                  <a:pt x="355" y="413"/>
                  <a:pt x="355" y="413"/>
                </a:cubicBezTo>
                <a:cubicBezTo>
                  <a:pt x="357" y="415"/>
                  <a:pt x="360" y="416"/>
                  <a:pt x="362" y="416"/>
                </a:cubicBezTo>
                <a:cubicBezTo>
                  <a:pt x="364" y="416"/>
                  <a:pt x="365" y="415"/>
                  <a:pt x="366" y="415"/>
                </a:cubicBezTo>
                <a:cubicBezTo>
                  <a:pt x="370" y="413"/>
                  <a:pt x="373" y="409"/>
                  <a:pt x="373" y="405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405" y="373"/>
                  <a:pt x="405" y="373"/>
                  <a:pt x="405" y="373"/>
                </a:cubicBezTo>
                <a:cubicBezTo>
                  <a:pt x="411" y="373"/>
                  <a:pt x="416" y="368"/>
                  <a:pt x="416" y="362"/>
                </a:cubicBezTo>
                <a:lnTo>
                  <a:pt x="41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9351FF16-D8ED-4C7E-AEF9-FDA92FE9E92E}"/>
              </a:ext>
            </a:extLst>
          </p:cNvPr>
          <p:cNvSpPr txBox="1">
            <a:spLocks/>
          </p:cNvSpPr>
          <p:nvPr/>
        </p:nvSpPr>
        <p:spPr>
          <a:xfrm>
            <a:off x="394144" y="5815584"/>
            <a:ext cx="8155496" cy="795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chemeClr val="bg1"/>
                </a:solidFill>
              </a:rPr>
              <a:t>Eyal</a:t>
            </a:r>
            <a:r>
              <a:rPr lang="en-US" b="1" dirty="0">
                <a:solidFill>
                  <a:schemeClr val="bg1"/>
                </a:solidFill>
              </a:rPr>
              <a:t> Carmel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Carmeley@post.bgu.ac.il</a:t>
            </a:r>
          </a:p>
        </p:txBody>
      </p:sp>
    </p:spTree>
    <p:extLst>
      <p:ext uri="{BB962C8B-B14F-4D97-AF65-F5344CB8AC3E}">
        <p14:creationId xmlns:p14="http://schemas.microsoft.com/office/powerpoint/2010/main" val="378374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CB670-8832-4726-BD1B-F36F85D9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6" b="93738" l="3813" r="95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176" y="4038218"/>
            <a:ext cx="4572001" cy="310324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4EA4A3-DB08-4843-A566-F23CF6FB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2416"/>
            <a:ext cx="7886700" cy="55686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Pension in Israel is mandatory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Employees can withdraw tax-free compensation (severance payments)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Become an issue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2114"/>
          </a:xfrm>
        </p:spPr>
        <p:txBody>
          <a:bodyPr/>
          <a:lstStyle/>
          <a:p>
            <a:r>
              <a:rPr lang="en-US" dirty="0"/>
              <a:t>Pension in Israel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48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968A-E272-4688-89B6-F26FF145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Misunderstanding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FAD0E-EE26-4EEB-8ED9-8775C3EBA856}"/>
              </a:ext>
            </a:extLst>
          </p:cNvPr>
          <p:cNvSpPr txBox="1"/>
          <p:nvPr/>
        </p:nvSpPr>
        <p:spPr>
          <a:xfrm>
            <a:off x="441980" y="6257368"/>
            <a:ext cx="8497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Spivak A., Zemach S., Carmel E., Leiser D. 2017. The Mandatory Pension Reform in Israel:  Characteristics And Achievements. Report for T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Insurance Institute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9D6F11-D4D2-40E5-B670-C525201CAA0D}"/>
              </a:ext>
            </a:extLst>
          </p:cNvPr>
          <p:cNvSpPr txBox="1">
            <a:spLocks/>
          </p:cNvSpPr>
          <p:nvPr/>
        </p:nvSpPr>
        <p:spPr>
          <a:xfrm>
            <a:off x="594361" y="1042416"/>
            <a:ext cx="7943676" cy="4265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i="1" dirty="0"/>
              <a:t>What would happened to the compensation funds if you won’t withdraw it? </a:t>
            </a:r>
            <a:r>
              <a:rPr lang="en-US" sz="1800" i="1" dirty="0"/>
              <a:t>(N=470; age=50+)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1800" b="1" i="1" dirty="0"/>
          </a:p>
        </p:txBody>
      </p:sp>
      <p:graphicFrame>
        <p:nvGraphicFramePr>
          <p:cNvPr id="7" name="Char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658304"/>
              </p:ext>
            </p:extLst>
          </p:nvPr>
        </p:nvGraphicFramePr>
        <p:xfrm>
          <a:off x="1877740" y="1947830"/>
          <a:ext cx="2641600" cy="40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3"/>
          <p:cNvSpPr/>
          <p:nvPr/>
        </p:nvSpPr>
        <p:spPr bwMode="gray">
          <a:xfrm>
            <a:off x="1389888" y="2464763"/>
            <a:ext cx="3872695" cy="212140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36000" tIns="36000" rIns="36000" bIns="36000" rtlCol="0" anchor="ctr"/>
          <a:lstStyle/>
          <a:p>
            <a:pPr algn="ctr">
              <a:lnSpc>
                <a:spcPct val="114000"/>
              </a:lnSpc>
            </a:pPr>
            <a:r>
              <a:rPr lang="en-US" sz="4800" i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52%</a:t>
            </a:r>
          </a:p>
        </p:txBody>
      </p:sp>
      <p:graphicFrame>
        <p:nvGraphicFramePr>
          <p:cNvPr id="9" name="Char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955368"/>
              </p:ext>
            </p:extLst>
          </p:nvPr>
        </p:nvGraphicFramePr>
        <p:xfrm>
          <a:off x="5325028" y="1944891"/>
          <a:ext cx="2641600" cy="40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3"/>
          <p:cNvSpPr/>
          <p:nvPr/>
        </p:nvSpPr>
        <p:spPr bwMode="gray">
          <a:xfrm>
            <a:off x="4837176" y="2461824"/>
            <a:ext cx="3872695" cy="212140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36000" tIns="36000" rIns="36000" bIns="36000" rtlCol="0" anchor="ctr"/>
          <a:lstStyle/>
          <a:p>
            <a:pPr algn="ctr">
              <a:lnSpc>
                <a:spcPct val="114000"/>
              </a:lnSpc>
            </a:pPr>
            <a:r>
              <a:rPr lang="en-US" sz="4800" i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180171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D441-9EBE-4DAD-B72A-7A9B1835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6F11-D4D2-40E5-B670-C525201C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602" y="2345994"/>
            <a:ext cx="9155601" cy="426511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i="1" dirty="0"/>
              <a:t>“During work replacement, workers need to make several personal decisions.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i="1" dirty="0"/>
              <a:t>Please indicate how would you act on each of the following choices:”</a:t>
            </a:r>
          </a:p>
        </p:txBody>
      </p:sp>
      <p:grpSp>
        <p:nvGrpSpPr>
          <p:cNvPr id="22" name="קבוצה 21"/>
          <p:cNvGrpSpPr/>
          <p:nvPr/>
        </p:nvGrpSpPr>
        <p:grpSpPr>
          <a:xfrm>
            <a:off x="-11599" y="3406698"/>
            <a:ext cx="9216000" cy="530352"/>
            <a:chOff x="-11599" y="4001508"/>
            <a:chExt cx="9216000" cy="530352"/>
          </a:xfrm>
          <a:solidFill>
            <a:schemeClr val="bg1">
              <a:lumMod val="65000"/>
            </a:schemeClr>
          </a:solidFill>
        </p:grpSpPr>
        <p:sp>
          <p:nvSpPr>
            <p:cNvPr id="5" name="מלבן 4"/>
            <p:cNvSpPr/>
            <p:nvPr/>
          </p:nvSpPr>
          <p:spPr>
            <a:xfrm>
              <a:off x="-11599" y="4001508"/>
              <a:ext cx="9216000" cy="530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1" anchor="ctr"/>
            <a:lstStyle/>
            <a:p>
              <a:pPr marL="0" lvl="1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Whether to take a company car or vehicle reimbursement</a:t>
              </a:r>
            </a:p>
          </p:txBody>
        </p:sp>
        <p:grpSp>
          <p:nvGrpSpPr>
            <p:cNvPr id="9" name="Group 844"/>
            <p:cNvGrpSpPr>
              <a:grpSpLocks noChangeAspect="1"/>
            </p:cNvGrpSpPr>
            <p:nvPr/>
          </p:nvGrpSpPr>
          <p:grpSpPr bwMode="auto">
            <a:xfrm>
              <a:off x="227601" y="4079565"/>
              <a:ext cx="367982" cy="367982"/>
              <a:chOff x="4857" y="3821"/>
              <a:chExt cx="340" cy="340"/>
            </a:xfrm>
            <a:grpFill/>
          </p:grpSpPr>
          <p:sp>
            <p:nvSpPr>
              <p:cNvPr id="10" name="Freeform 845"/>
              <p:cNvSpPr>
                <a:spLocks noEditPoints="1"/>
              </p:cNvSpPr>
              <p:nvPr/>
            </p:nvSpPr>
            <p:spPr bwMode="auto">
              <a:xfrm>
                <a:off x="4857" y="3821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21 w 512"/>
                  <a:gd name="T3" fmla="*/ 256 h 512"/>
                  <a:gd name="T4" fmla="*/ 256 w 512"/>
                  <a:gd name="T5" fmla="*/ 490 h 512"/>
                  <a:gd name="T6" fmla="*/ 490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512 w 512"/>
                  <a:gd name="T13" fmla="*/ 256 h 512"/>
                  <a:gd name="T14" fmla="*/ 256 w 512"/>
                  <a:gd name="T15" fmla="*/ 512 h 512"/>
                  <a:gd name="T16" fmla="*/ 0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126" y="21"/>
                      <a:pt x="21" y="126"/>
                      <a:pt x="21" y="256"/>
                    </a:cubicBezTo>
                    <a:cubicBezTo>
                      <a:pt x="21" y="385"/>
                      <a:pt x="126" y="490"/>
                      <a:pt x="256" y="490"/>
                    </a:cubicBezTo>
                    <a:cubicBezTo>
                      <a:pt x="385" y="490"/>
                      <a:pt x="490" y="385"/>
                      <a:pt x="490" y="256"/>
                    </a:cubicBezTo>
                    <a:cubicBezTo>
                      <a:pt x="490" y="126"/>
                      <a:pt x="385" y="21"/>
                      <a:pt x="256" y="21"/>
                    </a:cubicBezTo>
                    <a:moveTo>
                      <a:pt x="256" y="0"/>
                    </a:moveTo>
                    <a:cubicBezTo>
                      <a:pt x="397" y="0"/>
                      <a:pt x="512" y="114"/>
                      <a:pt x="512" y="256"/>
                    </a:cubicBez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46"/>
              <p:cNvSpPr>
                <a:spLocks noEditPoints="1"/>
              </p:cNvSpPr>
              <p:nvPr/>
            </p:nvSpPr>
            <p:spPr bwMode="auto">
              <a:xfrm>
                <a:off x="4921" y="3899"/>
                <a:ext cx="212" cy="170"/>
              </a:xfrm>
              <a:custGeom>
                <a:avLst/>
                <a:gdLst>
                  <a:gd name="T0" fmla="*/ 64 w 320"/>
                  <a:gd name="T1" fmla="*/ 171 h 256"/>
                  <a:gd name="T2" fmla="*/ 64 w 320"/>
                  <a:gd name="T3" fmla="*/ 128 h 256"/>
                  <a:gd name="T4" fmla="*/ 256 w 320"/>
                  <a:gd name="T5" fmla="*/ 128 h 256"/>
                  <a:gd name="T6" fmla="*/ 256 w 320"/>
                  <a:gd name="T7" fmla="*/ 171 h 256"/>
                  <a:gd name="T8" fmla="*/ 256 w 320"/>
                  <a:gd name="T9" fmla="*/ 128 h 256"/>
                  <a:gd name="T10" fmla="*/ 309 w 320"/>
                  <a:gd name="T11" fmla="*/ 202 h 256"/>
                  <a:gd name="T12" fmla="*/ 298 w 320"/>
                  <a:gd name="T13" fmla="*/ 256 h 256"/>
                  <a:gd name="T14" fmla="*/ 234 w 320"/>
                  <a:gd name="T15" fmla="*/ 245 h 256"/>
                  <a:gd name="T16" fmla="*/ 165 w 320"/>
                  <a:gd name="T17" fmla="*/ 224 h 256"/>
                  <a:gd name="T18" fmla="*/ 85 w 320"/>
                  <a:gd name="T19" fmla="*/ 245 h 256"/>
                  <a:gd name="T20" fmla="*/ 21 w 320"/>
                  <a:gd name="T21" fmla="*/ 256 h 256"/>
                  <a:gd name="T22" fmla="*/ 10 w 320"/>
                  <a:gd name="T23" fmla="*/ 203 h 256"/>
                  <a:gd name="T24" fmla="*/ 10 w 320"/>
                  <a:gd name="T25" fmla="*/ 203 h 256"/>
                  <a:gd name="T26" fmla="*/ 10 w 320"/>
                  <a:gd name="T27" fmla="*/ 203 h 256"/>
                  <a:gd name="T28" fmla="*/ 10 w 320"/>
                  <a:gd name="T29" fmla="*/ 199 h 256"/>
                  <a:gd name="T30" fmla="*/ 0 w 320"/>
                  <a:gd name="T31" fmla="*/ 181 h 256"/>
                  <a:gd name="T32" fmla="*/ 44 w 320"/>
                  <a:gd name="T33" fmla="*/ 88 h 256"/>
                  <a:gd name="T34" fmla="*/ 32 w 320"/>
                  <a:gd name="T35" fmla="*/ 85 h 256"/>
                  <a:gd name="T36" fmla="*/ 32 w 320"/>
                  <a:gd name="T37" fmla="*/ 64 h 256"/>
                  <a:gd name="T38" fmla="*/ 64 w 320"/>
                  <a:gd name="T39" fmla="*/ 29 h 256"/>
                  <a:gd name="T40" fmla="*/ 106 w 320"/>
                  <a:gd name="T41" fmla="*/ 0 h 256"/>
                  <a:gd name="T42" fmla="*/ 254 w 320"/>
                  <a:gd name="T43" fmla="*/ 27 h 256"/>
                  <a:gd name="T44" fmla="*/ 267 w 320"/>
                  <a:gd name="T45" fmla="*/ 64 h 256"/>
                  <a:gd name="T46" fmla="*/ 298 w 320"/>
                  <a:gd name="T47" fmla="*/ 75 h 256"/>
                  <a:gd name="T48" fmla="*/ 274 w 320"/>
                  <a:gd name="T49" fmla="*/ 85 h 256"/>
                  <a:gd name="T50" fmla="*/ 320 w 320"/>
                  <a:gd name="T51" fmla="*/ 149 h 256"/>
                  <a:gd name="T52" fmla="*/ 316 w 320"/>
                  <a:gd name="T53" fmla="*/ 194 h 256"/>
                  <a:gd name="T54" fmla="*/ 252 w 320"/>
                  <a:gd name="T55" fmla="*/ 85 h 256"/>
                  <a:gd name="T56" fmla="*/ 213 w 320"/>
                  <a:gd name="T57" fmla="*/ 21 h 256"/>
                  <a:gd name="T58" fmla="*/ 84 w 320"/>
                  <a:gd name="T59" fmla="*/ 36 h 256"/>
                  <a:gd name="T60" fmla="*/ 64 w 320"/>
                  <a:gd name="T61" fmla="*/ 217 h 256"/>
                  <a:gd name="T62" fmla="*/ 32 w 320"/>
                  <a:gd name="T63" fmla="*/ 235 h 256"/>
                  <a:gd name="T64" fmla="*/ 64 w 320"/>
                  <a:gd name="T65" fmla="*/ 217 h 256"/>
                  <a:gd name="T66" fmla="*/ 298 w 320"/>
                  <a:gd name="T67" fmla="*/ 183 h 256"/>
                  <a:gd name="T68" fmla="*/ 298 w 320"/>
                  <a:gd name="T69" fmla="*/ 149 h 256"/>
                  <a:gd name="T70" fmla="*/ 62 w 320"/>
                  <a:gd name="T71" fmla="*/ 107 h 256"/>
                  <a:gd name="T72" fmla="*/ 21 w 320"/>
                  <a:gd name="T73" fmla="*/ 180 h 256"/>
                  <a:gd name="T74" fmla="*/ 288 w 320"/>
                  <a:gd name="T75" fmla="*/ 212 h 256"/>
                  <a:gd name="T76" fmla="*/ 256 w 320"/>
                  <a:gd name="T77" fmla="*/ 235 h 256"/>
                  <a:gd name="T78" fmla="*/ 288 w 320"/>
                  <a:gd name="T79" fmla="*/ 212 h 256"/>
                  <a:gd name="T80" fmla="*/ 128 w 320"/>
                  <a:gd name="T81" fmla="*/ 139 h 256"/>
                  <a:gd name="T82" fmla="*/ 128 w 320"/>
                  <a:gd name="T83" fmla="*/ 160 h 256"/>
                  <a:gd name="T84" fmla="*/ 202 w 320"/>
                  <a:gd name="T85" fmla="*/ 14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0" h="256">
                    <a:moveTo>
                      <a:pt x="85" y="149"/>
                    </a:moveTo>
                    <a:cubicBezTo>
                      <a:pt x="85" y="161"/>
                      <a:pt x="75" y="171"/>
                      <a:pt x="64" y="171"/>
                    </a:cubicBezTo>
                    <a:cubicBezTo>
                      <a:pt x="52" y="171"/>
                      <a:pt x="42" y="161"/>
                      <a:pt x="42" y="149"/>
                    </a:cubicBezTo>
                    <a:cubicBezTo>
                      <a:pt x="42" y="138"/>
                      <a:pt x="52" y="128"/>
                      <a:pt x="64" y="128"/>
                    </a:cubicBezTo>
                    <a:cubicBezTo>
                      <a:pt x="75" y="128"/>
                      <a:pt x="85" y="138"/>
                      <a:pt x="85" y="149"/>
                    </a:cubicBezTo>
                    <a:close/>
                    <a:moveTo>
                      <a:pt x="256" y="128"/>
                    </a:moveTo>
                    <a:cubicBezTo>
                      <a:pt x="244" y="128"/>
                      <a:pt x="234" y="138"/>
                      <a:pt x="234" y="149"/>
                    </a:cubicBezTo>
                    <a:cubicBezTo>
                      <a:pt x="234" y="161"/>
                      <a:pt x="244" y="171"/>
                      <a:pt x="256" y="171"/>
                    </a:cubicBezTo>
                    <a:cubicBezTo>
                      <a:pt x="267" y="171"/>
                      <a:pt x="277" y="161"/>
                      <a:pt x="277" y="149"/>
                    </a:cubicBezTo>
                    <a:cubicBezTo>
                      <a:pt x="277" y="138"/>
                      <a:pt x="267" y="128"/>
                      <a:pt x="256" y="128"/>
                    </a:cubicBezTo>
                    <a:close/>
                    <a:moveTo>
                      <a:pt x="316" y="194"/>
                    </a:moveTo>
                    <a:cubicBezTo>
                      <a:pt x="314" y="197"/>
                      <a:pt x="312" y="199"/>
                      <a:pt x="309" y="202"/>
                    </a:cubicBezTo>
                    <a:cubicBezTo>
                      <a:pt x="309" y="202"/>
                      <a:pt x="309" y="245"/>
                      <a:pt x="309" y="245"/>
                    </a:cubicBezTo>
                    <a:cubicBezTo>
                      <a:pt x="309" y="251"/>
                      <a:pt x="304" y="256"/>
                      <a:pt x="298" y="256"/>
                    </a:cubicBezTo>
                    <a:cubicBezTo>
                      <a:pt x="245" y="256"/>
                      <a:pt x="245" y="256"/>
                      <a:pt x="245" y="256"/>
                    </a:cubicBezTo>
                    <a:cubicBezTo>
                      <a:pt x="239" y="256"/>
                      <a:pt x="234" y="251"/>
                      <a:pt x="234" y="245"/>
                    </a:cubicBezTo>
                    <a:cubicBezTo>
                      <a:pt x="234" y="221"/>
                      <a:pt x="234" y="221"/>
                      <a:pt x="234" y="221"/>
                    </a:cubicBezTo>
                    <a:cubicBezTo>
                      <a:pt x="215" y="223"/>
                      <a:pt x="192" y="224"/>
                      <a:pt x="165" y="224"/>
                    </a:cubicBezTo>
                    <a:cubicBezTo>
                      <a:pt x="134" y="224"/>
                      <a:pt x="107" y="223"/>
                      <a:pt x="85" y="220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85" y="251"/>
                      <a:pt x="80" y="256"/>
                      <a:pt x="74" y="256"/>
                    </a:cubicBezTo>
                    <a:cubicBezTo>
                      <a:pt x="21" y="256"/>
                      <a:pt x="21" y="256"/>
                      <a:pt x="21" y="256"/>
                    </a:cubicBezTo>
                    <a:cubicBezTo>
                      <a:pt x="15" y="256"/>
                      <a:pt x="10" y="251"/>
                      <a:pt x="10" y="245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199"/>
                      <a:pt x="10" y="199"/>
                      <a:pt x="10" y="199"/>
                    </a:cubicBezTo>
                    <a:cubicBezTo>
                      <a:pt x="10" y="199"/>
                      <a:pt x="7" y="197"/>
                      <a:pt x="6" y="195"/>
                    </a:cubicBezTo>
                    <a:cubicBezTo>
                      <a:pt x="0" y="189"/>
                      <a:pt x="0" y="183"/>
                      <a:pt x="0" y="181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20"/>
                      <a:pt x="19" y="96"/>
                      <a:pt x="44" y="88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26" y="85"/>
                      <a:pt x="21" y="81"/>
                      <a:pt x="21" y="75"/>
                    </a:cubicBezTo>
                    <a:cubicBezTo>
                      <a:pt x="21" y="69"/>
                      <a:pt x="26" y="64"/>
                      <a:pt x="32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8"/>
                      <a:pt x="65" y="28"/>
                      <a:pt x="65" y="27"/>
                    </a:cubicBezTo>
                    <a:cubicBezTo>
                      <a:pt x="65" y="26"/>
                      <a:pt x="80" y="0"/>
                      <a:pt x="106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40" y="0"/>
                      <a:pt x="254" y="26"/>
                      <a:pt x="254" y="27"/>
                    </a:cubicBezTo>
                    <a:cubicBezTo>
                      <a:pt x="255" y="28"/>
                      <a:pt x="255" y="28"/>
                      <a:pt x="255" y="29"/>
                    </a:cubicBezTo>
                    <a:cubicBezTo>
                      <a:pt x="267" y="64"/>
                      <a:pt x="267" y="64"/>
                      <a:pt x="267" y="64"/>
                    </a:cubicBezTo>
                    <a:cubicBezTo>
                      <a:pt x="288" y="64"/>
                      <a:pt x="288" y="64"/>
                      <a:pt x="288" y="64"/>
                    </a:cubicBezTo>
                    <a:cubicBezTo>
                      <a:pt x="294" y="64"/>
                      <a:pt x="298" y="69"/>
                      <a:pt x="298" y="75"/>
                    </a:cubicBezTo>
                    <a:cubicBezTo>
                      <a:pt x="298" y="81"/>
                      <a:pt x="294" y="85"/>
                      <a:pt x="288" y="85"/>
                    </a:cubicBezTo>
                    <a:cubicBezTo>
                      <a:pt x="274" y="85"/>
                      <a:pt x="274" y="85"/>
                      <a:pt x="274" y="85"/>
                    </a:cubicBezTo>
                    <a:cubicBezTo>
                      <a:pt x="275" y="88"/>
                      <a:pt x="275" y="88"/>
                      <a:pt x="275" y="88"/>
                    </a:cubicBezTo>
                    <a:cubicBezTo>
                      <a:pt x="301" y="96"/>
                      <a:pt x="320" y="120"/>
                      <a:pt x="320" y="149"/>
                    </a:cubicBezTo>
                    <a:cubicBezTo>
                      <a:pt x="320" y="180"/>
                      <a:pt x="320" y="180"/>
                      <a:pt x="320" y="180"/>
                    </a:cubicBezTo>
                    <a:cubicBezTo>
                      <a:pt x="320" y="184"/>
                      <a:pt x="320" y="189"/>
                      <a:pt x="316" y="194"/>
                    </a:cubicBezTo>
                    <a:close/>
                    <a:moveTo>
                      <a:pt x="68" y="85"/>
                    </a:moveTo>
                    <a:cubicBezTo>
                      <a:pt x="252" y="85"/>
                      <a:pt x="252" y="85"/>
                      <a:pt x="252" y="85"/>
                    </a:cubicBezTo>
                    <a:cubicBezTo>
                      <a:pt x="235" y="36"/>
                      <a:pt x="235" y="36"/>
                      <a:pt x="235" y="36"/>
                    </a:cubicBezTo>
                    <a:cubicBezTo>
                      <a:pt x="233" y="34"/>
                      <a:pt x="225" y="21"/>
                      <a:pt x="213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94" y="21"/>
                      <a:pt x="86" y="33"/>
                      <a:pt x="84" y="36"/>
                    </a:cubicBezTo>
                    <a:lnTo>
                      <a:pt x="68" y="85"/>
                    </a:lnTo>
                    <a:close/>
                    <a:moveTo>
                      <a:pt x="64" y="217"/>
                    </a:moveTo>
                    <a:cubicBezTo>
                      <a:pt x="51" y="215"/>
                      <a:pt x="41" y="213"/>
                      <a:pt x="32" y="210"/>
                    </a:cubicBezTo>
                    <a:cubicBezTo>
                      <a:pt x="32" y="235"/>
                      <a:pt x="32" y="235"/>
                      <a:pt x="32" y="235"/>
                    </a:cubicBezTo>
                    <a:cubicBezTo>
                      <a:pt x="64" y="235"/>
                      <a:pt x="64" y="235"/>
                      <a:pt x="64" y="235"/>
                    </a:cubicBezTo>
                    <a:lnTo>
                      <a:pt x="64" y="217"/>
                    </a:lnTo>
                    <a:close/>
                    <a:moveTo>
                      <a:pt x="165" y="203"/>
                    </a:moveTo>
                    <a:cubicBezTo>
                      <a:pt x="278" y="203"/>
                      <a:pt x="296" y="185"/>
                      <a:pt x="298" y="183"/>
                    </a:cubicBezTo>
                    <a:cubicBezTo>
                      <a:pt x="298" y="182"/>
                      <a:pt x="298" y="182"/>
                      <a:pt x="298" y="181"/>
                    </a:cubicBezTo>
                    <a:cubicBezTo>
                      <a:pt x="298" y="149"/>
                      <a:pt x="298" y="149"/>
                      <a:pt x="298" y="149"/>
                    </a:cubicBezTo>
                    <a:cubicBezTo>
                      <a:pt x="298" y="126"/>
                      <a:pt x="280" y="107"/>
                      <a:pt x="258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39" y="107"/>
                      <a:pt x="21" y="126"/>
                      <a:pt x="21" y="149"/>
                    </a:cubicBezTo>
                    <a:cubicBezTo>
                      <a:pt x="21" y="180"/>
                      <a:pt x="21" y="180"/>
                      <a:pt x="21" y="180"/>
                    </a:cubicBezTo>
                    <a:cubicBezTo>
                      <a:pt x="23" y="183"/>
                      <a:pt x="43" y="203"/>
                      <a:pt x="165" y="203"/>
                    </a:cubicBezTo>
                    <a:close/>
                    <a:moveTo>
                      <a:pt x="288" y="212"/>
                    </a:moveTo>
                    <a:cubicBezTo>
                      <a:pt x="279" y="215"/>
                      <a:pt x="268" y="217"/>
                      <a:pt x="256" y="219"/>
                    </a:cubicBezTo>
                    <a:cubicBezTo>
                      <a:pt x="256" y="235"/>
                      <a:pt x="256" y="235"/>
                      <a:pt x="256" y="235"/>
                    </a:cubicBezTo>
                    <a:cubicBezTo>
                      <a:pt x="288" y="235"/>
                      <a:pt x="288" y="235"/>
                      <a:pt x="288" y="235"/>
                    </a:cubicBezTo>
                    <a:lnTo>
                      <a:pt x="288" y="212"/>
                    </a:lnTo>
                    <a:close/>
                    <a:moveTo>
                      <a:pt x="192" y="139"/>
                    </a:move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22" y="139"/>
                      <a:pt x="117" y="143"/>
                      <a:pt x="117" y="149"/>
                    </a:cubicBezTo>
                    <a:cubicBezTo>
                      <a:pt x="117" y="155"/>
                      <a:pt x="122" y="160"/>
                      <a:pt x="128" y="160"/>
                    </a:cubicBezTo>
                    <a:cubicBezTo>
                      <a:pt x="192" y="160"/>
                      <a:pt x="192" y="160"/>
                      <a:pt x="192" y="160"/>
                    </a:cubicBezTo>
                    <a:cubicBezTo>
                      <a:pt x="198" y="160"/>
                      <a:pt x="202" y="155"/>
                      <a:pt x="202" y="149"/>
                    </a:cubicBezTo>
                    <a:cubicBezTo>
                      <a:pt x="202" y="143"/>
                      <a:pt x="198" y="139"/>
                      <a:pt x="192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3" name="קבוצה 22"/>
          <p:cNvGrpSpPr/>
          <p:nvPr/>
        </p:nvGrpSpPr>
        <p:grpSpPr>
          <a:xfrm>
            <a:off x="-11599" y="4128702"/>
            <a:ext cx="9216000" cy="530352"/>
            <a:chOff x="-11599" y="4649988"/>
            <a:chExt cx="9216000" cy="530352"/>
          </a:xfrm>
          <a:solidFill>
            <a:schemeClr val="bg1">
              <a:lumMod val="65000"/>
            </a:schemeClr>
          </a:solidFill>
        </p:grpSpPr>
        <p:sp>
          <p:nvSpPr>
            <p:cNvPr id="6" name="מלבן 5"/>
            <p:cNvSpPr/>
            <p:nvPr/>
          </p:nvSpPr>
          <p:spPr>
            <a:xfrm>
              <a:off x="-11599" y="4649988"/>
              <a:ext cx="9216000" cy="530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1" anchor="ctr"/>
            <a:lstStyle/>
            <a:p>
              <a:pPr marL="0" lvl="1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Whether to join a group health insurance at your new workplace</a:t>
              </a:r>
            </a:p>
          </p:txBody>
        </p:sp>
        <p:grpSp>
          <p:nvGrpSpPr>
            <p:cNvPr id="12" name="Group 831"/>
            <p:cNvGrpSpPr>
              <a:grpSpLocks noChangeAspect="1"/>
            </p:cNvGrpSpPr>
            <p:nvPr/>
          </p:nvGrpSpPr>
          <p:grpSpPr bwMode="auto">
            <a:xfrm>
              <a:off x="227777" y="4725823"/>
              <a:ext cx="367631" cy="367631"/>
              <a:chOff x="3500" y="3210"/>
              <a:chExt cx="340" cy="340"/>
            </a:xfrm>
            <a:grpFill/>
          </p:grpSpPr>
          <p:sp>
            <p:nvSpPr>
              <p:cNvPr id="13" name="Freeform 832"/>
              <p:cNvSpPr>
                <a:spLocks noEditPoints="1"/>
              </p:cNvSpPr>
              <p:nvPr/>
            </p:nvSpPr>
            <p:spPr bwMode="auto">
              <a:xfrm>
                <a:off x="3564" y="3274"/>
                <a:ext cx="212" cy="184"/>
              </a:xfrm>
              <a:custGeom>
                <a:avLst/>
                <a:gdLst>
                  <a:gd name="T0" fmla="*/ 309 w 320"/>
                  <a:gd name="T1" fmla="*/ 42 h 277"/>
                  <a:gd name="T2" fmla="*/ 213 w 320"/>
                  <a:gd name="T3" fmla="*/ 42 h 277"/>
                  <a:gd name="T4" fmla="*/ 213 w 320"/>
                  <a:gd name="T5" fmla="*/ 10 h 277"/>
                  <a:gd name="T6" fmla="*/ 202 w 320"/>
                  <a:gd name="T7" fmla="*/ 0 h 277"/>
                  <a:gd name="T8" fmla="*/ 117 w 320"/>
                  <a:gd name="T9" fmla="*/ 0 h 277"/>
                  <a:gd name="T10" fmla="*/ 106 w 320"/>
                  <a:gd name="T11" fmla="*/ 10 h 277"/>
                  <a:gd name="T12" fmla="*/ 106 w 320"/>
                  <a:gd name="T13" fmla="*/ 42 h 277"/>
                  <a:gd name="T14" fmla="*/ 10 w 320"/>
                  <a:gd name="T15" fmla="*/ 42 h 277"/>
                  <a:gd name="T16" fmla="*/ 0 w 320"/>
                  <a:gd name="T17" fmla="*/ 53 h 277"/>
                  <a:gd name="T18" fmla="*/ 0 w 320"/>
                  <a:gd name="T19" fmla="*/ 266 h 277"/>
                  <a:gd name="T20" fmla="*/ 10 w 320"/>
                  <a:gd name="T21" fmla="*/ 277 h 277"/>
                  <a:gd name="T22" fmla="*/ 309 w 320"/>
                  <a:gd name="T23" fmla="*/ 277 h 277"/>
                  <a:gd name="T24" fmla="*/ 320 w 320"/>
                  <a:gd name="T25" fmla="*/ 266 h 277"/>
                  <a:gd name="T26" fmla="*/ 320 w 320"/>
                  <a:gd name="T27" fmla="*/ 53 h 277"/>
                  <a:gd name="T28" fmla="*/ 309 w 320"/>
                  <a:gd name="T29" fmla="*/ 42 h 277"/>
                  <a:gd name="T30" fmla="*/ 128 w 320"/>
                  <a:gd name="T31" fmla="*/ 21 h 277"/>
                  <a:gd name="T32" fmla="*/ 192 w 320"/>
                  <a:gd name="T33" fmla="*/ 21 h 277"/>
                  <a:gd name="T34" fmla="*/ 192 w 320"/>
                  <a:gd name="T35" fmla="*/ 42 h 277"/>
                  <a:gd name="T36" fmla="*/ 128 w 320"/>
                  <a:gd name="T37" fmla="*/ 42 h 277"/>
                  <a:gd name="T38" fmla="*/ 128 w 320"/>
                  <a:gd name="T39" fmla="*/ 21 h 277"/>
                  <a:gd name="T40" fmla="*/ 298 w 320"/>
                  <a:gd name="T41" fmla="*/ 256 h 277"/>
                  <a:gd name="T42" fmla="*/ 21 w 320"/>
                  <a:gd name="T43" fmla="*/ 256 h 277"/>
                  <a:gd name="T44" fmla="*/ 21 w 320"/>
                  <a:gd name="T45" fmla="*/ 64 h 277"/>
                  <a:gd name="T46" fmla="*/ 298 w 320"/>
                  <a:gd name="T47" fmla="*/ 64 h 277"/>
                  <a:gd name="T48" fmla="*/ 298 w 320"/>
                  <a:gd name="T49" fmla="*/ 2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0" h="277">
                    <a:moveTo>
                      <a:pt x="309" y="42"/>
                    </a:moveTo>
                    <a:cubicBezTo>
                      <a:pt x="213" y="42"/>
                      <a:pt x="213" y="42"/>
                      <a:pt x="213" y="42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4"/>
                      <a:pt x="208" y="0"/>
                      <a:pt x="202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1" y="0"/>
                      <a:pt x="106" y="4"/>
                      <a:pt x="106" y="10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4" y="42"/>
                      <a:pt x="0" y="47"/>
                      <a:pt x="0" y="53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72"/>
                      <a:pt x="4" y="277"/>
                      <a:pt x="10" y="277"/>
                    </a:cubicBezTo>
                    <a:cubicBezTo>
                      <a:pt x="309" y="277"/>
                      <a:pt x="309" y="277"/>
                      <a:pt x="309" y="277"/>
                    </a:cubicBezTo>
                    <a:cubicBezTo>
                      <a:pt x="315" y="277"/>
                      <a:pt x="320" y="272"/>
                      <a:pt x="320" y="266"/>
                    </a:cubicBezTo>
                    <a:cubicBezTo>
                      <a:pt x="320" y="53"/>
                      <a:pt x="320" y="53"/>
                      <a:pt x="320" y="53"/>
                    </a:cubicBezTo>
                    <a:cubicBezTo>
                      <a:pt x="320" y="47"/>
                      <a:pt x="315" y="42"/>
                      <a:pt x="309" y="42"/>
                    </a:cubicBezTo>
                    <a:close/>
                    <a:moveTo>
                      <a:pt x="128" y="21"/>
                    </a:move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28" y="42"/>
                      <a:pt x="128" y="42"/>
                      <a:pt x="128" y="42"/>
                    </a:cubicBezTo>
                    <a:lnTo>
                      <a:pt x="128" y="21"/>
                    </a:lnTo>
                    <a:close/>
                    <a:moveTo>
                      <a:pt x="298" y="256"/>
                    </a:moveTo>
                    <a:cubicBezTo>
                      <a:pt x="21" y="256"/>
                      <a:pt x="21" y="256"/>
                      <a:pt x="21" y="2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98" y="64"/>
                      <a:pt x="298" y="64"/>
                      <a:pt x="298" y="64"/>
                    </a:cubicBezTo>
                    <a:lnTo>
                      <a:pt x="298" y="2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33"/>
              <p:cNvSpPr>
                <a:spLocks noEditPoints="1"/>
              </p:cNvSpPr>
              <p:nvPr/>
            </p:nvSpPr>
            <p:spPr bwMode="auto">
              <a:xfrm>
                <a:off x="3620" y="3330"/>
                <a:ext cx="99" cy="99"/>
              </a:xfrm>
              <a:custGeom>
                <a:avLst/>
                <a:gdLst>
                  <a:gd name="T0" fmla="*/ 107 w 149"/>
                  <a:gd name="T1" fmla="*/ 11 h 149"/>
                  <a:gd name="T2" fmla="*/ 96 w 149"/>
                  <a:gd name="T3" fmla="*/ 0 h 149"/>
                  <a:gd name="T4" fmla="*/ 53 w 149"/>
                  <a:gd name="T5" fmla="*/ 0 h 149"/>
                  <a:gd name="T6" fmla="*/ 43 w 149"/>
                  <a:gd name="T7" fmla="*/ 11 h 149"/>
                  <a:gd name="T8" fmla="*/ 43 w 149"/>
                  <a:gd name="T9" fmla="*/ 43 h 149"/>
                  <a:gd name="T10" fmla="*/ 11 w 149"/>
                  <a:gd name="T11" fmla="*/ 43 h 149"/>
                  <a:gd name="T12" fmla="*/ 0 w 149"/>
                  <a:gd name="T13" fmla="*/ 53 h 149"/>
                  <a:gd name="T14" fmla="*/ 0 w 149"/>
                  <a:gd name="T15" fmla="*/ 96 h 149"/>
                  <a:gd name="T16" fmla="*/ 11 w 149"/>
                  <a:gd name="T17" fmla="*/ 107 h 149"/>
                  <a:gd name="T18" fmla="*/ 43 w 149"/>
                  <a:gd name="T19" fmla="*/ 107 h 149"/>
                  <a:gd name="T20" fmla="*/ 43 w 149"/>
                  <a:gd name="T21" fmla="*/ 139 h 149"/>
                  <a:gd name="T22" fmla="*/ 53 w 149"/>
                  <a:gd name="T23" fmla="*/ 149 h 149"/>
                  <a:gd name="T24" fmla="*/ 96 w 149"/>
                  <a:gd name="T25" fmla="*/ 149 h 149"/>
                  <a:gd name="T26" fmla="*/ 107 w 149"/>
                  <a:gd name="T27" fmla="*/ 139 h 149"/>
                  <a:gd name="T28" fmla="*/ 107 w 149"/>
                  <a:gd name="T29" fmla="*/ 107 h 149"/>
                  <a:gd name="T30" fmla="*/ 139 w 149"/>
                  <a:gd name="T31" fmla="*/ 107 h 149"/>
                  <a:gd name="T32" fmla="*/ 149 w 149"/>
                  <a:gd name="T33" fmla="*/ 96 h 149"/>
                  <a:gd name="T34" fmla="*/ 149 w 149"/>
                  <a:gd name="T35" fmla="*/ 53 h 149"/>
                  <a:gd name="T36" fmla="*/ 139 w 149"/>
                  <a:gd name="T37" fmla="*/ 43 h 149"/>
                  <a:gd name="T38" fmla="*/ 107 w 149"/>
                  <a:gd name="T39" fmla="*/ 43 h 149"/>
                  <a:gd name="T40" fmla="*/ 107 w 149"/>
                  <a:gd name="T41" fmla="*/ 11 h 149"/>
                  <a:gd name="T42" fmla="*/ 128 w 149"/>
                  <a:gd name="T43" fmla="*/ 64 h 149"/>
                  <a:gd name="T44" fmla="*/ 128 w 149"/>
                  <a:gd name="T45" fmla="*/ 85 h 149"/>
                  <a:gd name="T46" fmla="*/ 96 w 149"/>
                  <a:gd name="T47" fmla="*/ 85 h 149"/>
                  <a:gd name="T48" fmla="*/ 85 w 149"/>
                  <a:gd name="T49" fmla="*/ 96 h 149"/>
                  <a:gd name="T50" fmla="*/ 85 w 149"/>
                  <a:gd name="T51" fmla="*/ 128 h 149"/>
                  <a:gd name="T52" fmla="*/ 64 w 149"/>
                  <a:gd name="T53" fmla="*/ 128 h 149"/>
                  <a:gd name="T54" fmla="*/ 64 w 149"/>
                  <a:gd name="T55" fmla="*/ 96 h 149"/>
                  <a:gd name="T56" fmla="*/ 53 w 149"/>
                  <a:gd name="T57" fmla="*/ 85 h 149"/>
                  <a:gd name="T58" fmla="*/ 21 w 149"/>
                  <a:gd name="T59" fmla="*/ 85 h 149"/>
                  <a:gd name="T60" fmla="*/ 21 w 149"/>
                  <a:gd name="T61" fmla="*/ 64 h 149"/>
                  <a:gd name="T62" fmla="*/ 53 w 149"/>
                  <a:gd name="T63" fmla="*/ 64 h 149"/>
                  <a:gd name="T64" fmla="*/ 64 w 149"/>
                  <a:gd name="T65" fmla="*/ 53 h 149"/>
                  <a:gd name="T66" fmla="*/ 64 w 149"/>
                  <a:gd name="T67" fmla="*/ 21 h 149"/>
                  <a:gd name="T68" fmla="*/ 85 w 149"/>
                  <a:gd name="T69" fmla="*/ 21 h 149"/>
                  <a:gd name="T70" fmla="*/ 85 w 149"/>
                  <a:gd name="T71" fmla="*/ 53 h 149"/>
                  <a:gd name="T72" fmla="*/ 96 w 149"/>
                  <a:gd name="T73" fmla="*/ 64 h 149"/>
                  <a:gd name="T74" fmla="*/ 128 w 149"/>
                  <a:gd name="T75" fmla="*/ 6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9" h="149">
                    <a:moveTo>
                      <a:pt x="107" y="11"/>
                    </a:moveTo>
                    <a:cubicBezTo>
                      <a:pt x="107" y="5"/>
                      <a:pt x="102" y="0"/>
                      <a:pt x="96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7" y="0"/>
                      <a:pt x="43" y="5"/>
                      <a:pt x="43" y="11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5" y="43"/>
                      <a:pt x="0" y="47"/>
                      <a:pt x="0" y="53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2"/>
                      <a:pt x="5" y="107"/>
                      <a:pt x="11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45"/>
                      <a:pt x="47" y="149"/>
                      <a:pt x="53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102" y="149"/>
                      <a:pt x="107" y="145"/>
                      <a:pt x="107" y="139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45" y="107"/>
                      <a:pt x="149" y="102"/>
                      <a:pt x="149" y="96"/>
                    </a:cubicBezTo>
                    <a:cubicBezTo>
                      <a:pt x="149" y="53"/>
                      <a:pt x="149" y="53"/>
                      <a:pt x="149" y="53"/>
                    </a:cubicBezTo>
                    <a:cubicBezTo>
                      <a:pt x="149" y="47"/>
                      <a:pt x="145" y="43"/>
                      <a:pt x="139" y="43"/>
                    </a:cubicBezTo>
                    <a:cubicBezTo>
                      <a:pt x="107" y="43"/>
                      <a:pt x="107" y="43"/>
                      <a:pt x="107" y="43"/>
                    </a:cubicBezTo>
                    <a:lnTo>
                      <a:pt x="107" y="11"/>
                    </a:lnTo>
                    <a:close/>
                    <a:moveTo>
                      <a:pt x="128" y="64"/>
                    </a:moveTo>
                    <a:cubicBezTo>
                      <a:pt x="128" y="85"/>
                      <a:pt x="128" y="85"/>
                      <a:pt x="128" y="85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90" y="85"/>
                      <a:pt x="85" y="90"/>
                      <a:pt x="85" y="96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90"/>
                      <a:pt x="59" y="85"/>
                      <a:pt x="53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64"/>
                      <a:pt x="64" y="59"/>
                      <a:pt x="64" y="5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5" y="59"/>
                      <a:pt x="90" y="64"/>
                      <a:pt x="96" y="64"/>
                    </a:cubicBezTo>
                    <a:lnTo>
                      <a:pt x="128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834"/>
              <p:cNvSpPr>
                <a:spLocks noEditPoints="1"/>
              </p:cNvSpPr>
              <p:nvPr/>
            </p:nvSpPr>
            <p:spPr bwMode="auto">
              <a:xfrm>
                <a:off x="3500" y="3210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4" name="קבוצה 23"/>
          <p:cNvGrpSpPr/>
          <p:nvPr/>
        </p:nvGrpSpPr>
        <p:grpSpPr>
          <a:xfrm>
            <a:off x="-11599" y="4850706"/>
            <a:ext cx="9216000" cy="530352"/>
            <a:chOff x="-11599" y="5298468"/>
            <a:chExt cx="9216000" cy="530352"/>
          </a:xfrm>
          <a:solidFill>
            <a:schemeClr val="bg1">
              <a:lumMod val="65000"/>
            </a:schemeClr>
          </a:solidFill>
        </p:grpSpPr>
        <p:sp>
          <p:nvSpPr>
            <p:cNvPr id="8" name="מלבן 7"/>
            <p:cNvSpPr/>
            <p:nvPr/>
          </p:nvSpPr>
          <p:spPr>
            <a:xfrm>
              <a:off x="-11599" y="5298468"/>
              <a:ext cx="9216000" cy="530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1" anchor="ctr"/>
            <a:lstStyle/>
            <a:p>
              <a:pPr marL="0" lvl="1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 stock options vs. increased salary</a:t>
              </a:r>
            </a:p>
          </p:txBody>
        </p:sp>
        <p:grpSp>
          <p:nvGrpSpPr>
            <p:cNvPr id="16" name="Group 367"/>
            <p:cNvGrpSpPr>
              <a:grpSpLocks noChangeAspect="1"/>
            </p:cNvGrpSpPr>
            <p:nvPr/>
          </p:nvGrpSpPr>
          <p:grpSpPr bwMode="auto">
            <a:xfrm>
              <a:off x="227601" y="5371730"/>
              <a:ext cx="367982" cy="369064"/>
              <a:chOff x="4383" y="2091"/>
              <a:chExt cx="340" cy="341"/>
            </a:xfrm>
            <a:grpFill/>
          </p:grpSpPr>
          <p:sp>
            <p:nvSpPr>
              <p:cNvPr id="17" name="Freeform 262"/>
              <p:cNvSpPr>
                <a:spLocks noEditPoints="1"/>
              </p:cNvSpPr>
              <p:nvPr/>
            </p:nvSpPr>
            <p:spPr bwMode="auto">
              <a:xfrm>
                <a:off x="4445" y="2169"/>
                <a:ext cx="200" cy="170"/>
              </a:xfrm>
              <a:custGeom>
                <a:avLst/>
                <a:gdLst>
                  <a:gd name="T0" fmla="*/ 23 w 300"/>
                  <a:gd name="T1" fmla="*/ 245 h 256"/>
                  <a:gd name="T2" fmla="*/ 2 w 300"/>
                  <a:gd name="T3" fmla="*/ 245 h 256"/>
                  <a:gd name="T4" fmla="*/ 12 w 300"/>
                  <a:gd name="T5" fmla="*/ 213 h 256"/>
                  <a:gd name="T6" fmla="*/ 55 w 300"/>
                  <a:gd name="T7" fmla="*/ 192 h 256"/>
                  <a:gd name="T8" fmla="*/ 44 w 300"/>
                  <a:gd name="T9" fmla="*/ 245 h 256"/>
                  <a:gd name="T10" fmla="*/ 66 w 300"/>
                  <a:gd name="T11" fmla="*/ 245 h 256"/>
                  <a:gd name="T12" fmla="*/ 55 w 300"/>
                  <a:gd name="T13" fmla="*/ 192 h 256"/>
                  <a:gd name="T14" fmla="*/ 87 w 300"/>
                  <a:gd name="T15" fmla="*/ 171 h 256"/>
                  <a:gd name="T16" fmla="*/ 98 w 300"/>
                  <a:gd name="T17" fmla="*/ 256 h 256"/>
                  <a:gd name="T18" fmla="*/ 108 w 300"/>
                  <a:gd name="T19" fmla="*/ 171 h 256"/>
                  <a:gd name="T20" fmla="*/ 140 w 300"/>
                  <a:gd name="T21" fmla="*/ 149 h 256"/>
                  <a:gd name="T22" fmla="*/ 130 w 300"/>
                  <a:gd name="T23" fmla="*/ 245 h 256"/>
                  <a:gd name="T24" fmla="*/ 151 w 300"/>
                  <a:gd name="T25" fmla="*/ 245 h 256"/>
                  <a:gd name="T26" fmla="*/ 140 w 300"/>
                  <a:gd name="T27" fmla="*/ 149 h 256"/>
                  <a:gd name="T28" fmla="*/ 172 w 300"/>
                  <a:gd name="T29" fmla="*/ 160 h 256"/>
                  <a:gd name="T30" fmla="*/ 183 w 300"/>
                  <a:gd name="T31" fmla="*/ 256 h 256"/>
                  <a:gd name="T32" fmla="*/ 194 w 300"/>
                  <a:gd name="T33" fmla="*/ 160 h 256"/>
                  <a:gd name="T34" fmla="*/ 226 w 300"/>
                  <a:gd name="T35" fmla="*/ 117 h 256"/>
                  <a:gd name="T36" fmla="*/ 215 w 300"/>
                  <a:gd name="T37" fmla="*/ 245 h 256"/>
                  <a:gd name="T38" fmla="*/ 236 w 300"/>
                  <a:gd name="T39" fmla="*/ 245 h 256"/>
                  <a:gd name="T40" fmla="*/ 226 w 300"/>
                  <a:gd name="T41" fmla="*/ 117 h 256"/>
                  <a:gd name="T42" fmla="*/ 258 w 300"/>
                  <a:gd name="T43" fmla="*/ 96 h 256"/>
                  <a:gd name="T44" fmla="*/ 268 w 300"/>
                  <a:gd name="T45" fmla="*/ 256 h 256"/>
                  <a:gd name="T46" fmla="*/ 279 w 300"/>
                  <a:gd name="T47" fmla="*/ 96 h 256"/>
                  <a:gd name="T48" fmla="*/ 300 w 300"/>
                  <a:gd name="T49" fmla="*/ 7 h 256"/>
                  <a:gd name="T50" fmla="*/ 290 w 300"/>
                  <a:gd name="T51" fmla="*/ 0 h 256"/>
                  <a:gd name="T52" fmla="*/ 236 w 300"/>
                  <a:gd name="T53" fmla="*/ 11 h 256"/>
                  <a:gd name="T54" fmla="*/ 264 w 300"/>
                  <a:gd name="T55" fmla="*/ 21 h 256"/>
                  <a:gd name="T56" fmla="*/ 98 w 300"/>
                  <a:gd name="T57" fmla="*/ 107 h 256"/>
                  <a:gd name="T58" fmla="*/ 6 w 300"/>
                  <a:gd name="T59" fmla="*/ 173 h 256"/>
                  <a:gd name="T60" fmla="*/ 12 w 300"/>
                  <a:gd name="T61" fmla="*/ 192 h 256"/>
                  <a:gd name="T62" fmla="*/ 101 w 300"/>
                  <a:gd name="T63" fmla="*/ 128 h 256"/>
                  <a:gd name="T64" fmla="*/ 191 w 300"/>
                  <a:gd name="T65" fmla="*/ 125 h 256"/>
                  <a:gd name="T66" fmla="*/ 279 w 300"/>
                  <a:gd name="T67" fmla="*/ 53 h 256"/>
                  <a:gd name="T68" fmla="*/ 300 w 300"/>
                  <a:gd name="T69" fmla="*/ 53 h 256"/>
                  <a:gd name="T70" fmla="*/ 300 w 300"/>
                  <a:gd name="T71" fmla="*/ 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0" h="256">
                    <a:moveTo>
                      <a:pt x="23" y="224"/>
                    </a:moveTo>
                    <a:cubicBezTo>
                      <a:pt x="23" y="245"/>
                      <a:pt x="23" y="245"/>
                      <a:pt x="23" y="245"/>
                    </a:cubicBezTo>
                    <a:cubicBezTo>
                      <a:pt x="23" y="251"/>
                      <a:pt x="18" y="256"/>
                      <a:pt x="12" y="256"/>
                    </a:cubicBezTo>
                    <a:cubicBezTo>
                      <a:pt x="6" y="256"/>
                      <a:pt x="2" y="251"/>
                      <a:pt x="2" y="245"/>
                    </a:cubicBezTo>
                    <a:cubicBezTo>
                      <a:pt x="2" y="224"/>
                      <a:pt x="2" y="224"/>
                      <a:pt x="2" y="224"/>
                    </a:cubicBezTo>
                    <a:cubicBezTo>
                      <a:pt x="2" y="218"/>
                      <a:pt x="6" y="213"/>
                      <a:pt x="12" y="213"/>
                    </a:cubicBezTo>
                    <a:cubicBezTo>
                      <a:pt x="18" y="213"/>
                      <a:pt x="23" y="218"/>
                      <a:pt x="23" y="224"/>
                    </a:cubicBezTo>
                    <a:close/>
                    <a:moveTo>
                      <a:pt x="55" y="192"/>
                    </a:moveTo>
                    <a:cubicBezTo>
                      <a:pt x="49" y="192"/>
                      <a:pt x="44" y="197"/>
                      <a:pt x="44" y="20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4" y="251"/>
                      <a:pt x="49" y="256"/>
                      <a:pt x="55" y="256"/>
                    </a:cubicBezTo>
                    <a:cubicBezTo>
                      <a:pt x="61" y="256"/>
                      <a:pt x="66" y="251"/>
                      <a:pt x="66" y="245"/>
                    </a:cubicBezTo>
                    <a:cubicBezTo>
                      <a:pt x="66" y="203"/>
                      <a:pt x="66" y="203"/>
                      <a:pt x="66" y="203"/>
                    </a:cubicBezTo>
                    <a:cubicBezTo>
                      <a:pt x="66" y="197"/>
                      <a:pt x="61" y="192"/>
                      <a:pt x="55" y="192"/>
                    </a:cubicBezTo>
                    <a:close/>
                    <a:moveTo>
                      <a:pt x="98" y="160"/>
                    </a:moveTo>
                    <a:cubicBezTo>
                      <a:pt x="92" y="160"/>
                      <a:pt x="87" y="165"/>
                      <a:pt x="87" y="171"/>
                    </a:cubicBezTo>
                    <a:cubicBezTo>
                      <a:pt x="87" y="245"/>
                      <a:pt x="87" y="245"/>
                      <a:pt x="87" y="245"/>
                    </a:cubicBezTo>
                    <a:cubicBezTo>
                      <a:pt x="87" y="251"/>
                      <a:pt x="92" y="256"/>
                      <a:pt x="98" y="256"/>
                    </a:cubicBezTo>
                    <a:cubicBezTo>
                      <a:pt x="104" y="256"/>
                      <a:pt x="108" y="251"/>
                      <a:pt x="108" y="24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65"/>
                      <a:pt x="104" y="160"/>
                      <a:pt x="98" y="160"/>
                    </a:cubicBezTo>
                    <a:close/>
                    <a:moveTo>
                      <a:pt x="140" y="149"/>
                    </a:moveTo>
                    <a:cubicBezTo>
                      <a:pt x="134" y="149"/>
                      <a:pt x="130" y="154"/>
                      <a:pt x="130" y="160"/>
                    </a:cubicBezTo>
                    <a:cubicBezTo>
                      <a:pt x="130" y="245"/>
                      <a:pt x="130" y="245"/>
                      <a:pt x="130" y="245"/>
                    </a:cubicBezTo>
                    <a:cubicBezTo>
                      <a:pt x="130" y="251"/>
                      <a:pt x="134" y="256"/>
                      <a:pt x="140" y="256"/>
                    </a:cubicBezTo>
                    <a:cubicBezTo>
                      <a:pt x="146" y="256"/>
                      <a:pt x="151" y="251"/>
                      <a:pt x="151" y="245"/>
                    </a:cubicBezTo>
                    <a:cubicBezTo>
                      <a:pt x="151" y="160"/>
                      <a:pt x="151" y="160"/>
                      <a:pt x="151" y="160"/>
                    </a:cubicBezTo>
                    <a:cubicBezTo>
                      <a:pt x="151" y="154"/>
                      <a:pt x="146" y="149"/>
                      <a:pt x="140" y="149"/>
                    </a:cubicBezTo>
                    <a:close/>
                    <a:moveTo>
                      <a:pt x="183" y="149"/>
                    </a:moveTo>
                    <a:cubicBezTo>
                      <a:pt x="177" y="149"/>
                      <a:pt x="172" y="154"/>
                      <a:pt x="172" y="160"/>
                    </a:cubicBezTo>
                    <a:cubicBezTo>
                      <a:pt x="172" y="245"/>
                      <a:pt x="172" y="245"/>
                      <a:pt x="172" y="245"/>
                    </a:cubicBezTo>
                    <a:cubicBezTo>
                      <a:pt x="172" y="251"/>
                      <a:pt x="177" y="256"/>
                      <a:pt x="183" y="256"/>
                    </a:cubicBezTo>
                    <a:cubicBezTo>
                      <a:pt x="189" y="256"/>
                      <a:pt x="194" y="251"/>
                      <a:pt x="194" y="245"/>
                    </a:cubicBezTo>
                    <a:cubicBezTo>
                      <a:pt x="194" y="160"/>
                      <a:pt x="194" y="160"/>
                      <a:pt x="194" y="160"/>
                    </a:cubicBezTo>
                    <a:cubicBezTo>
                      <a:pt x="194" y="154"/>
                      <a:pt x="189" y="149"/>
                      <a:pt x="183" y="149"/>
                    </a:cubicBezTo>
                    <a:close/>
                    <a:moveTo>
                      <a:pt x="226" y="117"/>
                    </a:moveTo>
                    <a:cubicBezTo>
                      <a:pt x="220" y="117"/>
                      <a:pt x="215" y="122"/>
                      <a:pt x="215" y="128"/>
                    </a:cubicBezTo>
                    <a:cubicBezTo>
                      <a:pt x="215" y="245"/>
                      <a:pt x="215" y="245"/>
                      <a:pt x="215" y="245"/>
                    </a:cubicBezTo>
                    <a:cubicBezTo>
                      <a:pt x="215" y="251"/>
                      <a:pt x="220" y="256"/>
                      <a:pt x="226" y="256"/>
                    </a:cubicBezTo>
                    <a:cubicBezTo>
                      <a:pt x="232" y="256"/>
                      <a:pt x="236" y="251"/>
                      <a:pt x="236" y="245"/>
                    </a:cubicBezTo>
                    <a:cubicBezTo>
                      <a:pt x="236" y="128"/>
                      <a:pt x="236" y="128"/>
                      <a:pt x="236" y="128"/>
                    </a:cubicBezTo>
                    <a:cubicBezTo>
                      <a:pt x="236" y="122"/>
                      <a:pt x="232" y="117"/>
                      <a:pt x="226" y="117"/>
                    </a:cubicBezTo>
                    <a:close/>
                    <a:moveTo>
                      <a:pt x="268" y="85"/>
                    </a:moveTo>
                    <a:cubicBezTo>
                      <a:pt x="262" y="85"/>
                      <a:pt x="258" y="90"/>
                      <a:pt x="258" y="96"/>
                    </a:cubicBezTo>
                    <a:cubicBezTo>
                      <a:pt x="258" y="245"/>
                      <a:pt x="258" y="245"/>
                      <a:pt x="258" y="245"/>
                    </a:cubicBezTo>
                    <a:cubicBezTo>
                      <a:pt x="258" y="251"/>
                      <a:pt x="262" y="256"/>
                      <a:pt x="268" y="256"/>
                    </a:cubicBezTo>
                    <a:cubicBezTo>
                      <a:pt x="274" y="256"/>
                      <a:pt x="279" y="251"/>
                      <a:pt x="279" y="245"/>
                    </a:cubicBezTo>
                    <a:cubicBezTo>
                      <a:pt x="279" y="96"/>
                      <a:pt x="279" y="96"/>
                      <a:pt x="279" y="96"/>
                    </a:cubicBezTo>
                    <a:cubicBezTo>
                      <a:pt x="279" y="90"/>
                      <a:pt x="274" y="85"/>
                      <a:pt x="268" y="85"/>
                    </a:cubicBezTo>
                    <a:close/>
                    <a:moveTo>
                      <a:pt x="300" y="7"/>
                    </a:moveTo>
                    <a:cubicBezTo>
                      <a:pt x="298" y="4"/>
                      <a:pt x="296" y="2"/>
                      <a:pt x="294" y="1"/>
                    </a:cubicBezTo>
                    <a:cubicBezTo>
                      <a:pt x="292" y="0"/>
                      <a:pt x="291" y="0"/>
                      <a:pt x="290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41" y="0"/>
                      <a:pt x="236" y="5"/>
                      <a:pt x="236" y="11"/>
                    </a:cubicBezTo>
                    <a:cubicBezTo>
                      <a:pt x="236" y="17"/>
                      <a:pt x="241" y="21"/>
                      <a:pt x="247" y="21"/>
                    </a:cubicBezTo>
                    <a:cubicBezTo>
                      <a:pt x="264" y="21"/>
                      <a:pt x="264" y="21"/>
                      <a:pt x="264" y="21"/>
                    </a:cubicBezTo>
                    <a:cubicBezTo>
                      <a:pt x="179" y="107"/>
                      <a:pt x="179" y="107"/>
                      <a:pt x="179" y="107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5" y="107"/>
                      <a:pt x="93" y="107"/>
                      <a:pt x="91" y="109"/>
                    </a:cubicBezTo>
                    <a:cubicBezTo>
                      <a:pt x="6" y="173"/>
                      <a:pt x="6" y="173"/>
                      <a:pt x="6" y="173"/>
                    </a:cubicBezTo>
                    <a:cubicBezTo>
                      <a:pt x="1" y="176"/>
                      <a:pt x="0" y="183"/>
                      <a:pt x="4" y="188"/>
                    </a:cubicBezTo>
                    <a:cubicBezTo>
                      <a:pt x="6" y="191"/>
                      <a:pt x="9" y="192"/>
                      <a:pt x="12" y="192"/>
                    </a:cubicBezTo>
                    <a:cubicBezTo>
                      <a:pt x="15" y="192"/>
                      <a:pt x="17" y="191"/>
                      <a:pt x="19" y="190"/>
                    </a:cubicBezTo>
                    <a:cubicBezTo>
                      <a:pt x="101" y="128"/>
                      <a:pt x="101" y="128"/>
                      <a:pt x="101" y="128"/>
                    </a:cubicBezTo>
                    <a:cubicBezTo>
                      <a:pt x="183" y="128"/>
                      <a:pt x="183" y="128"/>
                      <a:pt x="183" y="128"/>
                    </a:cubicBezTo>
                    <a:cubicBezTo>
                      <a:pt x="186" y="128"/>
                      <a:pt x="189" y="127"/>
                      <a:pt x="191" y="125"/>
                    </a:cubicBezTo>
                    <a:cubicBezTo>
                      <a:pt x="279" y="36"/>
                      <a:pt x="279" y="36"/>
                      <a:pt x="279" y="36"/>
                    </a:cubicBezTo>
                    <a:cubicBezTo>
                      <a:pt x="279" y="53"/>
                      <a:pt x="279" y="53"/>
                      <a:pt x="279" y="53"/>
                    </a:cubicBezTo>
                    <a:cubicBezTo>
                      <a:pt x="279" y="59"/>
                      <a:pt x="284" y="64"/>
                      <a:pt x="290" y="64"/>
                    </a:cubicBezTo>
                    <a:cubicBezTo>
                      <a:pt x="296" y="64"/>
                      <a:pt x="300" y="59"/>
                      <a:pt x="300" y="53"/>
                    </a:cubicBezTo>
                    <a:cubicBezTo>
                      <a:pt x="300" y="11"/>
                      <a:pt x="300" y="11"/>
                      <a:pt x="300" y="11"/>
                    </a:cubicBezTo>
                    <a:cubicBezTo>
                      <a:pt x="300" y="9"/>
                      <a:pt x="300" y="8"/>
                      <a:pt x="30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263"/>
              <p:cNvSpPr>
                <a:spLocks noEditPoints="1"/>
              </p:cNvSpPr>
              <p:nvPr/>
            </p:nvSpPr>
            <p:spPr bwMode="auto">
              <a:xfrm>
                <a:off x="4383" y="2091"/>
                <a:ext cx="340" cy="341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5" name="קבוצה 24"/>
          <p:cNvGrpSpPr/>
          <p:nvPr/>
        </p:nvGrpSpPr>
        <p:grpSpPr>
          <a:xfrm>
            <a:off x="-11599" y="5572710"/>
            <a:ext cx="9216000" cy="530352"/>
            <a:chOff x="-11599" y="5946948"/>
            <a:chExt cx="9216000" cy="530352"/>
          </a:xfrm>
        </p:grpSpPr>
        <p:sp>
          <p:nvSpPr>
            <p:cNvPr id="7" name="מלבן 6"/>
            <p:cNvSpPr/>
            <p:nvPr/>
          </p:nvSpPr>
          <p:spPr>
            <a:xfrm>
              <a:off x="-11599" y="5946948"/>
              <a:ext cx="9216000" cy="5303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1" anchor="ctr"/>
            <a:lstStyle/>
            <a:p>
              <a:pPr marL="0" lvl="1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Whether to withdraw compensations from your pension account</a:t>
              </a:r>
            </a:p>
          </p:txBody>
        </p:sp>
        <p:grpSp>
          <p:nvGrpSpPr>
            <p:cNvPr id="19" name="Group 345"/>
            <p:cNvGrpSpPr>
              <a:grpSpLocks noChangeAspect="1"/>
            </p:cNvGrpSpPr>
            <p:nvPr/>
          </p:nvGrpSpPr>
          <p:grpSpPr bwMode="auto">
            <a:xfrm>
              <a:off x="227082" y="6019071"/>
              <a:ext cx="369021" cy="369021"/>
              <a:chOff x="3451" y="1171"/>
              <a:chExt cx="340" cy="340"/>
            </a:xfrm>
            <a:solidFill>
              <a:schemeClr val="bg1"/>
            </a:solidFill>
          </p:grpSpPr>
          <p:sp>
            <p:nvSpPr>
              <p:cNvPr id="20" name="Freeform 346"/>
              <p:cNvSpPr>
                <a:spLocks noEditPoints="1"/>
              </p:cNvSpPr>
              <p:nvPr/>
            </p:nvSpPr>
            <p:spPr bwMode="auto">
              <a:xfrm>
                <a:off x="3515" y="1241"/>
                <a:ext cx="212" cy="192"/>
              </a:xfrm>
              <a:custGeom>
                <a:avLst/>
                <a:gdLst>
                  <a:gd name="T0" fmla="*/ 224 w 320"/>
                  <a:gd name="T1" fmla="*/ 288 h 288"/>
                  <a:gd name="T2" fmla="*/ 170 w 320"/>
                  <a:gd name="T3" fmla="*/ 288 h 288"/>
                  <a:gd name="T4" fmla="*/ 160 w 320"/>
                  <a:gd name="T5" fmla="*/ 278 h 288"/>
                  <a:gd name="T6" fmla="*/ 160 w 320"/>
                  <a:gd name="T7" fmla="*/ 267 h 288"/>
                  <a:gd name="T8" fmla="*/ 138 w 320"/>
                  <a:gd name="T9" fmla="*/ 267 h 288"/>
                  <a:gd name="T10" fmla="*/ 138 w 320"/>
                  <a:gd name="T11" fmla="*/ 278 h 288"/>
                  <a:gd name="T12" fmla="*/ 128 w 320"/>
                  <a:gd name="T13" fmla="*/ 288 h 288"/>
                  <a:gd name="T14" fmla="*/ 74 w 320"/>
                  <a:gd name="T15" fmla="*/ 288 h 288"/>
                  <a:gd name="T16" fmla="*/ 64 w 320"/>
                  <a:gd name="T17" fmla="*/ 278 h 288"/>
                  <a:gd name="T18" fmla="*/ 27 w 320"/>
                  <a:gd name="T19" fmla="*/ 235 h 288"/>
                  <a:gd name="T20" fmla="*/ 18 w 320"/>
                  <a:gd name="T21" fmla="*/ 230 h 288"/>
                  <a:gd name="T22" fmla="*/ 0 w 320"/>
                  <a:gd name="T23" fmla="*/ 160 h 288"/>
                  <a:gd name="T24" fmla="*/ 138 w 320"/>
                  <a:gd name="T25" fmla="*/ 22 h 288"/>
                  <a:gd name="T26" fmla="*/ 198 w 320"/>
                  <a:gd name="T27" fmla="*/ 30 h 288"/>
                  <a:gd name="T28" fmla="*/ 255 w 320"/>
                  <a:gd name="T29" fmla="*/ 0 h 288"/>
                  <a:gd name="T30" fmla="*/ 264 w 320"/>
                  <a:gd name="T31" fmla="*/ 4 h 288"/>
                  <a:gd name="T32" fmla="*/ 266 w 320"/>
                  <a:gd name="T33" fmla="*/ 14 h 288"/>
                  <a:gd name="T34" fmla="*/ 257 w 320"/>
                  <a:gd name="T35" fmla="*/ 49 h 288"/>
                  <a:gd name="T36" fmla="*/ 294 w 320"/>
                  <a:gd name="T37" fmla="*/ 96 h 288"/>
                  <a:gd name="T38" fmla="*/ 309 w 320"/>
                  <a:gd name="T39" fmla="*/ 96 h 288"/>
                  <a:gd name="T40" fmla="*/ 320 w 320"/>
                  <a:gd name="T41" fmla="*/ 107 h 288"/>
                  <a:gd name="T42" fmla="*/ 320 w 320"/>
                  <a:gd name="T43" fmla="*/ 171 h 288"/>
                  <a:gd name="T44" fmla="*/ 309 w 320"/>
                  <a:gd name="T45" fmla="*/ 182 h 288"/>
                  <a:gd name="T46" fmla="*/ 275 w 320"/>
                  <a:gd name="T47" fmla="*/ 182 h 288"/>
                  <a:gd name="T48" fmla="*/ 234 w 320"/>
                  <a:gd name="T49" fmla="*/ 259 h 288"/>
                  <a:gd name="T50" fmla="*/ 234 w 320"/>
                  <a:gd name="T51" fmla="*/ 278 h 288"/>
                  <a:gd name="T52" fmla="*/ 224 w 320"/>
                  <a:gd name="T53" fmla="*/ 288 h 288"/>
                  <a:gd name="T54" fmla="*/ 181 w 320"/>
                  <a:gd name="T55" fmla="*/ 267 h 288"/>
                  <a:gd name="T56" fmla="*/ 213 w 320"/>
                  <a:gd name="T57" fmla="*/ 267 h 288"/>
                  <a:gd name="T58" fmla="*/ 213 w 320"/>
                  <a:gd name="T59" fmla="*/ 255 h 288"/>
                  <a:gd name="T60" fmla="*/ 216 w 320"/>
                  <a:gd name="T61" fmla="*/ 248 h 288"/>
                  <a:gd name="T62" fmla="*/ 255 w 320"/>
                  <a:gd name="T63" fmla="*/ 170 h 288"/>
                  <a:gd name="T64" fmla="*/ 266 w 320"/>
                  <a:gd name="T65" fmla="*/ 160 h 288"/>
                  <a:gd name="T66" fmla="*/ 298 w 320"/>
                  <a:gd name="T67" fmla="*/ 160 h 288"/>
                  <a:gd name="T68" fmla="*/ 298 w 320"/>
                  <a:gd name="T69" fmla="*/ 118 h 288"/>
                  <a:gd name="T70" fmla="*/ 288 w 320"/>
                  <a:gd name="T71" fmla="*/ 118 h 288"/>
                  <a:gd name="T72" fmla="*/ 278 w 320"/>
                  <a:gd name="T73" fmla="*/ 112 h 288"/>
                  <a:gd name="T74" fmla="*/ 240 w 320"/>
                  <a:gd name="T75" fmla="*/ 63 h 288"/>
                  <a:gd name="T76" fmla="*/ 235 w 320"/>
                  <a:gd name="T77" fmla="*/ 51 h 288"/>
                  <a:gd name="T78" fmla="*/ 241 w 320"/>
                  <a:gd name="T79" fmla="*/ 25 h 288"/>
                  <a:gd name="T80" fmla="*/ 212 w 320"/>
                  <a:gd name="T81" fmla="*/ 48 h 288"/>
                  <a:gd name="T82" fmla="*/ 199 w 320"/>
                  <a:gd name="T83" fmla="*/ 53 h 288"/>
                  <a:gd name="T84" fmla="*/ 138 w 320"/>
                  <a:gd name="T85" fmla="*/ 43 h 288"/>
                  <a:gd name="T86" fmla="*/ 21 w 320"/>
                  <a:gd name="T87" fmla="*/ 160 h 288"/>
                  <a:gd name="T88" fmla="*/ 34 w 320"/>
                  <a:gd name="T89" fmla="*/ 214 h 288"/>
                  <a:gd name="T90" fmla="*/ 84 w 320"/>
                  <a:gd name="T91" fmla="*/ 267 h 288"/>
                  <a:gd name="T92" fmla="*/ 117 w 320"/>
                  <a:gd name="T93" fmla="*/ 267 h 288"/>
                  <a:gd name="T94" fmla="*/ 117 w 320"/>
                  <a:gd name="T95" fmla="*/ 256 h 288"/>
                  <a:gd name="T96" fmla="*/ 128 w 320"/>
                  <a:gd name="T97" fmla="*/ 246 h 288"/>
                  <a:gd name="T98" fmla="*/ 170 w 320"/>
                  <a:gd name="T99" fmla="*/ 246 h 288"/>
                  <a:gd name="T100" fmla="*/ 181 w 320"/>
                  <a:gd name="T101" fmla="*/ 256 h 288"/>
                  <a:gd name="T102" fmla="*/ 181 w 320"/>
                  <a:gd name="T103" fmla="*/ 267 h 288"/>
                  <a:gd name="T104" fmla="*/ 82 w 320"/>
                  <a:gd name="T105" fmla="*/ 104 h 288"/>
                  <a:gd name="T106" fmla="*/ 130 w 320"/>
                  <a:gd name="T107" fmla="*/ 79 h 288"/>
                  <a:gd name="T108" fmla="*/ 138 w 320"/>
                  <a:gd name="T109" fmla="*/ 66 h 288"/>
                  <a:gd name="T110" fmla="*/ 125 w 320"/>
                  <a:gd name="T111" fmla="*/ 58 h 288"/>
                  <a:gd name="T112" fmla="*/ 68 w 320"/>
                  <a:gd name="T113" fmla="*/ 88 h 288"/>
                  <a:gd name="T114" fmla="*/ 67 w 320"/>
                  <a:gd name="T115" fmla="*/ 103 h 288"/>
                  <a:gd name="T116" fmla="*/ 75 w 320"/>
                  <a:gd name="T117" fmla="*/ 107 h 288"/>
                  <a:gd name="T118" fmla="*/ 82 w 320"/>
                  <a:gd name="T119" fmla="*/ 10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0" h="288">
                    <a:moveTo>
                      <a:pt x="224" y="288"/>
                    </a:moveTo>
                    <a:cubicBezTo>
                      <a:pt x="170" y="288"/>
                      <a:pt x="170" y="288"/>
                      <a:pt x="170" y="288"/>
                    </a:cubicBezTo>
                    <a:cubicBezTo>
                      <a:pt x="164" y="288"/>
                      <a:pt x="160" y="284"/>
                      <a:pt x="160" y="278"/>
                    </a:cubicBezTo>
                    <a:cubicBezTo>
                      <a:pt x="160" y="267"/>
                      <a:pt x="160" y="267"/>
                      <a:pt x="160" y="267"/>
                    </a:cubicBezTo>
                    <a:cubicBezTo>
                      <a:pt x="138" y="267"/>
                      <a:pt x="138" y="267"/>
                      <a:pt x="138" y="267"/>
                    </a:cubicBezTo>
                    <a:cubicBezTo>
                      <a:pt x="138" y="278"/>
                      <a:pt x="138" y="278"/>
                      <a:pt x="138" y="278"/>
                    </a:cubicBezTo>
                    <a:cubicBezTo>
                      <a:pt x="138" y="284"/>
                      <a:pt x="134" y="288"/>
                      <a:pt x="128" y="288"/>
                    </a:cubicBezTo>
                    <a:cubicBezTo>
                      <a:pt x="74" y="288"/>
                      <a:pt x="74" y="288"/>
                      <a:pt x="74" y="288"/>
                    </a:cubicBezTo>
                    <a:cubicBezTo>
                      <a:pt x="68" y="288"/>
                      <a:pt x="64" y="284"/>
                      <a:pt x="64" y="278"/>
                    </a:cubicBezTo>
                    <a:cubicBezTo>
                      <a:pt x="64" y="237"/>
                      <a:pt x="29" y="235"/>
                      <a:pt x="27" y="235"/>
                    </a:cubicBezTo>
                    <a:cubicBezTo>
                      <a:pt x="23" y="235"/>
                      <a:pt x="20" y="233"/>
                      <a:pt x="18" y="230"/>
                    </a:cubicBezTo>
                    <a:cubicBezTo>
                      <a:pt x="6" y="209"/>
                      <a:pt x="0" y="185"/>
                      <a:pt x="0" y="160"/>
                    </a:cubicBezTo>
                    <a:cubicBezTo>
                      <a:pt x="0" y="84"/>
                      <a:pt x="62" y="22"/>
                      <a:pt x="138" y="22"/>
                    </a:cubicBezTo>
                    <a:cubicBezTo>
                      <a:pt x="160" y="22"/>
                      <a:pt x="179" y="24"/>
                      <a:pt x="198" y="30"/>
                    </a:cubicBezTo>
                    <a:cubicBezTo>
                      <a:pt x="217" y="3"/>
                      <a:pt x="253" y="0"/>
                      <a:pt x="255" y="0"/>
                    </a:cubicBezTo>
                    <a:cubicBezTo>
                      <a:pt x="259" y="0"/>
                      <a:pt x="262" y="2"/>
                      <a:pt x="264" y="4"/>
                    </a:cubicBezTo>
                    <a:cubicBezTo>
                      <a:pt x="266" y="7"/>
                      <a:pt x="267" y="10"/>
                      <a:pt x="266" y="14"/>
                    </a:cubicBezTo>
                    <a:cubicBezTo>
                      <a:pt x="257" y="49"/>
                      <a:pt x="257" y="49"/>
                      <a:pt x="257" y="49"/>
                    </a:cubicBezTo>
                    <a:cubicBezTo>
                      <a:pt x="275" y="63"/>
                      <a:pt x="288" y="85"/>
                      <a:pt x="294" y="96"/>
                    </a:cubicBezTo>
                    <a:cubicBezTo>
                      <a:pt x="309" y="96"/>
                      <a:pt x="309" y="96"/>
                      <a:pt x="309" y="96"/>
                    </a:cubicBezTo>
                    <a:cubicBezTo>
                      <a:pt x="315" y="96"/>
                      <a:pt x="320" y="101"/>
                      <a:pt x="320" y="107"/>
                    </a:cubicBezTo>
                    <a:cubicBezTo>
                      <a:pt x="320" y="171"/>
                      <a:pt x="320" y="171"/>
                      <a:pt x="320" y="171"/>
                    </a:cubicBezTo>
                    <a:cubicBezTo>
                      <a:pt x="320" y="177"/>
                      <a:pt x="315" y="182"/>
                      <a:pt x="309" y="182"/>
                    </a:cubicBezTo>
                    <a:cubicBezTo>
                      <a:pt x="275" y="182"/>
                      <a:pt x="275" y="182"/>
                      <a:pt x="275" y="182"/>
                    </a:cubicBezTo>
                    <a:cubicBezTo>
                      <a:pt x="269" y="217"/>
                      <a:pt x="249" y="244"/>
                      <a:pt x="234" y="259"/>
                    </a:cubicBezTo>
                    <a:cubicBezTo>
                      <a:pt x="234" y="278"/>
                      <a:pt x="234" y="278"/>
                      <a:pt x="234" y="278"/>
                    </a:cubicBezTo>
                    <a:cubicBezTo>
                      <a:pt x="234" y="284"/>
                      <a:pt x="230" y="288"/>
                      <a:pt x="224" y="288"/>
                    </a:cubicBezTo>
                    <a:close/>
                    <a:moveTo>
                      <a:pt x="181" y="267"/>
                    </a:moveTo>
                    <a:cubicBezTo>
                      <a:pt x="213" y="267"/>
                      <a:pt x="213" y="267"/>
                      <a:pt x="213" y="267"/>
                    </a:cubicBezTo>
                    <a:cubicBezTo>
                      <a:pt x="213" y="255"/>
                      <a:pt x="213" y="255"/>
                      <a:pt x="213" y="255"/>
                    </a:cubicBezTo>
                    <a:cubicBezTo>
                      <a:pt x="213" y="252"/>
                      <a:pt x="214" y="250"/>
                      <a:pt x="216" y="248"/>
                    </a:cubicBezTo>
                    <a:cubicBezTo>
                      <a:pt x="239" y="225"/>
                      <a:pt x="253" y="197"/>
                      <a:pt x="255" y="170"/>
                    </a:cubicBezTo>
                    <a:cubicBezTo>
                      <a:pt x="256" y="165"/>
                      <a:pt x="260" y="160"/>
                      <a:pt x="266" y="160"/>
                    </a:cubicBezTo>
                    <a:cubicBezTo>
                      <a:pt x="298" y="160"/>
                      <a:pt x="298" y="160"/>
                      <a:pt x="298" y="160"/>
                    </a:cubicBezTo>
                    <a:cubicBezTo>
                      <a:pt x="298" y="118"/>
                      <a:pt x="298" y="118"/>
                      <a:pt x="298" y="118"/>
                    </a:cubicBezTo>
                    <a:cubicBezTo>
                      <a:pt x="288" y="118"/>
                      <a:pt x="288" y="118"/>
                      <a:pt x="288" y="118"/>
                    </a:cubicBezTo>
                    <a:cubicBezTo>
                      <a:pt x="284" y="118"/>
                      <a:pt x="280" y="115"/>
                      <a:pt x="278" y="112"/>
                    </a:cubicBezTo>
                    <a:cubicBezTo>
                      <a:pt x="278" y="111"/>
                      <a:pt x="261" y="76"/>
                      <a:pt x="240" y="63"/>
                    </a:cubicBezTo>
                    <a:cubicBezTo>
                      <a:pt x="236" y="60"/>
                      <a:pt x="234" y="56"/>
                      <a:pt x="235" y="51"/>
                    </a:cubicBezTo>
                    <a:cubicBezTo>
                      <a:pt x="241" y="25"/>
                      <a:pt x="241" y="25"/>
                      <a:pt x="241" y="25"/>
                    </a:cubicBezTo>
                    <a:cubicBezTo>
                      <a:pt x="231" y="28"/>
                      <a:pt x="218" y="35"/>
                      <a:pt x="212" y="48"/>
                    </a:cubicBezTo>
                    <a:cubicBezTo>
                      <a:pt x="210" y="53"/>
                      <a:pt x="204" y="55"/>
                      <a:pt x="199" y="53"/>
                    </a:cubicBezTo>
                    <a:cubicBezTo>
                      <a:pt x="180" y="46"/>
                      <a:pt x="161" y="43"/>
                      <a:pt x="138" y="43"/>
                    </a:cubicBezTo>
                    <a:cubicBezTo>
                      <a:pt x="74" y="43"/>
                      <a:pt x="21" y="96"/>
                      <a:pt x="21" y="160"/>
                    </a:cubicBezTo>
                    <a:cubicBezTo>
                      <a:pt x="21" y="179"/>
                      <a:pt x="26" y="198"/>
                      <a:pt x="34" y="214"/>
                    </a:cubicBezTo>
                    <a:cubicBezTo>
                      <a:pt x="53" y="217"/>
                      <a:pt x="80" y="231"/>
                      <a:pt x="84" y="267"/>
                    </a:cubicBezTo>
                    <a:cubicBezTo>
                      <a:pt x="117" y="267"/>
                      <a:pt x="117" y="267"/>
                      <a:pt x="117" y="267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0"/>
                      <a:pt x="122" y="246"/>
                      <a:pt x="128" y="246"/>
                    </a:cubicBezTo>
                    <a:cubicBezTo>
                      <a:pt x="170" y="246"/>
                      <a:pt x="170" y="246"/>
                      <a:pt x="170" y="246"/>
                    </a:cubicBezTo>
                    <a:cubicBezTo>
                      <a:pt x="176" y="246"/>
                      <a:pt x="181" y="250"/>
                      <a:pt x="181" y="256"/>
                    </a:cubicBezTo>
                    <a:lnTo>
                      <a:pt x="181" y="267"/>
                    </a:lnTo>
                    <a:close/>
                    <a:moveTo>
                      <a:pt x="82" y="104"/>
                    </a:moveTo>
                    <a:cubicBezTo>
                      <a:pt x="96" y="92"/>
                      <a:pt x="113" y="83"/>
                      <a:pt x="130" y="79"/>
                    </a:cubicBezTo>
                    <a:cubicBezTo>
                      <a:pt x="136" y="77"/>
                      <a:pt x="139" y="71"/>
                      <a:pt x="138" y="66"/>
                    </a:cubicBezTo>
                    <a:cubicBezTo>
                      <a:pt x="137" y="60"/>
                      <a:pt x="131" y="57"/>
                      <a:pt x="125" y="58"/>
                    </a:cubicBezTo>
                    <a:cubicBezTo>
                      <a:pt x="104" y="63"/>
                      <a:pt x="84" y="74"/>
                      <a:pt x="68" y="88"/>
                    </a:cubicBezTo>
                    <a:cubicBezTo>
                      <a:pt x="64" y="92"/>
                      <a:pt x="63" y="99"/>
                      <a:pt x="67" y="103"/>
                    </a:cubicBezTo>
                    <a:cubicBezTo>
                      <a:pt x="69" y="106"/>
                      <a:pt x="72" y="107"/>
                      <a:pt x="75" y="107"/>
                    </a:cubicBezTo>
                    <a:cubicBezTo>
                      <a:pt x="78" y="107"/>
                      <a:pt x="80" y="106"/>
                      <a:pt x="82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347"/>
              <p:cNvSpPr>
                <a:spLocks noEditPoints="1"/>
              </p:cNvSpPr>
              <p:nvPr/>
            </p:nvSpPr>
            <p:spPr bwMode="auto">
              <a:xfrm>
                <a:off x="3451" y="1171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9" name="מלבן 38"/>
          <p:cNvSpPr/>
          <p:nvPr/>
        </p:nvSpPr>
        <p:spPr>
          <a:xfrm>
            <a:off x="1340776" y="1258969"/>
            <a:ext cx="238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On-Line Survey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1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(research center)</a:t>
            </a:r>
          </a:p>
        </p:txBody>
      </p:sp>
      <p:sp>
        <p:nvSpPr>
          <p:cNvPr id="42" name="מלבן 41"/>
          <p:cNvSpPr/>
          <p:nvPr/>
        </p:nvSpPr>
        <p:spPr>
          <a:xfrm>
            <a:off x="3805757" y="1258969"/>
            <a:ext cx="10849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129</a:t>
            </a:r>
          </a:p>
          <a:p>
            <a:pPr marL="0" lvl="1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</a:t>
            </a:r>
          </a:p>
        </p:txBody>
      </p:sp>
      <p:sp>
        <p:nvSpPr>
          <p:cNvPr id="45" name="מלבן 44"/>
          <p:cNvSpPr/>
          <p:nvPr/>
        </p:nvSpPr>
        <p:spPr>
          <a:xfrm>
            <a:off x="5679144" y="1258969"/>
            <a:ext cx="19979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</a:p>
          <a:p>
            <a:pPr marL="0" lvl="1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Psychology department</a:t>
            </a:r>
          </a:p>
        </p:txBody>
      </p:sp>
      <p:pic>
        <p:nvPicPr>
          <p:cNvPr id="12290" name="Picture 2" descr="תוצאת תמונה עבור ‪check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5" y="1129176"/>
            <a:ext cx="577995" cy="6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תוצאת תמונה עבור ‪check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12" y="1129176"/>
            <a:ext cx="577995" cy="6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תוצאת תמונה עבור ‪check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44" y="1129176"/>
            <a:ext cx="577995" cy="6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2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1FDA-AA7A-4705-93A9-2EF9F8BD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Setting</a:t>
            </a:r>
          </a:p>
        </p:txBody>
      </p:sp>
      <p:sp>
        <p:nvSpPr>
          <p:cNvPr id="42" name="מלבן 41"/>
          <p:cNvSpPr/>
          <p:nvPr/>
        </p:nvSpPr>
        <p:spPr>
          <a:xfrm>
            <a:off x="4966778" y="1516138"/>
            <a:ext cx="36285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“During work replacement employees are often entitled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withdraw money from their pension saving account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often labeled as ‘compensation’… </a:t>
            </a:r>
          </a:p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Imagine that you switch jobs….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likely are you to withdraw compensation funds instead of leaving it in your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pension account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?”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מלבן 41">
            <a:extLst>
              <a:ext uri="{FF2B5EF4-FFF2-40B4-BE49-F238E27FC236}">
                <a16:creationId xmlns:a16="http://schemas.microsoft.com/office/drawing/2014/main" id="{AF12DDA1-4B70-45D8-AE5B-B06F496A1AEA}"/>
              </a:ext>
            </a:extLst>
          </p:cNvPr>
          <p:cNvSpPr/>
          <p:nvPr/>
        </p:nvSpPr>
        <p:spPr>
          <a:xfrm>
            <a:off x="771728" y="1516138"/>
            <a:ext cx="360164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“During work replacement employees are often entitled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receive certain amount of money,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often labeled as ‘compensation’… </a:t>
            </a:r>
          </a:p>
          <a:p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Imagine that you switch jobs …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likely are you to take the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compensation funds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?”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3"/>
          <p:cNvSpPr/>
          <p:nvPr/>
        </p:nvSpPr>
        <p:spPr bwMode="gray">
          <a:xfrm>
            <a:off x="4837176" y="1311945"/>
            <a:ext cx="3887801" cy="5220951"/>
          </a:xfrm>
          <a:prstGeom prst="rect">
            <a:avLst/>
          </a:prstGeom>
          <a:noFill/>
          <a:ln w="12700" algn="ctr">
            <a:solidFill>
              <a:srgbClr val="97999B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Open Sans Hebrew Light" panose="00000400000000000000" pitchFamily="2" charset="-79"/>
              <a:cs typeface="Open Sans Hebrew Light" panose="00000400000000000000" pitchFamily="2" charset="-79"/>
            </a:endParaRPr>
          </a:p>
        </p:txBody>
      </p:sp>
      <p:sp>
        <p:nvSpPr>
          <p:cNvPr id="9" name="Rectangle 3"/>
          <p:cNvSpPr/>
          <p:nvPr/>
        </p:nvSpPr>
        <p:spPr bwMode="gray">
          <a:xfrm>
            <a:off x="628650" y="1307330"/>
            <a:ext cx="3887801" cy="5220951"/>
          </a:xfrm>
          <a:prstGeom prst="rect">
            <a:avLst/>
          </a:prstGeom>
          <a:noFill/>
          <a:ln w="12700" algn="ctr">
            <a:solidFill>
              <a:srgbClr val="97999B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  <a:latin typeface="Open Sans Hebrew Light" panose="00000400000000000000" pitchFamily="2" charset="-79"/>
              <a:cs typeface="Open Sans Hebrew Light" panose="00000400000000000000" pitchFamily="2" charset="-79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DEC9A82-EB7B-4D48-B199-05424F2AA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30" y="1002319"/>
            <a:ext cx="3118493" cy="570449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Experimental Group 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35D30B61-8D50-4BA3-8275-A64373864EF5}"/>
              </a:ext>
            </a:extLst>
          </p:cNvPr>
          <p:cNvSpPr txBox="1">
            <a:spLocks/>
          </p:cNvSpPr>
          <p:nvPr/>
        </p:nvSpPr>
        <p:spPr>
          <a:xfrm>
            <a:off x="1473998" y="1009089"/>
            <a:ext cx="2197104" cy="5636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b="1" dirty="0">
                <a:solidFill>
                  <a:schemeClr val="accent6"/>
                </a:solidFill>
              </a:rPr>
              <a:t>Control Group </a:t>
            </a:r>
          </a:p>
        </p:txBody>
      </p:sp>
    </p:spTree>
    <p:extLst>
      <p:ext uri="{BB962C8B-B14F-4D97-AF65-F5344CB8AC3E}">
        <p14:creationId xmlns:p14="http://schemas.microsoft.com/office/powerpoint/2010/main" val="363551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 rot="5400000">
            <a:off x="2159108" y="-542672"/>
            <a:ext cx="5038339" cy="8186165"/>
            <a:chOff x="1543127" y="1620838"/>
            <a:chExt cx="7010712" cy="4140000"/>
          </a:xfrm>
        </p:grpSpPr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5560255" y="1648188"/>
              <a:ext cx="2993584" cy="40926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square" lIns="8890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57263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" name="Trapezoid 4"/>
            <p:cNvSpPr/>
            <p:nvPr/>
          </p:nvSpPr>
          <p:spPr>
            <a:xfrm rot="16200000">
              <a:off x="3216958" y="3375838"/>
              <a:ext cx="4140000" cy="630000"/>
            </a:xfrm>
            <a:prstGeom prst="trapezoid">
              <a:avLst>
                <a:gd name="adj" fmla="val 98866"/>
              </a:avLst>
            </a:prstGeom>
            <a:gradFill flip="none" rotWithShape="1">
              <a:gsLst>
                <a:gs pos="0">
                  <a:srgbClr val="8C8C8C">
                    <a:tint val="66000"/>
                    <a:satMod val="160000"/>
                  </a:srgbClr>
                </a:gs>
                <a:gs pos="50000">
                  <a:srgbClr val="8C8C8C">
                    <a:tint val="44500"/>
                    <a:satMod val="160000"/>
                  </a:srgbClr>
                </a:gs>
                <a:gs pos="100000">
                  <a:srgbClr val="8C8C8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9050" algn="ctr">
              <a:noFill/>
              <a:miter lim="800000"/>
              <a:headEnd/>
              <a:tailEnd/>
            </a:ln>
          </p:spPr>
          <p:txBody>
            <a:bodyPr vert="eaVert" wrap="non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" name="Text Placeholder 5"/>
            <p:cNvSpPr txBox="1">
              <a:spLocks/>
            </p:cNvSpPr>
            <p:nvPr/>
          </p:nvSpPr>
          <p:spPr>
            <a:xfrm>
              <a:off x="1543127" y="1860653"/>
              <a:ext cx="3428831" cy="3676403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square" lIns="88900" tIns="88900" rIns="88900" bIns="889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57263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0E8AEB-968F-4107-9B22-537F2A96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ADB0C6B-A72A-43F2-A585-6AB9A5410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8951"/>
              </p:ext>
            </p:extLst>
          </p:nvPr>
        </p:nvGraphicFramePr>
        <p:xfrm>
          <a:off x="2295111" y="1031240"/>
          <a:ext cx="4553777" cy="21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970EA28-3991-4B30-AFA6-890D4FC5CB53}"/>
              </a:ext>
            </a:extLst>
          </p:cNvPr>
          <p:cNvSpPr txBox="1"/>
          <p:nvPr/>
        </p:nvSpPr>
        <p:spPr>
          <a:xfrm>
            <a:off x="1455567" y="6244336"/>
            <a:ext cx="679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***No main effect for financial literacy***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0EA28-3991-4B30-AFA6-890D4FC5CB53}"/>
              </a:ext>
            </a:extLst>
          </p:cNvPr>
          <p:cNvSpPr txBox="1"/>
          <p:nvPr/>
        </p:nvSpPr>
        <p:spPr>
          <a:xfrm>
            <a:off x="2983113" y="3092522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Informed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0EA28-3991-4B30-AFA6-890D4FC5CB53}"/>
              </a:ext>
            </a:extLst>
          </p:cNvPr>
          <p:cNvSpPr txBox="1"/>
          <p:nvPr/>
        </p:nvSpPr>
        <p:spPr>
          <a:xfrm>
            <a:off x="4983108" y="3092522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Informed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68181"/>
              </p:ext>
            </p:extLst>
          </p:nvPr>
        </p:nvGraphicFramePr>
        <p:xfrm>
          <a:off x="1027686" y="4064115"/>
          <a:ext cx="726948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9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Not Informed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Informed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60">
                <a:tc>
                  <a:txBody>
                    <a:bodyPr/>
                    <a:lstStyle/>
                    <a:p>
                      <a:r>
                        <a:rPr lang="en-US" sz="1400" b="1" dirty="0"/>
                        <a:t>Very Likely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60">
                <a:tc>
                  <a:txBody>
                    <a:bodyPr/>
                    <a:lstStyle/>
                    <a:p>
                      <a:r>
                        <a:rPr lang="en-US" sz="1400" b="1" dirty="0"/>
                        <a:t>Likely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60">
                <a:tc>
                  <a:txBody>
                    <a:bodyPr/>
                    <a:lstStyle/>
                    <a:p>
                      <a:r>
                        <a:rPr lang="en-US" sz="1400" b="1" dirty="0"/>
                        <a:t>No Preference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960">
                <a:tc>
                  <a:txBody>
                    <a:bodyPr/>
                    <a:lstStyle/>
                    <a:p>
                      <a:r>
                        <a:rPr lang="en-US" sz="1400" b="1" dirty="0"/>
                        <a:t>Unlikely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60">
                <a:tc>
                  <a:txBody>
                    <a:bodyPr/>
                    <a:lstStyle/>
                    <a:p>
                      <a:r>
                        <a:rPr lang="en-US" sz="1400" b="1" dirty="0"/>
                        <a:t>Very Unlikely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60A2F5-CB87-411C-8177-3215A0D11521}"/>
              </a:ext>
            </a:extLst>
          </p:cNvPr>
          <p:cNvSpPr txBox="1"/>
          <p:nvPr/>
        </p:nvSpPr>
        <p:spPr>
          <a:xfrm>
            <a:off x="3511296" y="112583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4CF816-052B-4389-8B40-48BEEE6FCEC6}"/>
              </a:ext>
            </a:extLst>
          </p:cNvPr>
          <p:cNvSpPr txBox="1"/>
          <p:nvPr/>
        </p:nvSpPr>
        <p:spPr>
          <a:xfrm>
            <a:off x="5342638" y="150970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2.8</a:t>
            </a:r>
          </a:p>
        </p:txBody>
      </p:sp>
    </p:spTree>
    <p:extLst>
      <p:ext uri="{BB962C8B-B14F-4D97-AF65-F5344CB8AC3E}">
        <p14:creationId xmlns:p14="http://schemas.microsoft.com/office/powerpoint/2010/main" val="331767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9FA1-D825-4725-B9CE-932C0409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Pension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FA99-CF37-4D89-8C85-330BE6ADE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rgbClr val="C0CF3A">
                  <a:lumMod val="75000"/>
                </a:srgbClr>
              </a:buClr>
              <a:buNone/>
            </a:pPr>
            <a:r>
              <a:rPr lang="en-US" b="1" i="1" dirty="0">
                <a:solidFill>
                  <a:prstClr val="black"/>
                </a:solidFill>
              </a:rPr>
              <a:t>How much money would you take from your pension account if you had the chance?   </a:t>
            </a:r>
            <a:r>
              <a:rPr lang="en-US" b="1" i="1" dirty="0">
                <a:solidFill>
                  <a:srgbClr val="0989B1"/>
                </a:solidFill>
              </a:rPr>
              <a:t>71% </a:t>
            </a:r>
            <a:r>
              <a:rPr lang="en-US" sz="1800" dirty="0">
                <a:solidFill>
                  <a:prstClr val="black"/>
                </a:solidFill>
              </a:rPr>
              <a:t>- I won’t take money from my account</a:t>
            </a:r>
          </a:p>
          <a:p>
            <a:endParaRPr lang="he-IL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/>
              <a:t>Would you cash out your compensation during work replacement? </a:t>
            </a:r>
            <a:r>
              <a:rPr lang="he-IL" b="1" i="1" dirty="0"/>
              <a:t>  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accent6"/>
                </a:solidFill>
              </a:rPr>
              <a:t>54%</a:t>
            </a:r>
            <a:r>
              <a:rPr lang="en-US" sz="1800" dirty="0"/>
              <a:t> - NO (unlikely/very unlikely)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Also among respondents who knew that they would</a:t>
            </a:r>
            <a:endParaRPr lang="he-IL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get the money at retirement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3892941"/>
            <a:ext cx="1800225" cy="2466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6FAD0E-EE26-4EEB-8ED9-8775C3EBA856}"/>
              </a:ext>
            </a:extLst>
          </p:cNvPr>
          <p:cNvSpPr txBox="1"/>
          <p:nvPr/>
        </p:nvSpPr>
        <p:spPr>
          <a:xfrm>
            <a:off x="329184" y="6288900"/>
            <a:ext cx="8436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Spivak A., Zemach S., Carmel E., Leiser D. 2017. The Mandatory Pension Reform in Israel:  Characteristics And Achievements. Report for T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Insurance Institute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696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4987-3D32-45C2-9A8C-1C846AC6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2114"/>
          </a:xfrm>
        </p:spPr>
        <p:txBody>
          <a:bodyPr/>
          <a:lstStyle/>
          <a:p>
            <a:r>
              <a:rPr lang="en-US" dirty="0"/>
              <a:t>Mental Accounting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8B3608-9202-43BB-94E7-1BA7509837CD}"/>
              </a:ext>
            </a:extLst>
          </p:cNvPr>
          <p:cNvSpPr txBox="1">
            <a:spLocks/>
          </p:cNvSpPr>
          <p:nvPr/>
        </p:nvSpPr>
        <p:spPr>
          <a:xfrm>
            <a:off x="628650" y="1042416"/>
            <a:ext cx="8451342" cy="5568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dirty="0"/>
              <a:t>Tendency to withdraw depends on perception of the funds as: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Long-term saving </a:t>
            </a:r>
            <a:r>
              <a:rPr lang="en-US" dirty="0">
                <a:sym typeface="Wingdings" panose="05000000000000000000" pitchFamily="2" charset="2"/>
              </a:rPr>
              <a:t> leave it on retirement saving account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Unexpected gain </a:t>
            </a:r>
            <a:r>
              <a:rPr lang="en-US" dirty="0">
                <a:sym typeface="Wingdings" panose="05000000000000000000" pitchFamily="2" charset="2"/>
              </a:rPr>
              <a:t> spend it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E9D27-996A-4CBA-91BF-529E678E2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44" y="4378796"/>
            <a:ext cx="6708052" cy="25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D441-9EBE-4DAD-B72A-7A9B1835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6F11-D4D2-40E5-B670-C525201C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602" y="2345994"/>
            <a:ext cx="9155601" cy="426511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i="1" dirty="0"/>
              <a:t>“During work replacement, workers need to make several personal decisions.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i="1" dirty="0"/>
              <a:t>Please indicate how would you act on each of the following choices:”</a:t>
            </a:r>
          </a:p>
        </p:txBody>
      </p:sp>
      <p:grpSp>
        <p:nvGrpSpPr>
          <p:cNvPr id="22" name="קבוצה 21"/>
          <p:cNvGrpSpPr/>
          <p:nvPr/>
        </p:nvGrpSpPr>
        <p:grpSpPr>
          <a:xfrm>
            <a:off x="-11599" y="3406698"/>
            <a:ext cx="9216000" cy="530352"/>
            <a:chOff x="-11599" y="4001508"/>
            <a:chExt cx="9216000" cy="530352"/>
          </a:xfrm>
          <a:solidFill>
            <a:schemeClr val="bg1">
              <a:lumMod val="65000"/>
            </a:schemeClr>
          </a:solidFill>
        </p:grpSpPr>
        <p:sp>
          <p:nvSpPr>
            <p:cNvPr id="5" name="מלבן 4"/>
            <p:cNvSpPr/>
            <p:nvPr/>
          </p:nvSpPr>
          <p:spPr>
            <a:xfrm>
              <a:off x="-11599" y="4001508"/>
              <a:ext cx="9216000" cy="530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1" anchor="ctr"/>
            <a:lstStyle/>
            <a:p>
              <a:pPr marL="0" lvl="1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Whether to take a company car or vehicle reimbursement</a:t>
              </a:r>
            </a:p>
          </p:txBody>
        </p:sp>
        <p:grpSp>
          <p:nvGrpSpPr>
            <p:cNvPr id="9" name="Group 844"/>
            <p:cNvGrpSpPr>
              <a:grpSpLocks noChangeAspect="1"/>
            </p:cNvGrpSpPr>
            <p:nvPr/>
          </p:nvGrpSpPr>
          <p:grpSpPr bwMode="auto">
            <a:xfrm>
              <a:off x="227601" y="4079565"/>
              <a:ext cx="367982" cy="367982"/>
              <a:chOff x="4857" y="3821"/>
              <a:chExt cx="340" cy="340"/>
            </a:xfrm>
            <a:grpFill/>
          </p:grpSpPr>
          <p:sp>
            <p:nvSpPr>
              <p:cNvPr id="10" name="Freeform 845"/>
              <p:cNvSpPr>
                <a:spLocks noEditPoints="1"/>
              </p:cNvSpPr>
              <p:nvPr/>
            </p:nvSpPr>
            <p:spPr bwMode="auto">
              <a:xfrm>
                <a:off x="4857" y="3821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21 w 512"/>
                  <a:gd name="T3" fmla="*/ 256 h 512"/>
                  <a:gd name="T4" fmla="*/ 256 w 512"/>
                  <a:gd name="T5" fmla="*/ 490 h 512"/>
                  <a:gd name="T6" fmla="*/ 490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512 w 512"/>
                  <a:gd name="T13" fmla="*/ 256 h 512"/>
                  <a:gd name="T14" fmla="*/ 256 w 512"/>
                  <a:gd name="T15" fmla="*/ 512 h 512"/>
                  <a:gd name="T16" fmla="*/ 0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126" y="21"/>
                      <a:pt x="21" y="126"/>
                      <a:pt x="21" y="256"/>
                    </a:cubicBezTo>
                    <a:cubicBezTo>
                      <a:pt x="21" y="385"/>
                      <a:pt x="126" y="490"/>
                      <a:pt x="256" y="490"/>
                    </a:cubicBezTo>
                    <a:cubicBezTo>
                      <a:pt x="385" y="490"/>
                      <a:pt x="490" y="385"/>
                      <a:pt x="490" y="256"/>
                    </a:cubicBezTo>
                    <a:cubicBezTo>
                      <a:pt x="490" y="126"/>
                      <a:pt x="385" y="21"/>
                      <a:pt x="256" y="21"/>
                    </a:cubicBezTo>
                    <a:moveTo>
                      <a:pt x="256" y="0"/>
                    </a:moveTo>
                    <a:cubicBezTo>
                      <a:pt x="397" y="0"/>
                      <a:pt x="512" y="114"/>
                      <a:pt x="512" y="256"/>
                    </a:cubicBez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46"/>
              <p:cNvSpPr>
                <a:spLocks noEditPoints="1"/>
              </p:cNvSpPr>
              <p:nvPr/>
            </p:nvSpPr>
            <p:spPr bwMode="auto">
              <a:xfrm>
                <a:off x="4921" y="3899"/>
                <a:ext cx="212" cy="170"/>
              </a:xfrm>
              <a:custGeom>
                <a:avLst/>
                <a:gdLst>
                  <a:gd name="T0" fmla="*/ 64 w 320"/>
                  <a:gd name="T1" fmla="*/ 171 h 256"/>
                  <a:gd name="T2" fmla="*/ 64 w 320"/>
                  <a:gd name="T3" fmla="*/ 128 h 256"/>
                  <a:gd name="T4" fmla="*/ 256 w 320"/>
                  <a:gd name="T5" fmla="*/ 128 h 256"/>
                  <a:gd name="T6" fmla="*/ 256 w 320"/>
                  <a:gd name="T7" fmla="*/ 171 h 256"/>
                  <a:gd name="T8" fmla="*/ 256 w 320"/>
                  <a:gd name="T9" fmla="*/ 128 h 256"/>
                  <a:gd name="T10" fmla="*/ 309 w 320"/>
                  <a:gd name="T11" fmla="*/ 202 h 256"/>
                  <a:gd name="T12" fmla="*/ 298 w 320"/>
                  <a:gd name="T13" fmla="*/ 256 h 256"/>
                  <a:gd name="T14" fmla="*/ 234 w 320"/>
                  <a:gd name="T15" fmla="*/ 245 h 256"/>
                  <a:gd name="T16" fmla="*/ 165 w 320"/>
                  <a:gd name="T17" fmla="*/ 224 h 256"/>
                  <a:gd name="T18" fmla="*/ 85 w 320"/>
                  <a:gd name="T19" fmla="*/ 245 h 256"/>
                  <a:gd name="T20" fmla="*/ 21 w 320"/>
                  <a:gd name="T21" fmla="*/ 256 h 256"/>
                  <a:gd name="T22" fmla="*/ 10 w 320"/>
                  <a:gd name="T23" fmla="*/ 203 h 256"/>
                  <a:gd name="T24" fmla="*/ 10 w 320"/>
                  <a:gd name="T25" fmla="*/ 203 h 256"/>
                  <a:gd name="T26" fmla="*/ 10 w 320"/>
                  <a:gd name="T27" fmla="*/ 203 h 256"/>
                  <a:gd name="T28" fmla="*/ 10 w 320"/>
                  <a:gd name="T29" fmla="*/ 199 h 256"/>
                  <a:gd name="T30" fmla="*/ 0 w 320"/>
                  <a:gd name="T31" fmla="*/ 181 h 256"/>
                  <a:gd name="T32" fmla="*/ 44 w 320"/>
                  <a:gd name="T33" fmla="*/ 88 h 256"/>
                  <a:gd name="T34" fmla="*/ 32 w 320"/>
                  <a:gd name="T35" fmla="*/ 85 h 256"/>
                  <a:gd name="T36" fmla="*/ 32 w 320"/>
                  <a:gd name="T37" fmla="*/ 64 h 256"/>
                  <a:gd name="T38" fmla="*/ 64 w 320"/>
                  <a:gd name="T39" fmla="*/ 29 h 256"/>
                  <a:gd name="T40" fmla="*/ 106 w 320"/>
                  <a:gd name="T41" fmla="*/ 0 h 256"/>
                  <a:gd name="T42" fmla="*/ 254 w 320"/>
                  <a:gd name="T43" fmla="*/ 27 h 256"/>
                  <a:gd name="T44" fmla="*/ 267 w 320"/>
                  <a:gd name="T45" fmla="*/ 64 h 256"/>
                  <a:gd name="T46" fmla="*/ 298 w 320"/>
                  <a:gd name="T47" fmla="*/ 75 h 256"/>
                  <a:gd name="T48" fmla="*/ 274 w 320"/>
                  <a:gd name="T49" fmla="*/ 85 h 256"/>
                  <a:gd name="T50" fmla="*/ 320 w 320"/>
                  <a:gd name="T51" fmla="*/ 149 h 256"/>
                  <a:gd name="T52" fmla="*/ 316 w 320"/>
                  <a:gd name="T53" fmla="*/ 194 h 256"/>
                  <a:gd name="T54" fmla="*/ 252 w 320"/>
                  <a:gd name="T55" fmla="*/ 85 h 256"/>
                  <a:gd name="T56" fmla="*/ 213 w 320"/>
                  <a:gd name="T57" fmla="*/ 21 h 256"/>
                  <a:gd name="T58" fmla="*/ 84 w 320"/>
                  <a:gd name="T59" fmla="*/ 36 h 256"/>
                  <a:gd name="T60" fmla="*/ 64 w 320"/>
                  <a:gd name="T61" fmla="*/ 217 h 256"/>
                  <a:gd name="T62" fmla="*/ 32 w 320"/>
                  <a:gd name="T63" fmla="*/ 235 h 256"/>
                  <a:gd name="T64" fmla="*/ 64 w 320"/>
                  <a:gd name="T65" fmla="*/ 217 h 256"/>
                  <a:gd name="T66" fmla="*/ 298 w 320"/>
                  <a:gd name="T67" fmla="*/ 183 h 256"/>
                  <a:gd name="T68" fmla="*/ 298 w 320"/>
                  <a:gd name="T69" fmla="*/ 149 h 256"/>
                  <a:gd name="T70" fmla="*/ 62 w 320"/>
                  <a:gd name="T71" fmla="*/ 107 h 256"/>
                  <a:gd name="T72" fmla="*/ 21 w 320"/>
                  <a:gd name="T73" fmla="*/ 180 h 256"/>
                  <a:gd name="T74" fmla="*/ 288 w 320"/>
                  <a:gd name="T75" fmla="*/ 212 h 256"/>
                  <a:gd name="T76" fmla="*/ 256 w 320"/>
                  <a:gd name="T77" fmla="*/ 235 h 256"/>
                  <a:gd name="T78" fmla="*/ 288 w 320"/>
                  <a:gd name="T79" fmla="*/ 212 h 256"/>
                  <a:gd name="T80" fmla="*/ 128 w 320"/>
                  <a:gd name="T81" fmla="*/ 139 h 256"/>
                  <a:gd name="T82" fmla="*/ 128 w 320"/>
                  <a:gd name="T83" fmla="*/ 160 h 256"/>
                  <a:gd name="T84" fmla="*/ 202 w 320"/>
                  <a:gd name="T85" fmla="*/ 14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0" h="256">
                    <a:moveTo>
                      <a:pt x="85" y="149"/>
                    </a:moveTo>
                    <a:cubicBezTo>
                      <a:pt x="85" y="161"/>
                      <a:pt x="75" y="171"/>
                      <a:pt x="64" y="171"/>
                    </a:cubicBezTo>
                    <a:cubicBezTo>
                      <a:pt x="52" y="171"/>
                      <a:pt x="42" y="161"/>
                      <a:pt x="42" y="149"/>
                    </a:cubicBezTo>
                    <a:cubicBezTo>
                      <a:pt x="42" y="138"/>
                      <a:pt x="52" y="128"/>
                      <a:pt x="64" y="128"/>
                    </a:cubicBezTo>
                    <a:cubicBezTo>
                      <a:pt x="75" y="128"/>
                      <a:pt x="85" y="138"/>
                      <a:pt x="85" y="149"/>
                    </a:cubicBezTo>
                    <a:close/>
                    <a:moveTo>
                      <a:pt x="256" y="128"/>
                    </a:moveTo>
                    <a:cubicBezTo>
                      <a:pt x="244" y="128"/>
                      <a:pt x="234" y="138"/>
                      <a:pt x="234" y="149"/>
                    </a:cubicBezTo>
                    <a:cubicBezTo>
                      <a:pt x="234" y="161"/>
                      <a:pt x="244" y="171"/>
                      <a:pt x="256" y="171"/>
                    </a:cubicBezTo>
                    <a:cubicBezTo>
                      <a:pt x="267" y="171"/>
                      <a:pt x="277" y="161"/>
                      <a:pt x="277" y="149"/>
                    </a:cubicBezTo>
                    <a:cubicBezTo>
                      <a:pt x="277" y="138"/>
                      <a:pt x="267" y="128"/>
                      <a:pt x="256" y="128"/>
                    </a:cubicBezTo>
                    <a:close/>
                    <a:moveTo>
                      <a:pt x="316" y="194"/>
                    </a:moveTo>
                    <a:cubicBezTo>
                      <a:pt x="314" y="197"/>
                      <a:pt x="312" y="199"/>
                      <a:pt x="309" y="202"/>
                    </a:cubicBezTo>
                    <a:cubicBezTo>
                      <a:pt x="309" y="202"/>
                      <a:pt x="309" y="245"/>
                      <a:pt x="309" y="245"/>
                    </a:cubicBezTo>
                    <a:cubicBezTo>
                      <a:pt x="309" y="251"/>
                      <a:pt x="304" y="256"/>
                      <a:pt x="298" y="256"/>
                    </a:cubicBezTo>
                    <a:cubicBezTo>
                      <a:pt x="245" y="256"/>
                      <a:pt x="245" y="256"/>
                      <a:pt x="245" y="256"/>
                    </a:cubicBezTo>
                    <a:cubicBezTo>
                      <a:pt x="239" y="256"/>
                      <a:pt x="234" y="251"/>
                      <a:pt x="234" y="245"/>
                    </a:cubicBezTo>
                    <a:cubicBezTo>
                      <a:pt x="234" y="221"/>
                      <a:pt x="234" y="221"/>
                      <a:pt x="234" y="221"/>
                    </a:cubicBezTo>
                    <a:cubicBezTo>
                      <a:pt x="215" y="223"/>
                      <a:pt x="192" y="224"/>
                      <a:pt x="165" y="224"/>
                    </a:cubicBezTo>
                    <a:cubicBezTo>
                      <a:pt x="134" y="224"/>
                      <a:pt x="107" y="223"/>
                      <a:pt x="85" y="220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85" y="251"/>
                      <a:pt x="80" y="256"/>
                      <a:pt x="74" y="256"/>
                    </a:cubicBezTo>
                    <a:cubicBezTo>
                      <a:pt x="21" y="256"/>
                      <a:pt x="21" y="256"/>
                      <a:pt x="21" y="256"/>
                    </a:cubicBezTo>
                    <a:cubicBezTo>
                      <a:pt x="15" y="256"/>
                      <a:pt x="10" y="251"/>
                      <a:pt x="10" y="245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203"/>
                      <a:pt x="10" y="203"/>
                      <a:pt x="10" y="203"/>
                    </a:cubicBezTo>
                    <a:cubicBezTo>
                      <a:pt x="10" y="199"/>
                      <a:pt x="10" y="199"/>
                      <a:pt x="10" y="199"/>
                    </a:cubicBezTo>
                    <a:cubicBezTo>
                      <a:pt x="10" y="199"/>
                      <a:pt x="7" y="197"/>
                      <a:pt x="6" y="195"/>
                    </a:cubicBezTo>
                    <a:cubicBezTo>
                      <a:pt x="0" y="189"/>
                      <a:pt x="0" y="183"/>
                      <a:pt x="0" y="181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20"/>
                      <a:pt x="19" y="96"/>
                      <a:pt x="44" y="88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26" y="85"/>
                      <a:pt x="21" y="81"/>
                      <a:pt x="21" y="75"/>
                    </a:cubicBezTo>
                    <a:cubicBezTo>
                      <a:pt x="21" y="69"/>
                      <a:pt x="26" y="64"/>
                      <a:pt x="32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8"/>
                      <a:pt x="65" y="28"/>
                      <a:pt x="65" y="27"/>
                    </a:cubicBezTo>
                    <a:cubicBezTo>
                      <a:pt x="65" y="26"/>
                      <a:pt x="80" y="0"/>
                      <a:pt x="106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40" y="0"/>
                      <a:pt x="254" y="26"/>
                      <a:pt x="254" y="27"/>
                    </a:cubicBezTo>
                    <a:cubicBezTo>
                      <a:pt x="255" y="28"/>
                      <a:pt x="255" y="28"/>
                      <a:pt x="255" y="29"/>
                    </a:cubicBezTo>
                    <a:cubicBezTo>
                      <a:pt x="267" y="64"/>
                      <a:pt x="267" y="64"/>
                      <a:pt x="267" y="64"/>
                    </a:cubicBezTo>
                    <a:cubicBezTo>
                      <a:pt x="288" y="64"/>
                      <a:pt x="288" y="64"/>
                      <a:pt x="288" y="64"/>
                    </a:cubicBezTo>
                    <a:cubicBezTo>
                      <a:pt x="294" y="64"/>
                      <a:pt x="298" y="69"/>
                      <a:pt x="298" y="75"/>
                    </a:cubicBezTo>
                    <a:cubicBezTo>
                      <a:pt x="298" y="81"/>
                      <a:pt x="294" y="85"/>
                      <a:pt x="288" y="85"/>
                    </a:cubicBezTo>
                    <a:cubicBezTo>
                      <a:pt x="274" y="85"/>
                      <a:pt x="274" y="85"/>
                      <a:pt x="274" y="85"/>
                    </a:cubicBezTo>
                    <a:cubicBezTo>
                      <a:pt x="275" y="88"/>
                      <a:pt x="275" y="88"/>
                      <a:pt x="275" y="88"/>
                    </a:cubicBezTo>
                    <a:cubicBezTo>
                      <a:pt x="301" y="96"/>
                      <a:pt x="320" y="120"/>
                      <a:pt x="320" y="149"/>
                    </a:cubicBezTo>
                    <a:cubicBezTo>
                      <a:pt x="320" y="180"/>
                      <a:pt x="320" y="180"/>
                      <a:pt x="320" y="180"/>
                    </a:cubicBezTo>
                    <a:cubicBezTo>
                      <a:pt x="320" y="184"/>
                      <a:pt x="320" y="189"/>
                      <a:pt x="316" y="194"/>
                    </a:cubicBezTo>
                    <a:close/>
                    <a:moveTo>
                      <a:pt x="68" y="85"/>
                    </a:moveTo>
                    <a:cubicBezTo>
                      <a:pt x="252" y="85"/>
                      <a:pt x="252" y="85"/>
                      <a:pt x="252" y="85"/>
                    </a:cubicBezTo>
                    <a:cubicBezTo>
                      <a:pt x="235" y="36"/>
                      <a:pt x="235" y="36"/>
                      <a:pt x="235" y="36"/>
                    </a:cubicBezTo>
                    <a:cubicBezTo>
                      <a:pt x="233" y="34"/>
                      <a:pt x="225" y="21"/>
                      <a:pt x="213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94" y="21"/>
                      <a:pt x="86" y="33"/>
                      <a:pt x="84" y="36"/>
                    </a:cubicBezTo>
                    <a:lnTo>
                      <a:pt x="68" y="85"/>
                    </a:lnTo>
                    <a:close/>
                    <a:moveTo>
                      <a:pt x="64" y="217"/>
                    </a:moveTo>
                    <a:cubicBezTo>
                      <a:pt x="51" y="215"/>
                      <a:pt x="41" y="213"/>
                      <a:pt x="32" y="210"/>
                    </a:cubicBezTo>
                    <a:cubicBezTo>
                      <a:pt x="32" y="235"/>
                      <a:pt x="32" y="235"/>
                      <a:pt x="32" y="235"/>
                    </a:cubicBezTo>
                    <a:cubicBezTo>
                      <a:pt x="64" y="235"/>
                      <a:pt x="64" y="235"/>
                      <a:pt x="64" y="235"/>
                    </a:cubicBezTo>
                    <a:lnTo>
                      <a:pt x="64" y="217"/>
                    </a:lnTo>
                    <a:close/>
                    <a:moveTo>
                      <a:pt x="165" y="203"/>
                    </a:moveTo>
                    <a:cubicBezTo>
                      <a:pt x="278" y="203"/>
                      <a:pt x="296" y="185"/>
                      <a:pt x="298" y="183"/>
                    </a:cubicBezTo>
                    <a:cubicBezTo>
                      <a:pt x="298" y="182"/>
                      <a:pt x="298" y="182"/>
                      <a:pt x="298" y="181"/>
                    </a:cubicBezTo>
                    <a:cubicBezTo>
                      <a:pt x="298" y="149"/>
                      <a:pt x="298" y="149"/>
                      <a:pt x="298" y="149"/>
                    </a:cubicBezTo>
                    <a:cubicBezTo>
                      <a:pt x="298" y="126"/>
                      <a:pt x="280" y="107"/>
                      <a:pt x="258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39" y="107"/>
                      <a:pt x="21" y="126"/>
                      <a:pt x="21" y="149"/>
                    </a:cubicBezTo>
                    <a:cubicBezTo>
                      <a:pt x="21" y="180"/>
                      <a:pt x="21" y="180"/>
                      <a:pt x="21" y="180"/>
                    </a:cubicBezTo>
                    <a:cubicBezTo>
                      <a:pt x="23" y="183"/>
                      <a:pt x="43" y="203"/>
                      <a:pt x="165" y="203"/>
                    </a:cubicBezTo>
                    <a:close/>
                    <a:moveTo>
                      <a:pt x="288" y="212"/>
                    </a:moveTo>
                    <a:cubicBezTo>
                      <a:pt x="279" y="215"/>
                      <a:pt x="268" y="217"/>
                      <a:pt x="256" y="219"/>
                    </a:cubicBezTo>
                    <a:cubicBezTo>
                      <a:pt x="256" y="235"/>
                      <a:pt x="256" y="235"/>
                      <a:pt x="256" y="235"/>
                    </a:cubicBezTo>
                    <a:cubicBezTo>
                      <a:pt x="288" y="235"/>
                      <a:pt x="288" y="235"/>
                      <a:pt x="288" y="235"/>
                    </a:cubicBezTo>
                    <a:lnTo>
                      <a:pt x="288" y="212"/>
                    </a:lnTo>
                    <a:close/>
                    <a:moveTo>
                      <a:pt x="192" y="139"/>
                    </a:moveTo>
                    <a:cubicBezTo>
                      <a:pt x="128" y="139"/>
                      <a:pt x="128" y="139"/>
                      <a:pt x="128" y="139"/>
                    </a:cubicBezTo>
                    <a:cubicBezTo>
                      <a:pt x="122" y="139"/>
                      <a:pt x="117" y="143"/>
                      <a:pt x="117" y="149"/>
                    </a:cubicBezTo>
                    <a:cubicBezTo>
                      <a:pt x="117" y="155"/>
                      <a:pt x="122" y="160"/>
                      <a:pt x="128" y="160"/>
                    </a:cubicBezTo>
                    <a:cubicBezTo>
                      <a:pt x="192" y="160"/>
                      <a:pt x="192" y="160"/>
                      <a:pt x="192" y="160"/>
                    </a:cubicBezTo>
                    <a:cubicBezTo>
                      <a:pt x="198" y="160"/>
                      <a:pt x="202" y="155"/>
                      <a:pt x="202" y="149"/>
                    </a:cubicBezTo>
                    <a:cubicBezTo>
                      <a:pt x="202" y="143"/>
                      <a:pt x="198" y="139"/>
                      <a:pt x="192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3" name="קבוצה 22"/>
          <p:cNvGrpSpPr/>
          <p:nvPr/>
        </p:nvGrpSpPr>
        <p:grpSpPr>
          <a:xfrm>
            <a:off x="-11599" y="4128702"/>
            <a:ext cx="9216000" cy="530352"/>
            <a:chOff x="-11599" y="4649988"/>
            <a:chExt cx="9216000" cy="530352"/>
          </a:xfrm>
          <a:solidFill>
            <a:schemeClr val="bg1">
              <a:lumMod val="65000"/>
            </a:schemeClr>
          </a:solidFill>
        </p:grpSpPr>
        <p:sp>
          <p:nvSpPr>
            <p:cNvPr id="6" name="מלבן 5"/>
            <p:cNvSpPr/>
            <p:nvPr/>
          </p:nvSpPr>
          <p:spPr>
            <a:xfrm>
              <a:off x="-11599" y="4649988"/>
              <a:ext cx="9216000" cy="530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1" anchor="ctr"/>
            <a:lstStyle/>
            <a:p>
              <a:pPr marL="0" lvl="1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Whether to join a group health insurance at your new workplace</a:t>
              </a:r>
            </a:p>
          </p:txBody>
        </p:sp>
        <p:grpSp>
          <p:nvGrpSpPr>
            <p:cNvPr id="12" name="Group 831"/>
            <p:cNvGrpSpPr>
              <a:grpSpLocks noChangeAspect="1"/>
            </p:cNvGrpSpPr>
            <p:nvPr/>
          </p:nvGrpSpPr>
          <p:grpSpPr bwMode="auto">
            <a:xfrm>
              <a:off x="227777" y="4725823"/>
              <a:ext cx="367631" cy="367631"/>
              <a:chOff x="3500" y="3210"/>
              <a:chExt cx="340" cy="340"/>
            </a:xfrm>
            <a:grpFill/>
          </p:grpSpPr>
          <p:sp>
            <p:nvSpPr>
              <p:cNvPr id="13" name="Freeform 832"/>
              <p:cNvSpPr>
                <a:spLocks noEditPoints="1"/>
              </p:cNvSpPr>
              <p:nvPr/>
            </p:nvSpPr>
            <p:spPr bwMode="auto">
              <a:xfrm>
                <a:off x="3564" y="3274"/>
                <a:ext cx="212" cy="184"/>
              </a:xfrm>
              <a:custGeom>
                <a:avLst/>
                <a:gdLst>
                  <a:gd name="T0" fmla="*/ 309 w 320"/>
                  <a:gd name="T1" fmla="*/ 42 h 277"/>
                  <a:gd name="T2" fmla="*/ 213 w 320"/>
                  <a:gd name="T3" fmla="*/ 42 h 277"/>
                  <a:gd name="T4" fmla="*/ 213 w 320"/>
                  <a:gd name="T5" fmla="*/ 10 h 277"/>
                  <a:gd name="T6" fmla="*/ 202 w 320"/>
                  <a:gd name="T7" fmla="*/ 0 h 277"/>
                  <a:gd name="T8" fmla="*/ 117 w 320"/>
                  <a:gd name="T9" fmla="*/ 0 h 277"/>
                  <a:gd name="T10" fmla="*/ 106 w 320"/>
                  <a:gd name="T11" fmla="*/ 10 h 277"/>
                  <a:gd name="T12" fmla="*/ 106 w 320"/>
                  <a:gd name="T13" fmla="*/ 42 h 277"/>
                  <a:gd name="T14" fmla="*/ 10 w 320"/>
                  <a:gd name="T15" fmla="*/ 42 h 277"/>
                  <a:gd name="T16" fmla="*/ 0 w 320"/>
                  <a:gd name="T17" fmla="*/ 53 h 277"/>
                  <a:gd name="T18" fmla="*/ 0 w 320"/>
                  <a:gd name="T19" fmla="*/ 266 h 277"/>
                  <a:gd name="T20" fmla="*/ 10 w 320"/>
                  <a:gd name="T21" fmla="*/ 277 h 277"/>
                  <a:gd name="T22" fmla="*/ 309 w 320"/>
                  <a:gd name="T23" fmla="*/ 277 h 277"/>
                  <a:gd name="T24" fmla="*/ 320 w 320"/>
                  <a:gd name="T25" fmla="*/ 266 h 277"/>
                  <a:gd name="T26" fmla="*/ 320 w 320"/>
                  <a:gd name="T27" fmla="*/ 53 h 277"/>
                  <a:gd name="T28" fmla="*/ 309 w 320"/>
                  <a:gd name="T29" fmla="*/ 42 h 277"/>
                  <a:gd name="T30" fmla="*/ 128 w 320"/>
                  <a:gd name="T31" fmla="*/ 21 h 277"/>
                  <a:gd name="T32" fmla="*/ 192 w 320"/>
                  <a:gd name="T33" fmla="*/ 21 h 277"/>
                  <a:gd name="T34" fmla="*/ 192 w 320"/>
                  <a:gd name="T35" fmla="*/ 42 h 277"/>
                  <a:gd name="T36" fmla="*/ 128 w 320"/>
                  <a:gd name="T37" fmla="*/ 42 h 277"/>
                  <a:gd name="T38" fmla="*/ 128 w 320"/>
                  <a:gd name="T39" fmla="*/ 21 h 277"/>
                  <a:gd name="T40" fmla="*/ 298 w 320"/>
                  <a:gd name="T41" fmla="*/ 256 h 277"/>
                  <a:gd name="T42" fmla="*/ 21 w 320"/>
                  <a:gd name="T43" fmla="*/ 256 h 277"/>
                  <a:gd name="T44" fmla="*/ 21 w 320"/>
                  <a:gd name="T45" fmla="*/ 64 h 277"/>
                  <a:gd name="T46" fmla="*/ 298 w 320"/>
                  <a:gd name="T47" fmla="*/ 64 h 277"/>
                  <a:gd name="T48" fmla="*/ 298 w 320"/>
                  <a:gd name="T49" fmla="*/ 2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0" h="277">
                    <a:moveTo>
                      <a:pt x="309" y="42"/>
                    </a:moveTo>
                    <a:cubicBezTo>
                      <a:pt x="213" y="42"/>
                      <a:pt x="213" y="42"/>
                      <a:pt x="213" y="42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4"/>
                      <a:pt x="208" y="0"/>
                      <a:pt x="202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1" y="0"/>
                      <a:pt x="106" y="4"/>
                      <a:pt x="106" y="10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4" y="42"/>
                      <a:pt x="0" y="47"/>
                      <a:pt x="0" y="53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72"/>
                      <a:pt x="4" y="277"/>
                      <a:pt x="10" y="277"/>
                    </a:cubicBezTo>
                    <a:cubicBezTo>
                      <a:pt x="309" y="277"/>
                      <a:pt x="309" y="277"/>
                      <a:pt x="309" y="277"/>
                    </a:cubicBezTo>
                    <a:cubicBezTo>
                      <a:pt x="315" y="277"/>
                      <a:pt x="320" y="272"/>
                      <a:pt x="320" y="266"/>
                    </a:cubicBezTo>
                    <a:cubicBezTo>
                      <a:pt x="320" y="53"/>
                      <a:pt x="320" y="53"/>
                      <a:pt x="320" y="53"/>
                    </a:cubicBezTo>
                    <a:cubicBezTo>
                      <a:pt x="320" y="47"/>
                      <a:pt x="315" y="42"/>
                      <a:pt x="309" y="42"/>
                    </a:cubicBezTo>
                    <a:close/>
                    <a:moveTo>
                      <a:pt x="128" y="21"/>
                    </a:move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28" y="42"/>
                      <a:pt x="128" y="42"/>
                      <a:pt x="128" y="42"/>
                    </a:cubicBezTo>
                    <a:lnTo>
                      <a:pt x="128" y="21"/>
                    </a:lnTo>
                    <a:close/>
                    <a:moveTo>
                      <a:pt x="298" y="256"/>
                    </a:moveTo>
                    <a:cubicBezTo>
                      <a:pt x="21" y="256"/>
                      <a:pt x="21" y="256"/>
                      <a:pt x="21" y="2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98" y="64"/>
                      <a:pt x="298" y="64"/>
                      <a:pt x="298" y="64"/>
                    </a:cubicBezTo>
                    <a:lnTo>
                      <a:pt x="298" y="2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833"/>
              <p:cNvSpPr>
                <a:spLocks noEditPoints="1"/>
              </p:cNvSpPr>
              <p:nvPr/>
            </p:nvSpPr>
            <p:spPr bwMode="auto">
              <a:xfrm>
                <a:off x="3620" y="3330"/>
                <a:ext cx="99" cy="99"/>
              </a:xfrm>
              <a:custGeom>
                <a:avLst/>
                <a:gdLst>
                  <a:gd name="T0" fmla="*/ 107 w 149"/>
                  <a:gd name="T1" fmla="*/ 11 h 149"/>
                  <a:gd name="T2" fmla="*/ 96 w 149"/>
                  <a:gd name="T3" fmla="*/ 0 h 149"/>
                  <a:gd name="T4" fmla="*/ 53 w 149"/>
                  <a:gd name="T5" fmla="*/ 0 h 149"/>
                  <a:gd name="T6" fmla="*/ 43 w 149"/>
                  <a:gd name="T7" fmla="*/ 11 h 149"/>
                  <a:gd name="T8" fmla="*/ 43 w 149"/>
                  <a:gd name="T9" fmla="*/ 43 h 149"/>
                  <a:gd name="T10" fmla="*/ 11 w 149"/>
                  <a:gd name="T11" fmla="*/ 43 h 149"/>
                  <a:gd name="T12" fmla="*/ 0 w 149"/>
                  <a:gd name="T13" fmla="*/ 53 h 149"/>
                  <a:gd name="T14" fmla="*/ 0 w 149"/>
                  <a:gd name="T15" fmla="*/ 96 h 149"/>
                  <a:gd name="T16" fmla="*/ 11 w 149"/>
                  <a:gd name="T17" fmla="*/ 107 h 149"/>
                  <a:gd name="T18" fmla="*/ 43 w 149"/>
                  <a:gd name="T19" fmla="*/ 107 h 149"/>
                  <a:gd name="T20" fmla="*/ 43 w 149"/>
                  <a:gd name="T21" fmla="*/ 139 h 149"/>
                  <a:gd name="T22" fmla="*/ 53 w 149"/>
                  <a:gd name="T23" fmla="*/ 149 h 149"/>
                  <a:gd name="T24" fmla="*/ 96 w 149"/>
                  <a:gd name="T25" fmla="*/ 149 h 149"/>
                  <a:gd name="T26" fmla="*/ 107 w 149"/>
                  <a:gd name="T27" fmla="*/ 139 h 149"/>
                  <a:gd name="T28" fmla="*/ 107 w 149"/>
                  <a:gd name="T29" fmla="*/ 107 h 149"/>
                  <a:gd name="T30" fmla="*/ 139 w 149"/>
                  <a:gd name="T31" fmla="*/ 107 h 149"/>
                  <a:gd name="T32" fmla="*/ 149 w 149"/>
                  <a:gd name="T33" fmla="*/ 96 h 149"/>
                  <a:gd name="T34" fmla="*/ 149 w 149"/>
                  <a:gd name="T35" fmla="*/ 53 h 149"/>
                  <a:gd name="T36" fmla="*/ 139 w 149"/>
                  <a:gd name="T37" fmla="*/ 43 h 149"/>
                  <a:gd name="T38" fmla="*/ 107 w 149"/>
                  <a:gd name="T39" fmla="*/ 43 h 149"/>
                  <a:gd name="T40" fmla="*/ 107 w 149"/>
                  <a:gd name="T41" fmla="*/ 11 h 149"/>
                  <a:gd name="T42" fmla="*/ 128 w 149"/>
                  <a:gd name="T43" fmla="*/ 64 h 149"/>
                  <a:gd name="T44" fmla="*/ 128 w 149"/>
                  <a:gd name="T45" fmla="*/ 85 h 149"/>
                  <a:gd name="T46" fmla="*/ 96 w 149"/>
                  <a:gd name="T47" fmla="*/ 85 h 149"/>
                  <a:gd name="T48" fmla="*/ 85 w 149"/>
                  <a:gd name="T49" fmla="*/ 96 h 149"/>
                  <a:gd name="T50" fmla="*/ 85 w 149"/>
                  <a:gd name="T51" fmla="*/ 128 h 149"/>
                  <a:gd name="T52" fmla="*/ 64 w 149"/>
                  <a:gd name="T53" fmla="*/ 128 h 149"/>
                  <a:gd name="T54" fmla="*/ 64 w 149"/>
                  <a:gd name="T55" fmla="*/ 96 h 149"/>
                  <a:gd name="T56" fmla="*/ 53 w 149"/>
                  <a:gd name="T57" fmla="*/ 85 h 149"/>
                  <a:gd name="T58" fmla="*/ 21 w 149"/>
                  <a:gd name="T59" fmla="*/ 85 h 149"/>
                  <a:gd name="T60" fmla="*/ 21 w 149"/>
                  <a:gd name="T61" fmla="*/ 64 h 149"/>
                  <a:gd name="T62" fmla="*/ 53 w 149"/>
                  <a:gd name="T63" fmla="*/ 64 h 149"/>
                  <a:gd name="T64" fmla="*/ 64 w 149"/>
                  <a:gd name="T65" fmla="*/ 53 h 149"/>
                  <a:gd name="T66" fmla="*/ 64 w 149"/>
                  <a:gd name="T67" fmla="*/ 21 h 149"/>
                  <a:gd name="T68" fmla="*/ 85 w 149"/>
                  <a:gd name="T69" fmla="*/ 21 h 149"/>
                  <a:gd name="T70" fmla="*/ 85 w 149"/>
                  <a:gd name="T71" fmla="*/ 53 h 149"/>
                  <a:gd name="T72" fmla="*/ 96 w 149"/>
                  <a:gd name="T73" fmla="*/ 64 h 149"/>
                  <a:gd name="T74" fmla="*/ 128 w 149"/>
                  <a:gd name="T75" fmla="*/ 6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9" h="149">
                    <a:moveTo>
                      <a:pt x="107" y="11"/>
                    </a:moveTo>
                    <a:cubicBezTo>
                      <a:pt x="107" y="5"/>
                      <a:pt x="102" y="0"/>
                      <a:pt x="96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7" y="0"/>
                      <a:pt x="43" y="5"/>
                      <a:pt x="43" y="11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5" y="43"/>
                      <a:pt x="0" y="47"/>
                      <a:pt x="0" y="53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2"/>
                      <a:pt x="5" y="107"/>
                      <a:pt x="11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43" y="145"/>
                      <a:pt x="47" y="149"/>
                      <a:pt x="53" y="149"/>
                    </a:cubicBezTo>
                    <a:cubicBezTo>
                      <a:pt x="96" y="149"/>
                      <a:pt x="96" y="149"/>
                      <a:pt x="96" y="149"/>
                    </a:cubicBezTo>
                    <a:cubicBezTo>
                      <a:pt x="102" y="149"/>
                      <a:pt x="107" y="145"/>
                      <a:pt x="107" y="139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45" y="107"/>
                      <a:pt x="149" y="102"/>
                      <a:pt x="149" y="96"/>
                    </a:cubicBezTo>
                    <a:cubicBezTo>
                      <a:pt x="149" y="53"/>
                      <a:pt x="149" y="53"/>
                      <a:pt x="149" y="53"/>
                    </a:cubicBezTo>
                    <a:cubicBezTo>
                      <a:pt x="149" y="47"/>
                      <a:pt x="145" y="43"/>
                      <a:pt x="139" y="43"/>
                    </a:cubicBezTo>
                    <a:cubicBezTo>
                      <a:pt x="107" y="43"/>
                      <a:pt x="107" y="43"/>
                      <a:pt x="107" y="43"/>
                    </a:cubicBezTo>
                    <a:lnTo>
                      <a:pt x="107" y="11"/>
                    </a:lnTo>
                    <a:close/>
                    <a:moveTo>
                      <a:pt x="128" y="64"/>
                    </a:moveTo>
                    <a:cubicBezTo>
                      <a:pt x="128" y="85"/>
                      <a:pt x="128" y="85"/>
                      <a:pt x="128" y="85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90" y="85"/>
                      <a:pt x="85" y="90"/>
                      <a:pt x="85" y="96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90"/>
                      <a:pt x="59" y="85"/>
                      <a:pt x="53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64"/>
                      <a:pt x="64" y="59"/>
                      <a:pt x="64" y="5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5" y="59"/>
                      <a:pt x="90" y="64"/>
                      <a:pt x="96" y="64"/>
                    </a:cubicBezTo>
                    <a:lnTo>
                      <a:pt x="128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834"/>
              <p:cNvSpPr>
                <a:spLocks noEditPoints="1"/>
              </p:cNvSpPr>
              <p:nvPr/>
            </p:nvSpPr>
            <p:spPr bwMode="auto">
              <a:xfrm>
                <a:off x="3500" y="3210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4" name="קבוצה 23"/>
          <p:cNvGrpSpPr/>
          <p:nvPr/>
        </p:nvGrpSpPr>
        <p:grpSpPr>
          <a:xfrm>
            <a:off x="-11599" y="4850706"/>
            <a:ext cx="9216000" cy="530352"/>
            <a:chOff x="-11599" y="5298468"/>
            <a:chExt cx="9216000" cy="530352"/>
          </a:xfrm>
          <a:solidFill>
            <a:schemeClr val="bg1">
              <a:lumMod val="65000"/>
            </a:schemeClr>
          </a:solidFill>
        </p:grpSpPr>
        <p:sp>
          <p:nvSpPr>
            <p:cNvPr id="8" name="מלבן 7"/>
            <p:cNvSpPr/>
            <p:nvPr/>
          </p:nvSpPr>
          <p:spPr>
            <a:xfrm>
              <a:off x="-11599" y="5298468"/>
              <a:ext cx="9216000" cy="5303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1" anchor="ctr"/>
            <a:lstStyle/>
            <a:p>
              <a:pPr marL="0" lvl="1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 stock options vs. increased salary</a:t>
              </a:r>
            </a:p>
          </p:txBody>
        </p:sp>
        <p:grpSp>
          <p:nvGrpSpPr>
            <p:cNvPr id="16" name="Group 367"/>
            <p:cNvGrpSpPr>
              <a:grpSpLocks noChangeAspect="1"/>
            </p:cNvGrpSpPr>
            <p:nvPr/>
          </p:nvGrpSpPr>
          <p:grpSpPr bwMode="auto">
            <a:xfrm>
              <a:off x="227601" y="5371730"/>
              <a:ext cx="367982" cy="369064"/>
              <a:chOff x="4383" y="2091"/>
              <a:chExt cx="340" cy="341"/>
            </a:xfrm>
            <a:grpFill/>
          </p:grpSpPr>
          <p:sp>
            <p:nvSpPr>
              <p:cNvPr id="17" name="Freeform 262"/>
              <p:cNvSpPr>
                <a:spLocks noEditPoints="1"/>
              </p:cNvSpPr>
              <p:nvPr/>
            </p:nvSpPr>
            <p:spPr bwMode="auto">
              <a:xfrm>
                <a:off x="4445" y="2169"/>
                <a:ext cx="200" cy="170"/>
              </a:xfrm>
              <a:custGeom>
                <a:avLst/>
                <a:gdLst>
                  <a:gd name="T0" fmla="*/ 23 w 300"/>
                  <a:gd name="T1" fmla="*/ 245 h 256"/>
                  <a:gd name="T2" fmla="*/ 2 w 300"/>
                  <a:gd name="T3" fmla="*/ 245 h 256"/>
                  <a:gd name="T4" fmla="*/ 12 w 300"/>
                  <a:gd name="T5" fmla="*/ 213 h 256"/>
                  <a:gd name="T6" fmla="*/ 55 w 300"/>
                  <a:gd name="T7" fmla="*/ 192 h 256"/>
                  <a:gd name="T8" fmla="*/ 44 w 300"/>
                  <a:gd name="T9" fmla="*/ 245 h 256"/>
                  <a:gd name="T10" fmla="*/ 66 w 300"/>
                  <a:gd name="T11" fmla="*/ 245 h 256"/>
                  <a:gd name="T12" fmla="*/ 55 w 300"/>
                  <a:gd name="T13" fmla="*/ 192 h 256"/>
                  <a:gd name="T14" fmla="*/ 87 w 300"/>
                  <a:gd name="T15" fmla="*/ 171 h 256"/>
                  <a:gd name="T16" fmla="*/ 98 w 300"/>
                  <a:gd name="T17" fmla="*/ 256 h 256"/>
                  <a:gd name="T18" fmla="*/ 108 w 300"/>
                  <a:gd name="T19" fmla="*/ 171 h 256"/>
                  <a:gd name="T20" fmla="*/ 140 w 300"/>
                  <a:gd name="T21" fmla="*/ 149 h 256"/>
                  <a:gd name="T22" fmla="*/ 130 w 300"/>
                  <a:gd name="T23" fmla="*/ 245 h 256"/>
                  <a:gd name="T24" fmla="*/ 151 w 300"/>
                  <a:gd name="T25" fmla="*/ 245 h 256"/>
                  <a:gd name="T26" fmla="*/ 140 w 300"/>
                  <a:gd name="T27" fmla="*/ 149 h 256"/>
                  <a:gd name="T28" fmla="*/ 172 w 300"/>
                  <a:gd name="T29" fmla="*/ 160 h 256"/>
                  <a:gd name="T30" fmla="*/ 183 w 300"/>
                  <a:gd name="T31" fmla="*/ 256 h 256"/>
                  <a:gd name="T32" fmla="*/ 194 w 300"/>
                  <a:gd name="T33" fmla="*/ 160 h 256"/>
                  <a:gd name="T34" fmla="*/ 226 w 300"/>
                  <a:gd name="T35" fmla="*/ 117 h 256"/>
                  <a:gd name="T36" fmla="*/ 215 w 300"/>
                  <a:gd name="T37" fmla="*/ 245 h 256"/>
                  <a:gd name="T38" fmla="*/ 236 w 300"/>
                  <a:gd name="T39" fmla="*/ 245 h 256"/>
                  <a:gd name="T40" fmla="*/ 226 w 300"/>
                  <a:gd name="T41" fmla="*/ 117 h 256"/>
                  <a:gd name="T42" fmla="*/ 258 w 300"/>
                  <a:gd name="T43" fmla="*/ 96 h 256"/>
                  <a:gd name="T44" fmla="*/ 268 w 300"/>
                  <a:gd name="T45" fmla="*/ 256 h 256"/>
                  <a:gd name="T46" fmla="*/ 279 w 300"/>
                  <a:gd name="T47" fmla="*/ 96 h 256"/>
                  <a:gd name="T48" fmla="*/ 300 w 300"/>
                  <a:gd name="T49" fmla="*/ 7 h 256"/>
                  <a:gd name="T50" fmla="*/ 290 w 300"/>
                  <a:gd name="T51" fmla="*/ 0 h 256"/>
                  <a:gd name="T52" fmla="*/ 236 w 300"/>
                  <a:gd name="T53" fmla="*/ 11 h 256"/>
                  <a:gd name="T54" fmla="*/ 264 w 300"/>
                  <a:gd name="T55" fmla="*/ 21 h 256"/>
                  <a:gd name="T56" fmla="*/ 98 w 300"/>
                  <a:gd name="T57" fmla="*/ 107 h 256"/>
                  <a:gd name="T58" fmla="*/ 6 w 300"/>
                  <a:gd name="T59" fmla="*/ 173 h 256"/>
                  <a:gd name="T60" fmla="*/ 12 w 300"/>
                  <a:gd name="T61" fmla="*/ 192 h 256"/>
                  <a:gd name="T62" fmla="*/ 101 w 300"/>
                  <a:gd name="T63" fmla="*/ 128 h 256"/>
                  <a:gd name="T64" fmla="*/ 191 w 300"/>
                  <a:gd name="T65" fmla="*/ 125 h 256"/>
                  <a:gd name="T66" fmla="*/ 279 w 300"/>
                  <a:gd name="T67" fmla="*/ 53 h 256"/>
                  <a:gd name="T68" fmla="*/ 300 w 300"/>
                  <a:gd name="T69" fmla="*/ 53 h 256"/>
                  <a:gd name="T70" fmla="*/ 300 w 300"/>
                  <a:gd name="T71" fmla="*/ 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0" h="256">
                    <a:moveTo>
                      <a:pt x="23" y="224"/>
                    </a:moveTo>
                    <a:cubicBezTo>
                      <a:pt x="23" y="245"/>
                      <a:pt x="23" y="245"/>
                      <a:pt x="23" y="245"/>
                    </a:cubicBezTo>
                    <a:cubicBezTo>
                      <a:pt x="23" y="251"/>
                      <a:pt x="18" y="256"/>
                      <a:pt x="12" y="256"/>
                    </a:cubicBezTo>
                    <a:cubicBezTo>
                      <a:pt x="6" y="256"/>
                      <a:pt x="2" y="251"/>
                      <a:pt x="2" y="245"/>
                    </a:cubicBezTo>
                    <a:cubicBezTo>
                      <a:pt x="2" y="224"/>
                      <a:pt x="2" y="224"/>
                      <a:pt x="2" y="224"/>
                    </a:cubicBezTo>
                    <a:cubicBezTo>
                      <a:pt x="2" y="218"/>
                      <a:pt x="6" y="213"/>
                      <a:pt x="12" y="213"/>
                    </a:cubicBezTo>
                    <a:cubicBezTo>
                      <a:pt x="18" y="213"/>
                      <a:pt x="23" y="218"/>
                      <a:pt x="23" y="224"/>
                    </a:cubicBezTo>
                    <a:close/>
                    <a:moveTo>
                      <a:pt x="55" y="192"/>
                    </a:moveTo>
                    <a:cubicBezTo>
                      <a:pt x="49" y="192"/>
                      <a:pt x="44" y="197"/>
                      <a:pt x="44" y="20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4" y="251"/>
                      <a:pt x="49" y="256"/>
                      <a:pt x="55" y="256"/>
                    </a:cubicBezTo>
                    <a:cubicBezTo>
                      <a:pt x="61" y="256"/>
                      <a:pt x="66" y="251"/>
                      <a:pt x="66" y="245"/>
                    </a:cubicBezTo>
                    <a:cubicBezTo>
                      <a:pt x="66" y="203"/>
                      <a:pt x="66" y="203"/>
                      <a:pt x="66" y="203"/>
                    </a:cubicBezTo>
                    <a:cubicBezTo>
                      <a:pt x="66" y="197"/>
                      <a:pt x="61" y="192"/>
                      <a:pt x="55" y="192"/>
                    </a:cubicBezTo>
                    <a:close/>
                    <a:moveTo>
                      <a:pt x="98" y="160"/>
                    </a:moveTo>
                    <a:cubicBezTo>
                      <a:pt x="92" y="160"/>
                      <a:pt x="87" y="165"/>
                      <a:pt x="87" y="171"/>
                    </a:cubicBezTo>
                    <a:cubicBezTo>
                      <a:pt x="87" y="245"/>
                      <a:pt x="87" y="245"/>
                      <a:pt x="87" y="245"/>
                    </a:cubicBezTo>
                    <a:cubicBezTo>
                      <a:pt x="87" y="251"/>
                      <a:pt x="92" y="256"/>
                      <a:pt x="98" y="256"/>
                    </a:cubicBezTo>
                    <a:cubicBezTo>
                      <a:pt x="104" y="256"/>
                      <a:pt x="108" y="251"/>
                      <a:pt x="108" y="245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65"/>
                      <a:pt x="104" y="160"/>
                      <a:pt x="98" y="160"/>
                    </a:cubicBezTo>
                    <a:close/>
                    <a:moveTo>
                      <a:pt x="140" y="149"/>
                    </a:moveTo>
                    <a:cubicBezTo>
                      <a:pt x="134" y="149"/>
                      <a:pt x="130" y="154"/>
                      <a:pt x="130" y="160"/>
                    </a:cubicBezTo>
                    <a:cubicBezTo>
                      <a:pt x="130" y="245"/>
                      <a:pt x="130" y="245"/>
                      <a:pt x="130" y="245"/>
                    </a:cubicBezTo>
                    <a:cubicBezTo>
                      <a:pt x="130" y="251"/>
                      <a:pt x="134" y="256"/>
                      <a:pt x="140" y="256"/>
                    </a:cubicBezTo>
                    <a:cubicBezTo>
                      <a:pt x="146" y="256"/>
                      <a:pt x="151" y="251"/>
                      <a:pt x="151" y="245"/>
                    </a:cubicBezTo>
                    <a:cubicBezTo>
                      <a:pt x="151" y="160"/>
                      <a:pt x="151" y="160"/>
                      <a:pt x="151" y="160"/>
                    </a:cubicBezTo>
                    <a:cubicBezTo>
                      <a:pt x="151" y="154"/>
                      <a:pt x="146" y="149"/>
                      <a:pt x="140" y="149"/>
                    </a:cubicBezTo>
                    <a:close/>
                    <a:moveTo>
                      <a:pt x="183" y="149"/>
                    </a:moveTo>
                    <a:cubicBezTo>
                      <a:pt x="177" y="149"/>
                      <a:pt x="172" y="154"/>
                      <a:pt x="172" y="160"/>
                    </a:cubicBezTo>
                    <a:cubicBezTo>
                      <a:pt x="172" y="245"/>
                      <a:pt x="172" y="245"/>
                      <a:pt x="172" y="245"/>
                    </a:cubicBezTo>
                    <a:cubicBezTo>
                      <a:pt x="172" y="251"/>
                      <a:pt x="177" y="256"/>
                      <a:pt x="183" y="256"/>
                    </a:cubicBezTo>
                    <a:cubicBezTo>
                      <a:pt x="189" y="256"/>
                      <a:pt x="194" y="251"/>
                      <a:pt x="194" y="245"/>
                    </a:cubicBezTo>
                    <a:cubicBezTo>
                      <a:pt x="194" y="160"/>
                      <a:pt x="194" y="160"/>
                      <a:pt x="194" y="160"/>
                    </a:cubicBezTo>
                    <a:cubicBezTo>
                      <a:pt x="194" y="154"/>
                      <a:pt x="189" y="149"/>
                      <a:pt x="183" y="149"/>
                    </a:cubicBezTo>
                    <a:close/>
                    <a:moveTo>
                      <a:pt x="226" y="117"/>
                    </a:moveTo>
                    <a:cubicBezTo>
                      <a:pt x="220" y="117"/>
                      <a:pt x="215" y="122"/>
                      <a:pt x="215" y="128"/>
                    </a:cubicBezTo>
                    <a:cubicBezTo>
                      <a:pt x="215" y="245"/>
                      <a:pt x="215" y="245"/>
                      <a:pt x="215" y="245"/>
                    </a:cubicBezTo>
                    <a:cubicBezTo>
                      <a:pt x="215" y="251"/>
                      <a:pt x="220" y="256"/>
                      <a:pt x="226" y="256"/>
                    </a:cubicBezTo>
                    <a:cubicBezTo>
                      <a:pt x="232" y="256"/>
                      <a:pt x="236" y="251"/>
                      <a:pt x="236" y="245"/>
                    </a:cubicBezTo>
                    <a:cubicBezTo>
                      <a:pt x="236" y="128"/>
                      <a:pt x="236" y="128"/>
                      <a:pt x="236" y="128"/>
                    </a:cubicBezTo>
                    <a:cubicBezTo>
                      <a:pt x="236" y="122"/>
                      <a:pt x="232" y="117"/>
                      <a:pt x="226" y="117"/>
                    </a:cubicBezTo>
                    <a:close/>
                    <a:moveTo>
                      <a:pt x="268" y="85"/>
                    </a:moveTo>
                    <a:cubicBezTo>
                      <a:pt x="262" y="85"/>
                      <a:pt x="258" y="90"/>
                      <a:pt x="258" y="96"/>
                    </a:cubicBezTo>
                    <a:cubicBezTo>
                      <a:pt x="258" y="245"/>
                      <a:pt x="258" y="245"/>
                      <a:pt x="258" y="245"/>
                    </a:cubicBezTo>
                    <a:cubicBezTo>
                      <a:pt x="258" y="251"/>
                      <a:pt x="262" y="256"/>
                      <a:pt x="268" y="256"/>
                    </a:cubicBezTo>
                    <a:cubicBezTo>
                      <a:pt x="274" y="256"/>
                      <a:pt x="279" y="251"/>
                      <a:pt x="279" y="245"/>
                    </a:cubicBezTo>
                    <a:cubicBezTo>
                      <a:pt x="279" y="96"/>
                      <a:pt x="279" y="96"/>
                      <a:pt x="279" y="96"/>
                    </a:cubicBezTo>
                    <a:cubicBezTo>
                      <a:pt x="279" y="90"/>
                      <a:pt x="274" y="85"/>
                      <a:pt x="268" y="85"/>
                    </a:cubicBezTo>
                    <a:close/>
                    <a:moveTo>
                      <a:pt x="300" y="7"/>
                    </a:moveTo>
                    <a:cubicBezTo>
                      <a:pt x="298" y="4"/>
                      <a:pt x="296" y="2"/>
                      <a:pt x="294" y="1"/>
                    </a:cubicBezTo>
                    <a:cubicBezTo>
                      <a:pt x="292" y="0"/>
                      <a:pt x="291" y="0"/>
                      <a:pt x="290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41" y="0"/>
                      <a:pt x="236" y="5"/>
                      <a:pt x="236" y="11"/>
                    </a:cubicBezTo>
                    <a:cubicBezTo>
                      <a:pt x="236" y="17"/>
                      <a:pt x="241" y="21"/>
                      <a:pt x="247" y="21"/>
                    </a:cubicBezTo>
                    <a:cubicBezTo>
                      <a:pt x="264" y="21"/>
                      <a:pt x="264" y="21"/>
                      <a:pt x="264" y="21"/>
                    </a:cubicBezTo>
                    <a:cubicBezTo>
                      <a:pt x="179" y="107"/>
                      <a:pt x="179" y="107"/>
                      <a:pt x="179" y="107"/>
                    </a:cubicBezTo>
                    <a:cubicBezTo>
                      <a:pt x="98" y="107"/>
                      <a:pt x="98" y="107"/>
                      <a:pt x="98" y="107"/>
                    </a:cubicBezTo>
                    <a:cubicBezTo>
                      <a:pt x="95" y="107"/>
                      <a:pt x="93" y="107"/>
                      <a:pt x="91" y="109"/>
                    </a:cubicBezTo>
                    <a:cubicBezTo>
                      <a:pt x="6" y="173"/>
                      <a:pt x="6" y="173"/>
                      <a:pt x="6" y="173"/>
                    </a:cubicBezTo>
                    <a:cubicBezTo>
                      <a:pt x="1" y="176"/>
                      <a:pt x="0" y="183"/>
                      <a:pt x="4" y="188"/>
                    </a:cubicBezTo>
                    <a:cubicBezTo>
                      <a:pt x="6" y="191"/>
                      <a:pt x="9" y="192"/>
                      <a:pt x="12" y="192"/>
                    </a:cubicBezTo>
                    <a:cubicBezTo>
                      <a:pt x="15" y="192"/>
                      <a:pt x="17" y="191"/>
                      <a:pt x="19" y="190"/>
                    </a:cubicBezTo>
                    <a:cubicBezTo>
                      <a:pt x="101" y="128"/>
                      <a:pt x="101" y="128"/>
                      <a:pt x="101" y="128"/>
                    </a:cubicBezTo>
                    <a:cubicBezTo>
                      <a:pt x="183" y="128"/>
                      <a:pt x="183" y="128"/>
                      <a:pt x="183" y="128"/>
                    </a:cubicBezTo>
                    <a:cubicBezTo>
                      <a:pt x="186" y="128"/>
                      <a:pt x="189" y="127"/>
                      <a:pt x="191" y="125"/>
                    </a:cubicBezTo>
                    <a:cubicBezTo>
                      <a:pt x="279" y="36"/>
                      <a:pt x="279" y="36"/>
                      <a:pt x="279" y="36"/>
                    </a:cubicBezTo>
                    <a:cubicBezTo>
                      <a:pt x="279" y="53"/>
                      <a:pt x="279" y="53"/>
                      <a:pt x="279" y="53"/>
                    </a:cubicBezTo>
                    <a:cubicBezTo>
                      <a:pt x="279" y="59"/>
                      <a:pt x="284" y="64"/>
                      <a:pt x="290" y="64"/>
                    </a:cubicBezTo>
                    <a:cubicBezTo>
                      <a:pt x="296" y="64"/>
                      <a:pt x="300" y="59"/>
                      <a:pt x="300" y="53"/>
                    </a:cubicBezTo>
                    <a:cubicBezTo>
                      <a:pt x="300" y="11"/>
                      <a:pt x="300" y="11"/>
                      <a:pt x="300" y="11"/>
                    </a:cubicBezTo>
                    <a:cubicBezTo>
                      <a:pt x="300" y="9"/>
                      <a:pt x="300" y="8"/>
                      <a:pt x="30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263"/>
              <p:cNvSpPr>
                <a:spLocks noEditPoints="1"/>
              </p:cNvSpPr>
              <p:nvPr/>
            </p:nvSpPr>
            <p:spPr bwMode="auto">
              <a:xfrm>
                <a:off x="4383" y="2091"/>
                <a:ext cx="340" cy="341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5" name="קבוצה 24"/>
          <p:cNvGrpSpPr/>
          <p:nvPr/>
        </p:nvGrpSpPr>
        <p:grpSpPr>
          <a:xfrm>
            <a:off x="-11599" y="5572710"/>
            <a:ext cx="9216000" cy="530352"/>
            <a:chOff x="-11599" y="5946948"/>
            <a:chExt cx="9216000" cy="530352"/>
          </a:xfrm>
        </p:grpSpPr>
        <p:sp>
          <p:nvSpPr>
            <p:cNvPr id="7" name="מלבן 6"/>
            <p:cNvSpPr/>
            <p:nvPr/>
          </p:nvSpPr>
          <p:spPr>
            <a:xfrm>
              <a:off x="-11599" y="5946948"/>
              <a:ext cx="9216000" cy="5303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tlCol="1" anchor="ctr"/>
            <a:lstStyle/>
            <a:p>
              <a:pPr marL="0" lvl="1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Whether to withdraw compensations from your pension account</a:t>
              </a:r>
            </a:p>
          </p:txBody>
        </p:sp>
        <p:grpSp>
          <p:nvGrpSpPr>
            <p:cNvPr id="19" name="Group 345"/>
            <p:cNvGrpSpPr>
              <a:grpSpLocks noChangeAspect="1"/>
            </p:cNvGrpSpPr>
            <p:nvPr/>
          </p:nvGrpSpPr>
          <p:grpSpPr bwMode="auto">
            <a:xfrm>
              <a:off x="227082" y="6019071"/>
              <a:ext cx="369021" cy="369021"/>
              <a:chOff x="3451" y="1171"/>
              <a:chExt cx="340" cy="340"/>
            </a:xfrm>
            <a:solidFill>
              <a:schemeClr val="bg1"/>
            </a:solidFill>
          </p:grpSpPr>
          <p:sp>
            <p:nvSpPr>
              <p:cNvPr id="20" name="Freeform 346"/>
              <p:cNvSpPr>
                <a:spLocks noEditPoints="1"/>
              </p:cNvSpPr>
              <p:nvPr/>
            </p:nvSpPr>
            <p:spPr bwMode="auto">
              <a:xfrm>
                <a:off x="3515" y="1241"/>
                <a:ext cx="212" cy="192"/>
              </a:xfrm>
              <a:custGeom>
                <a:avLst/>
                <a:gdLst>
                  <a:gd name="T0" fmla="*/ 224 w 320"/>
                  <a:gd name="T1" fmla="*/ 288 h 288"/>
                  <a:gd name="T2" fmla="*/ 170 w 320"/>
                  <a:gd name="T3" fmla="*/ 288 h 288"/>
                  <a:gd name="T4" fmla="*/ 160 w 320"/>
                  <a:gd name="T5" fmla="*/ 278 h 288"/>
                  <a:gd name="T6" fmla="*/ 160 w 320"/>
                  <a:gd name="T7" fmla="*/ 267 h 288"/>
                  <a:gd name="T8" fmla="*/ 138 w 320"/>
                  <a:gd name="T9" fmla="*/ 267 h 288"/>
                  <a:gd name="T10" fmla="*/ 138 w 320"/>
                  <a:gd name="T11" fmla="*/ 278 h 288"/>
                  <a:gd name="T12" fmla="*/ 128 w 320"/>
                  <a:gd name="T13" fmla="*/ 288 h 288"/>
                  <a:gd name="T14" fmla="*/ 74 w 320"/>
                  <a:gd name="T15" fmla="*/ 288 h 288"/>
                  <a:gd name="T16" fmla="*/ 64 w 320"/>
                  <a:gd name="T17" fmla="*/ 278 h 288"/>
                  <a:gd name="T18" fmla="*/ 27 w 320"/>
                  <a:gd name="T19" fmla="*/ 235 h 288"/>
                  <a:gd name="T20" fmla="*/ 18 w 320"/>
                  <a:gd name="T21" fmla="*/ 230 h 288"/>
                  <a:gd name="T22" fmla="*/ 0 w 320"/>
                  <a:gd name="T23" fmla="*/ 160 h 288"/>
                  <a:gd name="T24" fmla="*/ 138 w 320"/>
                  <a:gd name="T25" fmla="*/ 22 h 288"/>
                  <a:gd name="T26" fmla="*/ 198 w 320"/>
                  <a:gd name="T27" fmla="*/ 30 h 288"/>
                  <a:gd name="T28" fmla="*/ 255 w 320"/>
                  <a:gd name="T29" fmla="*/ 0 h 288"/>
                  <a:gd name="T30" fmla="*/ 264 w 320"/>
                  <a:gd name="T31" fmla="*/ 4 h 288"/>
                  <a:gd name="T32" fmla="*/ 266 w 320"/>
                  <a:gd name="T33" fmla="*/ 14 h 288"/>
                  <a:gd name="T34" fmla="*/ 257 w 320"/>
                  <a:gd name="T35" fmla="*/ 49 h 288"/>
                  <a:gd name="T36" fmla="*/ 294 w 320"/>
                  <a:gd name="T37" fmla="*/ 96 h 288"/>
                  <a:gd name="T38" fmla="*/ 309 w 320"/>
                  <a:gd name="T39" fmla="*/ 96 h 288"/>
                  <a:gd name="T40" fmla="*/ 320 w 320"/>
                  <a:gd name="T41" fmla="*/ 107 h 288"/>
                  <a:gd name="T42" fmla="*/ 320 w 320"/>
                  <a:gd name="T43" fmla="*/ 171 h 288"/>
                  <a:gd name="T44" fmla="*/ 309 w 320"/>
                  <a:gd name="T45" fmla="*/ 182 h 288"/>
                  <a:gd name="T46" fmla="*/ 275 w 320"/>
                  <a:gd name="T47" fmla="*/ 182 h 288"/>
                  <a:gd name="T48" fmla="*/ 234 w 320"/>
                  <a:gd name="T49" fmla="*/ 259 h 288"/>
                  <a:gd name="T50" fmla="*/ 234 w 320"/>
                  <a:gd name="T51" fmla="*/ 278 h 288"/>
                  <a:gd name="T52" fmla="*/ 224 w 320"/>
                  <a:gd name="T53" fmla="*/ 288 h 288"/>
                  <a:gd name="T54" fmla="*/ 181 w 320"/>
                  <a:gd name="T55" fmla="*/ 267 h 288"/>
                  <a:gd name="T56" fmla="*/ 213 w 320"/>
                  <a:gd name="T57" fmla="*/ 267 h 288"/>
                  <a:gd name="T58" fmla="*/ 213 w 320"/>
                  <a:gd name="T59" fmla="*/ 255 h 288"/>
                  <a:gd name="T60" fmla="*/ 216 w 320"/>
                  <a:gd name="T61" fmla="*/ 248 h 288"/>
                  <a:gd name="T62" fmla="*/ 255 w 320"/>
                  <a:gd name="T63" fmla="*/ 170 h 288"/>
                  <a:gd name="T64" fmla="*/ 266 w 320"/>
                  <a:gd name="T65" fmla="*/ 160 h 288"/>
                  <a:gd name="T66" fmla="*/ 298 w 320"/>
                  <a:gd name="T67" fmla="*/ 160 h 288"/>
                  <a:gd name="T68" fmla="*/ 298 w 320"/>
                  <a:gd name="T69" fmla="*/ 118 h 288"/>
                  <a:gd name="T70" fmla="*/ 288 w 320"/>
                  <a:gd name="T71" fmla="*/ 118 h 288"/>
                  <a:gd name="T72" fmla="*/ 278 w 320"/>
                  <a:gd name="T73" fmla="*/ 112 h 288"/>
                  <a:gd name="T74" fmla="*/ 240 w 320"/>
                  <a:gd name="T75" fmla="*/ 63 h 288"/>
                  <a:gd name="T76" fmla="*/ 235 w 320"/>
                  <a:gd name="T77" fmla="*/ 51 h 288"/>
                  <a:gd name="T78" fmla="*/ 241 w 320"/>
                  <a:gd name="T79" fmla="*/ 25 h 288"/>
                  <a:gd name="T80" fmla="*/ 212 w 320"/>
                  <a:gd name="T81" fmla="*/ 48 h 288"/>
                  <a:gd name="T82" fmla="*/ 199 w 320"/>
                  <a:gd name="T83" fmla="*/ 53 h 288"/>
                  <a:gd name="T84" fmla="*/ 138 w 320"/>
                  <a:gd name="T85" fmla="*/ 43 h 288"/>
                  <a:gd name="T86" fmla="*/ 21 w 320"/>
                  <a:gd name="T87" fmla="*/ 160 h 288"/>
                  <a:gd name="T88" fmla="*/ 34 w 320"/>
                  <a:gd name="T89" fmla="*/ 214 h 288"/>
                  <a:gd name="T90" fmla="*/ 84 w 320"/>
                  <a:gd name="T91" fmla="*/ 267 h 288"/>
                  <a:gd name="T92" fmla="*/ 117 w 320"/>
                  <a:gd name="T93" fmla="*/ 267 h 288"/>
                  <a:gd name="T94" fmla="*/ 117 w 320"/>
                  <a:gd name="T95" fmla="*/ 256 h 288"/>
                  <a:gd name="T96" fmla="*/ 128 w 320"/>
                  <a:gd name="T97" fmla="*/ 246 h 288"/>
                  <a:gd name="T98" fmla="*/ 170 w 320"/>
                  <a:gd name="T99" fmla="*/ 246 h 288"/>
                  <a:gd name="T100" fmla="*/ 181 w 320"/>
                  <a:gd name="T101" fmla="*/ 256 h 288"/>
                  <a:gd name="T102" fmla="*/ 181 w 320"/>
                  <a:gd name="T103" fmla="*/ 267 h 288"/>
                  <a:gd name="T104" fmla="*/ 82 w 320"/>
                  <a:gd name="T105" fmla="*/ 104 h 288"/>
                  <a:gd name="T106" fmla="*/ 130 w 320"/>
                  <a:gd name="T107" fmla="*/ 79 h 288"/>
                  <a:gd name="T108" fmla="*/ 138 w 320"/>
                  <a:gd name="T109" fmla="*/ 66 h 288"/>
                  <a:gd name="T110" fmla="*/ 125 w 320"/>
                  <a:gd name="T111" fmla="*/ 58 h 288"/>
                  <a:gd name="T112" fmla="*/ 68 w 320"/>
                  <a:gd name="T113" fmla="*/ 88 h 288"/>
                  <a:gd name="T114" fmla="*/ 67 w 320"/>
                  <a:gd name="T115" fmla="*/ 103 h 288"/>
                  <a:gd name="T116" fmla="*/ 75 w 320"/>
                  <a:gd name="T117" fmla="*/ 107 h 288"/>
                  <a:gd name="T118" fmla="*/ 82 w 320"/>
                  <a:gd name="T119" fmla="*/ 10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0" h="288">
                    <a:moveTo>
                      <a:pt x="224" y="288"/>
                    </a:moveTo>
                    <a:cubicBezTo>
                      <a:pt x="170" y="288"/>
                      <a:pt x="170" y="288"/>
                      <a:pt x="170" y="288"/>
                    </a:cubicBezTo>
                    <a:cubicBezTo>
                      <a:pt x="164" y="288"/>
                      <a:pt x="160" y="284"/>
                      <a:pt x="160" y="278"/>
                    </a:cubicBezTo>
                    <a:cubicBezTo>
                      <a:pt x="160" y="267"/>
                      <a:pt x="160" y="267"/>
                      <a:pt x="160" y="267"/>
                    </a:cubicBezTo>
                    <a:cubicBezTo>
                      <a:pt x="138" y="267"/>
                      <a:pt x="138" y="267"/>
                      <a:pt x="138" y="267"/>
                    </a:cubicBezTo>
                    <a:cubicBezTo>
                      <a:pt x="138" y="278"/>
                      <a:pt x="138" y="278"/>
                      <a:pt x="138" y="278"/>
                    </a:cubicBezTo>
                    <a:cubicBezTo>
                      <a:pt x="138" y="284"/>
                      <a:pt x="134" y="288"/>
                      <a:pt x="128" y="288"/>
                    </a:cubicBezTo>
                    <a:cubicBezTo>
                      <a:pt x="74" y="288"/>
                      <a:pt x="74" y="288"/>
                      <a:pt x="74" y="288"/>
                    </a:cubicBezTo>
                    <a:cubicBezTo>
                      <a:pt x="68" y="288"/>
                      <a:pt x="64" y="284"/>
                      <a:pt x="64" y="278"/>
                    </a:cubicBezTo>
                    <a:cubicBezTo>
                      <a:pt x="64" y="237"/>
                      <a:pt x="29" y="235"/>
                      <a:pt x="27" y="235"/>
                    </a:cubicBezTo>
                    <a:cubicBezTo>
                      <a:pt x="23" y="235"/>
                      <a:pt x="20" y="233"/>
                      <a:pt x="18" y="230"/>
                    </a:cubicBezTo>
                    <a:cubicBezTo>
                      <a:pt x="6" y="209"/>
                      <a:pt x="0" y="185"/>
                      <a:pt x="0" y="160"/>
                    </a:cubicBezTo>
                    <a:cubicBezTo>
                      <a:pt x="0" y="84"/>
                      <a:pt x="62" y="22"/>
                      <a:pt x="138" y="22"/>
                    </a:cubicBezTo>
                    <a:cubicBezTo>
                      <a:pt x="160" y="22"/>
                      <a:pt x="179" y="24"/>
                      <a:pt x="198" y="30"/>
                    </a:cubicBezTo>
                    <a:cubicBezTo>
                      <a:pt x="217" y="3"/>
                      <a:pt x="253" y="0"/>
                      <a:pt x="255" y="0"/>
                    </a:cubicBezTo>
                    <a:cubicBezTo>
                      <a:pt x="259" y="0"/>
                      <a:pt x="262" y="2"/>
                      <a:pt x="264" y="4"/>
                    </a:cubicBezTo>
                    <a:cubicBezTo>
                      <a:pt x="266" y="7"/>
                      <a:pt x="267" y="10"/>
                      <a:pt x="266" y="14"/>
                    </a:cubicBezTo>
                    <a:cubicBezTo>
                      <a:pt x="257" y="49"/>
                      <a:pt x="257" y="49"/>
                      <a:pt x="257" y="49"/>
                    </a:cubicBezTo>
                    <a:cubicBezTo>
                      <a:pt x="275" y="63"/>
                      <a:pt x="288" y="85"/>
                      <a:pt x="294" y="96"/>
                    </a:cubicBezTo>
                    <a:cubicBezTo>
                      <a:pt x="309" y="96"/>
                      <a:pt x="309" y="96"/>
                      <a:pt x="309" y="96"/>
                    </a:cubicBezTo>
                    <a:cubicBezTo>
                      <a:pt x="315" y="96"/>
                      <a:pt x="320" y="101"/>
                      <a:pt x="320" y="107"/>
                    </a:cubicBezTo>
                    <a:cubicBezTo>
                      <a:pt x="320" y="171"/>
                      <a:pt x="320" y="171"/>
                      <a:pt x="320" y="171"/>
                    </a:cubicBezTo>
                    <a:cubicBezTo>
                      <a:pt x="320" y="177"/>
                      <a:pt x="315" y="182"/>
                      <a:pt x="309" y="182"/>
                    </a:cubicBezTo>
                    <a:cubicBezTo>
                      <a:pt x="275" y="182"/>
                      <a:pt x="275" y="182"/>
                      <a:pt x="275" y="182"/>
                    </a:cubicBezTo>
                    <a:cubicBezTo>
                      <a:pt x="269" y="217"/>
                      <a:pt x="249" y="244"/>
                      <a:pt x="234" y="259"/>
                    </a:cubicBezTo>
                    <a:cubicBezTo>
                      <a:pt x="234" y="278"/>
                      <a:pt x="234" y="278"/>
                      <a:pt x="234" y="278"/>
                    </a:cubicBezTo>
                    <a:cubicBezTo>
                      <a:pt x="234" y="284"/>
                      <a:pt x="230" y="288"/>
                      <a:pt x="224" y="288"/>
                    </a:cubicBezTo>
                    <a:close/>
                    <a:moveTo>
                      <a:pt x="181" y="267"/>
                    </a:moveTo>
                    <a:cubicBezTo>
                      <a:pt x="213" y="267"/>
                      <a:pt x="213" y="267"/>
                      <a:pt x="213" y="267"/>
                    </a:cubicBezTo>
                    <a:cubicBezTo>
                      <a:pt x="213" y="255"/>
                      <a:pt x="213" y="255"/>
                      <a:pt x="213" y="255"/>
                    </a:cubicBezTo>
                    <a:cubicBezTo>
                      <a:pt x="213" y="252"/>
                      <a:pt x="214" y="250"/>
                      <a:pt x="216" y="248"/>
                    </a:cubicBezTo>
                    <a:cubicBezTo>
                      <a:pt x="239" y="225"/>
                      <a:pt x="253" y="197"/>
                      <a:pt x="255" y="170"/>
                    </a:cubicBezTo>
                    <a:cubicBezTo>
                      <a:pt x="256" y="165"/>
                      <a:pt x="260" y="160"/>
                      <a:pt x="266" y="160"/>
                    </a:cubicBezTo>
                    <a:cubicBezTo>
                      <a:pt x="298" y="160"/>
                      <a:pt x="298" y="160"/>
                      <a:pt x="298" y="160"/>
                    </a:cubicBezTo>
                    <a:cubicBezTo>
                      <a:pt x="298" y="118"/>
                      <a:pt x="298" y="118"/>
                      <a:pt x="298" y="118"/>
                    </a:cubicBezTo>
                    <a:cubicBezTo>
                      <a:pt x="288" y="118"/>
                      <a:pt x="288" y="118"/>
                      <a:pt x="288" y="118"/>
                    </a:cubicBezTo>
                    <a:cubicBezTo>
                      <a:pt x="284" y="118"/>
                      <a:pt x="280" y="115"/>
                      <a:pt x="278" y="112"/>
                    </a:cubicBezTo>
                    <a:cubicBezTo>
                      <a:pt x="278" y="111"/>
                      <a:pt x="261" y="76"/>
                      <a:pt x="240" y="63"/>
                    </a:cubicBezTo>
                    <a:cubicBezTo>
                      <a:pt x="236" y="60"/>
                      <a:pt x="234" y="56"/>
                      <a:pt x="235" y="51"/>
                    </a:cubicBezTo>
                    <a:cubicBezTo>
                      <a:pt x="241" y="25"/>
                      <a:pt x="241" y="25"/>
                      <a:pt x="241" y="25"/>
                    </a:cubicBezTo>
                    <a:cubicBezTo>
                      <a:pt x="231" y="28"/>
                      <a:pt x="218" y="35"/>
                      <a:pt x="212" y="48"/>
                    </a:cubicBezTo>
                    <a:cubicBezTo>
                      <a:pt x="210" y="53"/>
                      <a:pt x="204" y="55"/>
                      <a:pt x="199" y="53"/>
                    </a:cubicBezTo>
                    <a:cubicBezTo>
                      <a:pt x="180" y="46"/>
                      <a:pt x="161" y="43"/>
                      <a:pt x="138" y="43"/>
                    </a:cubicBezTo>
                    <a:cubicBezTo>
                      <a:pt x="74" y="43"/>
                      <a:pt x="21" y="96"/>
                      <a:pt x="21" y="160"/>
                    </a:cubicBezTo>
                    <a:cubicBezTo>
                      <a:pt x="21" y="179"/>
                      <a:pt x="26" y="198"/>
                      <a:pt x="34" y="214"/>
                    </a:cubicBezTo>
                    <a:cubicBezTo>
                      <a:pt x="53" y="217"/>
                      <a:pt x="80" y="231"/>
                      <a:pt x="84" y="267"/>
                    </a:cubicBezTo>
                    <a:cubicBezTo>
                      <a:pt x="117" y="267"/>
                      <a:pt x="117" y="267"/>
                      <a:pt x="117" y="267"/>
                    </a:cubicBezTo>
                    <a:cubicBezTo>
                      <a:pt x="117" y="256"/>
                      <a:pt x="117" y="256"/>
                      <a:pt x="117" y="256"/>
                    </a:cubicBezTo>
                    <a:cubicBezTo>
                      <a:pt x="117" y="250"/>
                      <a:pt x="122" y="246"/>
                      <a:pt x="128" y="246"/>
                    </a:cubicBezTo>
                    <a:cubicBezTo>
                      <a:pt x="170" y="246"/>
                      <a:pt x="170" y="246"/>
                      <a:pt x="170" y="246"/>
                    </a:cubicBezTo>
                    <a:cubicBezTo>
                      <a:pt x="176" y="246"/>
                      <a:pt x="181" y="250"/>
                      <a:pt x="181" y="256"/>
                    </a:cubicBezTo>
                    <a:lnTo>
                      <a:pt x="181" y="267"/>
                    </a:lnTo>
                    <a:close/>
                    <a:moveTo>
                      <a:pt x="82" y="104"/>
                    </a:moveTo>
                    <a:cubicBezTo>
                      <a:pt x="96" y="92"/>
                      <a:pt x="113" y="83"/>
                      <a:pt x="130" y="79"/>
                    </a:cubicBezTo>
                    <a:cubicBezTo>
                      <a:pt x="136" y="77"/>
                      <a:pt x="139" y="71"/>
                      <a:pt x="138" y="66"/>
                    </a:cubicBezTo>
                    <a:cubicBezTo>
                      <a:pt x="137" y="60"/>
                      <a:pt x="131" y="57"/>
                      <a:pt x="125" y="58"/>
                    </a:cubicBezTo>
                    <a:cubicBezTo>
                      <a:pt x="104" y="63"/>
                      <a:pt x="84" y="74"/>
                      <a:pt x="68" y="88"/>
                    </a:cubicBezTo>
                    <a:cubicBezTo>
                      <a:pt x="64" y="92"/>
                      <a:pt x="63" y="99"/>
                      <a:pt x="67" y="103"/>
                    </a:cubicBezTo>
                    <a:cubicBezTo>
                      <a:pt x="69" y="106"/>
                      <a:pt x="72" y="107"/>
                      <a:pt x="75" y="107"/>
                    </a:cubicBezTo>
                    <a:cubicBezTo>
                      <a:pt x="78" y="107"/>
                      <a:pt x="80" y="106"/>
                      <a:pt x="82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347"/>
              <p:cNvSpPr>
                <a:spLocks noEditPoints="1"/>
              </p:cNvSpPr>
              <p:nvPr/>
            </p:nvSpPr>
            <p:spPr bwMode="auto">
              <a:xfrm>
                <a:off x="3451" y="1171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9" name="מלבן 38"/>
          <p:cNvSpPr/>
          <p:nvPr/>
        </p:nvSpPr>
        <p:spPr>
          <a:xfrm>
            <a:off x="1340776" y="1258969"/>
            <a:ext cx="238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On-Line Survey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1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(research center)</a:t>
            </a:r>
          </a:p>
        </p:txBody>
      </p:sp>
      <p:sp>
        <p:nvSpPr>
          <p:cNvPr id="42" name="מלבן 41"/>
          <p:cNvSpPr/>
          <p:nvPr/>
        </p:nvSpPr>
        <p:spPr>
          <a:xfrm>
            <a:off x="3805757" y="1258969"/>
            <a:ext cx="108497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383</a:t>
            </a:r>
          </a:p>
          <a:p>
            <a:pPr marL="0" lvl="1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</a:t>
            </a:r>
          </a:p>
        </p:txBody>
      </p:sp>
      <p:sp>
        <p:nvSpPr>
          <p:cNvPr id="45" name="מלבן 44"/>
          <p:cNvSpPr/>
          <p:nvPr/>
        </p:nvSpPr>
        <p:spPr>
          <a:xfrm>
            <a:off x="5679144" y="1258969"/>
            <a:ext cx="91390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18-60</a:t>
            </a:r>
          </a:p>
          <a:p>
            <a:pPr marL="0" lvl="1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 Old</a:t>
            </a:r>
          </a:p>
        </p:txBody>
      </p:sp>
      <p:pic>
        <p:nvPicPr>
          <p:cNvPr id="12290" name="Picture 2" descr="תוצאת תמונה עבור ‪check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5" y="1129176"/>
            <a:ext cx="577995" cy="6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תוצאת תמונה עבור ‪check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12" y="1129176"/>
            <a:ext cx="577995" cy="6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תוצאת תמונה עבור ‪check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44" y="1129176"/>
            <a:ext cx="577995" cy="6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0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14724</TotalTime>
  <Words>811</Words>
  <Application>Microsoft Office PowerPoint</Application>
  <PresentationFormat>On-screen Show (4:3)</PresentationFormat>
  <Paragraphs>131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Open Sans Hebrew Light</vt:lpstr>
      <vt:lpstr>Verdana</vt:lpstr>
      <vt:lpstr>Wingdings</vt:lpstr>
      <vt:lpstr>Wingdings 2</vt:lpstr>
      <vt:lpstr>Office Theme</vt:lpstr>
      <vt:lpstr>Graph</vt:lpstr>
      <vt:lpstr>PowerPoint Presentation</vt:lpstr>
      <vt:lpstr>Pension in Israel</vt:lpstr>
      <vt:lpstr>Broad Misunderstanding</vt:lpstr>
      <vt:lpstr>Methodology</vt:lpstr>
      <vt:lpstr>Research Setting</vt:lpstr>
      <vt:lpstr>Results</vt:lpstr>
      <vt:lpstr>Inconsistent Pension Behavior</vt:lpstr>
      <vt:lpstr>Mental Accounting</vt:lpstr>
      <vt:lpstr>Methodology</vt:lpstr>
      <vt:lpstr>Research Setting</vt:lpstr>
      <vt:lpstr>Mental Accounts</vt:lpstr>
      <vt:lpstr>Summary</vt:lpstr>
      <vt:lpstr>Withdrawal Request 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Scarcity and Implementation of knowledge</dc:title>
  <dc:creator>Eyal Carmel</dc:creator>
  <cp:lastModifiedBy>Eyal Carmel</cp:lastModifiedBy>
  <cp:revision>564</cp:revision>
  <dcterms:created xsi:type="dcterms:W3CDTF">2017-06-05T15:52:05Z</dcterms:created>
  <dcterms:modified xsi:type="dcterms:W3CDTF">2018-03-28T07:52:17Z</dcterms:modified>
</cp:coreProperties>
</file>