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48" r:id="rId2"/>
  </p:sldMasterIdLst>
  <p:notesMasterIdLst>
    <p:notesMasterId r:id="rId21"/>
  </p:notesMasterIdLst>
  <p:sldIdLst>
    <p:sldId id="261" r:id="rId3"/>
    <p:sldId id="262" r:id="rId4"/>
    <p:sldId id="263" r:id="rId5"/>
    <p:sldId id="309" r:id="rId6"/>
    <p:sldId id="310"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p:normalViewPr>
  <p:slideViewPr>
    <p:cSldViewPr snapToGrid="0">
      <p:cViewPr varScale="1">
        <p:scale>
          <a:sx n="131" d="100"/>
          <a:sy n="131" d="100"/>
        </p:scale>
        <p:origin x="4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91628288627965"/>
          <c:y val="2.8241780368303545E-2"/>
          <c:w val="0.4713588420852643"/>
          <c:h val="0.9435164392633929"/>
        </c:manualLayout>
      </c:layout>
      <c:barChart>
        <c:barDir val="bar"/>
        <c:grouping val="clustered"/>
        <c:varyColors val="1"/>
        <c:ser>
          <c:idx val="0"/>
          <c:order val="0"/>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33F3-454A-9031-C4CC61245FD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33F3-454A-9031-C4CC61245FD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33F3-454A-9031-C4CC61245FDB}"/>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33F3-454A-9031-C4CC61245FDB}"/>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33F3-454A-9031-C4CC61245FDB}"/>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33F3-454A-9031-C4CC61245FDB}"/>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Sheet1!$D$1:$D$6</c:f>
              <c:strCache>
                <c:ptCount val="6"/>
                <c:pt idx="0">
                  <c:v>Poland  (2013)</c:v>
                </c:pt>
                <c:pt idx="1">
                  <c:v>Estonia  (2013)</c:v>
                </c:pt>
                <c:pt idx="2">
                  <c:v>Portugal  (2013)</c:v>
                </c:pt>
                <c:pt idx="3">
                  <c:v>Israel  (2014)</c:v>
                </c:pt>
                <c:pt idx="4">
                  <c:v>UK  (2013)</c:v>
                </c:pt>
                <c:pt idx="5">
                  <c:v>Germany  (2013)</c:v>
                </c:pt>
              </c:strCache>
            </c:strRef>
          </c:cat>
          <c:val>
            <c:numRef>
              <c:f>Sheet1!$E$1:$E$6</c:f>
              <c:numCache>
                <c:formatCode>#,##0</c:formatCode>
                <c:ptCount val="6"/>
                <c:pt idx="0">
                  <c:v>13630</c:v>
                </c:pt>
                <c:pt idx="1">
                  <c:v>13719</c:v>
                </c:pt>
                <c:pt idx="2">
                  <c:v>14053</c:v>
                </c:pt>
                <c:pt idx="3">
                  <c:v>17802</c:v>
                </c:pt>
                <c:pt idx="4">
                  <c:v>21576</c:v>
                </c:pt>
                <c:pt idx="5">
                  <c:v>25140</c:v>
                </c:pt>
              </c:numCache>
            </c:numRef>
          </c:val>
          <c:extLst>
            <c:ext xmlns:c16="http://schemas.microsoft.com/office/drawing/2014/chart" uri="{C3380CC4-5D6E-409C-BE32-E72D297353CC}">
              <c16:uniqueId val="{0000000C-33F3-454A-9031-C4CC61245FDB}"/>
            </c:ext>
          </c:extLst>
        </c:ser>
        <c:dLbls>
          <c:showLegendKey val="0"/>
          <c:showVal val="0"/>
          <c:showCatName val="0"/>
          <c:showSerName val="0"/>
          <c:showPercent val="0"/>
          <c:showBubbleSize val="0"/>
        </c:dLbls>
        <c:gapWidth val="60"/>
        <c:axId val="508759424"/>
        <c:axId val="508763688"/>
      </c:barChart>
      <c:catAx>
        <c:axId val="508759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508763688"/>
        <c:crosses val="autoZero"/>
        <c:auto val="1"/>
        <c:lblAlgn val="ctr"/>
        <c:lblOffset val="100"/>
        <c:noMultiLvlLbl val="0"/>
      </c:catAx>
      <c:valAx>
        <c:axId val="5087636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0875942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2000">
          <a:solidFill>
            <a:sysClr val="windowText" lastClr="000000"/>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0.0266</cdr:x>
      <cdr:y>0.36094</cdr:y>
    </cdr:from>
    <cdr:to>
      <cdr:x>0.94649</cdr:x>
      <cdr:y>0.47616</cdr:y>
    </cdr:to>
    <cdr:sp macro="" textlink="">
      <cdr:nvSpPr>
        <cdr:cNvPr id="2" name="Rectangle 1">
          <a:extLst xmlns:a="http://schemas.openxmlformats.org/drawingml/2006/main">
            <a:ext uri="{FF2B5EF4-FFF2-40B4-BE49-F238E27FC236}">
              <a16:creationId xmlns:a16="http://schemas.microsoft.com/office/drawing/2014/main" id="{3F2C1D33-716C-4BFD-80DF-0A301A404A46}"/>
            </a:ext>
          </a:extLst>
        </cdr:cNvPr>
        <cdr:cNvSpPr/>
      </cdr:nvSpPr>
      <cdr:spPr>
        <a:xfrm xmlns:a="http://schemas.openxmlformats.org/drawingml/2006/main">
          <a:off x="110169" y="1827175"/>
          <a:ext cx="3810537" cy="583273"/>
        </a:xfrm>
        <a:prstGeom xmlns:a="http://schemas.openxmlformats.org/drawingml/2006/main" prst="rect">
          <a:avLst/>
        </a:prstGeom>
        <a:noFill xmlns:a="http://schemas.openxmlformats.org/drawingml/2006/main"/>
        <a:ln xmlns:a="http://schemas.openxmlformats.org/drawingml/2006/main" w="28575">
          <a:solidFill>
            <a:schemeClr val="accent1"/>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43F92-FB96-4330-AE6C-3B864D3F5370}" type="datetimeFigureOut">
              <a:rPr lang="en-US" smtClean="0"/>
              <a:t>3/5/18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D3ABF-31CD-4DC7-863E-0AF918CAE0B3}" type="slidenum">
              <a:rPr lang="en-US" smtClean="0"/>
              <a:t>‹#›</a:t>
            </a:fld>
            <a:endParaRPr lang="en-US"/>
          </a:p>
        </p:txBody>
      </p:sp>
    </p:spTree>
    <p:extLst>
      <p:ext uri="{BB962C8B-B14F-4D97-AF65-F5344CB8AC3E}">
        <p14:creationId xmlns:p14="http://schemas.microsoft.com/office/powerpoint/2010/main" val="2132150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07ADE-126A-0248-A0A5-8D0C931CAE59}" type="slidenum">
              <a:rPr lang="en-US" smtClean="0"/>
              <a:t>1</a:t>
            </a:fld>
            <a:endParaRPr lang="en-US"/>
          </a:p>
        </p:txBody>
      </p:sp>
    </p:spTree>
    <p:extLst>
      <p:ext uri="{BB962C8B-B14F-4D97-AF65-F5344CB8AC3E}">
        <p14:creationId xmlns:p14="http://schemas.microsoft.com/office/powerpoint/2010/main" val="349135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700" dirty="0"/>
              <a:t>Show </a:t>
            </a:r>
            <a:r>
              <a:rPr lang="de-DE" sz="1700" dirty="0" err="1"/>
              <a:t>of</a:t>
            </a:r>
            <a:r>
              <a:rPr lang="de-DE" sz="1700" dirty="0"/>
              <a:t> </a:t>
            </a:r>
            <a:r>
              <a:rPr lang="de-DE" sz="1700" dirty="0" err="1"/>
              <a:t>hands</a:t>
            </a:r>
            <a:endParaRPr lang="en-US" sz="1700" dirty="0"/>
          </a:p>
        </p:txBody>
      </p:sp>
      <p:sp>
        <p:nvSpPr>
          <p:cNvPr id="4" name="Slide Number Placeholder 3"/>
          <p:cNvSpPr>
            <a:spLocks noGrp="1"/>
          </p:cNvSpPr>
          <p:nvPr>
            <p:ph type="sldNum" sz="quarter" idx="10"/>
          </p:nvPr>
        </p:nvSpPr>
        <p:spPr/>
        <p:txBody>
          <a:bodyPr/>
          <a:lstStyle/>
          <a:p>
            <a:fld id="{20207ADE-126A-0248-A0A5-8D0C931CAE59}" type="slidenum">
              <a:rPr lang="en-US" smtClean="0"/>
              <a:t>3</a:t>
            </a:fld>
            <a:endParaRPr lang="en-US"/>
          </a:p>
        </p:txBody>
      </p:sp>
    </p:spTree>
    <p:extLst>
      <p:ext uri="{BB962C8B-B14F-4D97-AF65-F5344CB8AC3E}">
        <p14:creationId xmlns:p14="http://schemas.microsoft.com/office/powerpoint/2010/main" val="843849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700" dirty="0"/>
              <a:t>Show </a:t>
            </a:r>
            <a:r>
              <a:rPr lang="de-DE" sz="1700" dirty="0" err="1"/>
              <a:t>of</a:t>
            </a:r>
            <a:r>
              <a:rPr lang="de-DE" sz="1700" dirty="0"/>
              <a:t> </a:t>
            </a:r>
            <a:r>
              <a:rPr lang="de-DE" sz="1700" dirty="0" err="1"/>
              <a:t>hands</a:t>
            </a:r>
            <a:endParaRPr lang="en-US" sz="1700" dirty="0"/>
          </a:p>
        </p:txBody>
      </p:sp>
      <p:sp>
        <p:nvSpPr>
          <p:cNvPr id="4" name="Slide Number Placeholder 3"/>
          <p:cNvSpPr>
            <a:spLocks noGrp="1"/>
          </p:cNvSpPr>
          <p:nvPr>
            <p:ph type="sldNum" sz="quarter" idx="10"/>
          </p:nvPr>
        </p:nvSpPr>
        <p:spPr/>
        <p:txBody>
          <a:bodyPr/>
          <a:lstStyle/>
          <a:p>
            <a:fld id="{20207ADE-126A-0248-A0A5-8D0C931CAE59}" type="slidenum">
              <a:rPr lang="en-US" smtClean="0"/>
              <a:t>4</a:t>
            </a:fld>
            <a:endParaRPr lang="en-US"/>
          </a:p>
        </p:txBody>
      </p:sp>
    </p:spTree>
    <p:extLst>
      <p:ext uri="{BB962C8B-B14F-4D97-AF65-F5344CB8AC3E}">
        <p14:creationId xmlns:p14="http://schemas.microsoft.com/office/powerpoint/2010/main" val="164680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700" dirty="0"/>
              <a:t>Show </a:t>
            </a:r>
            <a:r>
              <a:rPr lang="de-DE" sz="1700" dirty="0" err="1"/>
              <a:t>of</a:t>
            </a:r>
            <a:r>
              <a:rPr lang="de-DE" sz="1700" dirty="0"/>
              <a:t> </a:t>
            </a:r>
            <a:r>
              <a:rPr lang="de-DE" sz="1700" dirty="0" err="1"/>
              <a:t>hands</a:t>
            </a:r>
            <a:endParaRPr lang="en-US" sz="1700" dirty="0"/>
          </a:p>
        </p:txBody>
      </p:sp>
      <p:sp>
        <p:nvSpPr>
          <p:cNvPr id="4" name="Slide Number Placeholder 3"/>
          <p:cNvSpPr>
            <a:spLocks noGrp="1"/>
          </p:cNvSpPr>
          <p:nvPr>
            <p:ph type="sldNum" sz="quarter" idx="10"/>
          </p:nvPr>
        </p:nvSpPr>
        <p:spPr/>
        <p:txBody>
          <a:bodyPr/>
          <a:lstStyle/>
          <a:p>
            <a:fld id="{20207ADE-126A-0248-A0A5-8D0C931CAE59}" type="slidenum">
              <a:rPr lang="en-US" smtClean="0"/>
              <a:t>5</a:t>
            </a:fld>
            <a:endParaRPr lang="en-US"/>
          </a:p>
        </p:txBody>
      </p:sp>
    </p:spTree>
    <p:extLst>
      <p:ext uri="{BB962C8B-B14F-4D97-AF65-F5344CB8AC3E}">
        <p14:creationId xmlns:p14="http://schemas.microsoft.com/office/powerpoint/2010/main" val="156202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userDrawn="1"/>
        </p:nvSpPr>
        <p:spPr>
          <a:xfrm>
            <a:off x="329293" y="1166811"/>
            <a:ext cx="8610600" cy="1325563"/>
          </a:xfrm>
          <a:prstGeom prst="rect">
            <a:avLst/>
          </a:prstGeom>
        </p:spPr>
        <p:txBody>
          <a:bodyPr/>
          <a:lstStyle>
            <a:lvl1pPr algn="ctr" defTabSz="914400" rtl="1" eaLnBrk="1" latinLnBrk="0" hangingPunct="1">
              <a:lnSpc>
                <a:spcPct val="90000"/>
              </a:lnSpc>
              <a:spcBef>
                <a:spcPct val="0"/>
              </a:spcBef>
              <a:buNone/>
              <a:defRPr lang="he-IL" sz="4400" kern="1200">
                <a:solidFill>
                  <a:schemeClr val="tx1"/>
                </a:solidFill>
                <a:latin typeface="+mj-lt"/>
                <a:ea typeface="+mj-ea"/>
                <a:cs typeface="+mj-cs"/>
              </a:defRPr>
            </a:lvl1pPr>
          </a:lstStyle>
          <a:p>
            <a:pPr rtl="0">
              <a:defRPr/>
            </a:pPr>
            <a:endParaRPr lang="he-IL" sz="4000" dirty="0">
              <a:solidFill>
                <a:schemeClr val="bg1"/>
              </a:solidFill>
              <a:effectLst>
                <a:outerShdw blurRad="38100" dist="38100" dir="2700000" algn="tl">
                  <a:srgbClr val="000000">
                    <a:alpha val="43137"/>
                  </a:srgbClr>
                </a:outerShdw>
              </a:effectLst>
              <a:cs typeface="+mn-cs"/>
            </a:endParaRPr>
          </a:p>
        </p:txBody>
      </p:sp>
      <p:sp>
        <p:nvSpPr>
          <p:cNvPr id="7" name="Subtitle 2"/>
          <p:cNvSpPr>
            <a:spLocks noGrp="1"/>
          </p:cNvSpPr>
          <p:nvPr>
            <p:ph type="subTitle" idx="1" hasCustomPrompt="1"/>
          </p:nvPr>
        </p:nvSpPr>
        <p:spPr>
          <a:xfrm>
            <a:off x="402771" y="3186793"/>
            <a:ext cx="9144000" cy="1655762"/>
          </a:xfrm>
          <a:prstGeom prst="rect">
            <a:avLst/>
          </a:prstGeom>
        </p:spPr>
        <p:txBody>
          <a:bodyPr>
            <a:normAutofit/>
          </a:bodyPr>
          <a:lstStyle>
            <a:lvl1pPr marL="0" indent="0" algn="ctr" rtl="0" eaLnBrk="1" hangingPunct="1">
              <a:lnSpc>
                <a:spcPct val="90000"/>
              </a:lnSpc>
              <a:spcBef>
                <a:spcPct val="0"/>
              </a:spcBef>
              <a:buFontTx/>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sz="3000" b="1" dirty="0">
                <a:solidFill>
                  <a:schemeClr val="bg1"/>
                </a:solidFill>
                <a:latin typeface="Segoe UI" panose="020B0502040204020203" pitchFamily="34" charset="0"/>
                <a:ea typeface="Verdana" panose="020B0604030504040204" pitchFamily="34" charset="0"/>
                <a:cs typeface="Segoe UI" panose="020B0502040204020203" pitchFamily="34" charset="0"/>
              </a:rPr>
              <a:t>Sub Title …..</a:t>
            </a:r>
          </a:p>
          <a:p>
            <a:pPr algn="ctr"/>
            <a:r>
              <a:rPr lang="en-US" sz="3000" b="1" dirty="0">
                <a:solidFill>
                  <a:schemeClr val="bg1"/>
                </a:solidFill>
                <a:latin typeface="Segoe UI" panose="020B0502040204020203" pitchFamily="34" charset="0"/>
                <a:ea typeface="Verdana" panose="020B0604030504040204" pitchFamily="34" charset="0"/>
                <a:cs typeface="Segoe UI" panose="020B0502040204020203" pitchFamily="34" charset="0"/>
              </a:rPr>
              <a:t>Researchers…. </a:t>
            </a:r>
          </a:p>
          <a:p>
            <a:pPr algn="ctr"/>
            <a:r>
              <a:rPr lang="en-US" sz="3000" b="1" dirty="0">
                <a:solidFill>
                  <a:schemeClr val="bg1"/>
                </a:solidFill>
                <a:latin typeface="Segoe UI" panose="020B0502040204020203" pitchFamily="34" charset="0"/>
                <a:ea typeface="Verdana" panose="020B0604030504040204" pitchFamily="34" charset="0"/>
                <a:cs typeface="Segoe UI" panose="020B0502040204020203" pitchFamily="34" charset="0"/>
              </a:rPr>
              <a:t>Researchers….</a:t>
            </a:r>
          </a:p>
          <a:p>
            <a:pPr algn="ctr" rtl="1" eaLnBrk="1" hangingPunct="1">
              <a:lnSpc>
                <a:spcPct val="90000"/>
              </a:lnSpc>
              <a:spcBef>
                <a:spcPct val="0"/>
              </a:spcBef>
              <a:buFontTx/>
              <a:buNone/>
            </a:pPr>
            <a:endParaRPr lang="he-IL" altLang="he-IL" sz="2400" dirty="0">
              <a:solidFill>
                <a:schemeClr val="bg1"/>
              </a:solidFill>
              <a:cs typeface="Arial" panose="020B0604020202020204" pitchFamily="34" charset="0"/>
            </a:endParaRPr>
          </a:p>
        </p:txBody>
      </p:sp>
      <p:sp>
        <p:nvSpPr>
          <p:cNvPr id="6" name="Title 5"/>
          <p:cNvSpPr>
            <a:spLocks noGrp="1"/>
          </p:cNvSpPr>
          <p:nvPr>
            <p:ph type="title" hasCustomPrompt="1"/>
          </p:nvPr>
        </p:nvSpPr>
        <p:spPr>
          <a:xfrm>
            <a:off x="329293" y="295047"/>
            <a:ext cx="9217478" cy="1325563"/>
          </a:xfrm>
          <a:prstGeom prst="rect">
            <a:avLst/>
          </a:prstGeom>
        </p:spPr>
        <p:txBody>
          <a:bodyPr/>
          <a:lstStyle>
            <a:lvl1pPr algn="ctr">
              <a:defRPr b="1">
                <a:effectLst>
                  <a:outerShdw blurRad="38100" dist="38100" dir="2700000" algn="tl">
                    <a:srgbClr val="000000">
                      <a:alpha val="43137"/>
                    </a:srgbClr>
                  </a:outerShdw>
                </a:effectLst>
              </a:defRPr>
            </a:lvl1pPr>
          </a:lstStyle>
          <a:p>
            <a:r>
              <a:rPr lang="en-US" dirty="0"/>
              <a:t>Title – Samuel </a:t>
            </a:r>
            <a:br>
              <a:rPr lang="en-US" dirty="0"/>
            </a:br>
            <a:r>
              <a:rPr lang="en-US" dirty="0"/>
              <a:t>Neaman Institute</a:t>
            </a:r>
          </a:p>
        </p:txBody>
      </p:sp>
      <p:sp>
        <p:nvSpPr>
          <p:cNvPr id="12" name="Text Placeholder 11"/>
          <p:cNvSpPr>
            <a:spLocks noGrp="1"/>
          </p:cNvSpPr>
          <p:nvPr>
            <p:ph type="body" sz="quarter" idx="10" hasCustomPrompt="1"/>
          </p:nvPr>
        </p:nvSpPr>
        <p:spPr>
          <a:xfrm>
            <a:off x="652463" y="6408738"/>
            <a:ext cx="1543050" cy="358775"/>
          </a:xfrm>
          <a:prstGeom prst="rect">
            <a:avLst/>
          </a:prstGeom>
        </p:spPr>
        <p:txBody>
          <a:bodyPr/>
          <a:lstStyle>
            <a:lvl1pPr marL="0" indent="0">
              <a:buNone/>
              <a:defRPr sz="1400" baseline="0"/>
            </a:lvl1pPr>
            <a:lvl2pPr marL="457200" indent="0">
              <a:buNone/>
              <a:defRPr/>
            </a:lvl2pPr>
            <a:lvl4pPr marL="1371600" indent="0">
              <a:buNone/>
              <a:defRPr/>
            </a:lvl4pPr>
          </a:lstStyle>
          <a:p>
            <a:pPr lvl="0"/>
            <a:r>
              <a:rPr lang="en-US" dirty="0"/>
              <a:t>September 2015</a:t>
            </a:r>
          </a:p>
        </p:txBody>
      </p:sp>
    </p:spTree>
    <p:extLst>
      <p:ext uri="{BB962C8B-B14F-4D97-AF65-F5344CB8AC3E}">
        <p14:creationId xmlns:p14="http://schemas.microsoft.com/office/powerpoint/2010/main" val="421681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36426" y="1114199"/>
            <a:ext cx="9144000" cy="2387600"/>
          </a:xfrm>
        </p:spPr>
        <p:txBody>
          <a:bodyPr anchor="b">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2936426" y="359387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064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669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35086" y="623887"/>
            <a:ext cx="8979806" cy="2852737"/>
          </a:xfrm>
        </p:spPr>
        <p:txBody>
          <a:bodyPr anchor="b">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3135086" y="3503612"/>
            <a:ext cx="897980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9395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11976" y="365125"/>
            <a:ext cx="8460924" cy="1325563"/>
          </a:xfrm>
        </p:spPr>
        <p:txBody>
          <a:bodyPr/>
          <a:lstStyle/>
          <a:p>
            <a:r>
              <a:rPr lang="en-US"/>
              <a:t>Click to edit Master title style</a:t>
            </a:r>
          </a:p>
        </p:txBody>
      </p:sp>
      <p:sp>
        <p:nvSpPr>
          <p:cNvPr id="9" name="Content Placeholder 2"/>
          <p:cNvSpPr>
            <a:spLocks noGrp="1"/>
          </p:cNvSpPr>
          <p:nvPr>
            <p:ph sz="half" idx="14"/>
          </p:nvPr>
        </p:nvSpPr>
        <p:spPr>
          <a:xfrm>
            <a:off x="3311974" y="1836517"/>
            <a:ext cx="413385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5"/>
          </p:nvPr>
        </p:nvSpPr>
        <p:spPr>
          <a:xfrm>
            <a:off x="7636328" y="1833797"/>
            <a:ext cx="413385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83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1869" y="365125"/>
            <a:ext cx="8782147" cy="1325563"/>
          </a:xfrm>
        </p:spPr>
        <p:txBody>
          <a:bodyPr/>
          <a:lstStyle/>
          <a:p>
            <a:r>
              <a:rPr lang="en-US" dirty="0"/>
              <a:t>Click to edit Master title style</a:t>
            </a:r>
          </a:p>
        </p:txBody>
      </p:sp>
      <p:sp>
        <p:nvSpPr>
          <p:cNvPr id="3" name="Text Placeholder 2"/>
          <p:cNvSpPr>
            <a:spLocks noGrp="1"/>
          </p:cNvSpPr>
          <p:nvPr>
            <p:ph type="body" idx="1"/>
          </p:nvPr>
        </p:nvSpPr>
        <p:spPr>
          <a:xfrm>
            <a:off x="3208568" y="1681163"/>
            <a:ext cx="43075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208568" y="2505075"/>
            <a:ext cx="430754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655255" y="1681163"/>
            <a:ext cx="432876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655255" y="2505075"/>
            <a:ext cx="43287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488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5417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slideLayout" Target="../slideLayouts/slideLayout6.xml"/><Relationship Id="rId10" Type="http://schemas.openxmlformats.org/officeDocument/2006/relationships/image" Target="../media/image4.png"/><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0" y="-94901"/>
            <a:ext cx="12113068" cy="6952901"/>
          </a:xfrm>
          <a:prstGeom prst="rect">
            <a:avLst/>
          </a:prstGeom>
        </p:spPr>
      </p:pic>
    </p:spTree>
    <p:extLst>
      <p:ext uri="{BB962C8B-B14F-4D97-AF65-F5344CB8AC3E}">
        <p14:creationId xmlns:p14="http://schemas.microsoft.com/office/powerpoint/2010/main" val="3223504583"/>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31862" y="-49280"/>
            <a:ext cx="3199453" cy="6936259"/>
            <a:chOff x="-31862" y="-49280"/>
            <a:chExt cx="3199453" cy="6936259"/>
          </a:xfrm>
        </p:grpSpPr>
        <p:pic>
          <p:nvPicPr>
            <p:cNvPr id="8" name="תמונה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862" y="-49280"/>
              <a:ext cx="3199453" cy="6936259"/>
            </a:xfrm>
            <a:prstGeom prst="rect">
              <a:avLst/>
            </a:prstGeom>
          </p:spPr>
        </p:pic>
        <p:pic>
          <p:nvPicPr>
            <p:cNvPr id="9" name="תמונה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 y="6139227"/>
              <a:ext cx="496887" cy="56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תמונה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0586" y="347664"/>
              <a:ext cx="1385887" cy="67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Placeholder 1"/>
          <p:cNvSpPr>
            <a:spLocks noGrp="1"/>
          </p:cNvSpPr>
          <p:nvPr>
            <p:ph type="title"/>
          </p:nvPr>
        </p:nvSpPr>
        <p:spPr>
          <a:xfrm>
            <a:off x="3311976" y="365125"/>
            <a:ext cx="738323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11976" y="1825625"/>
            <a:ext cx="738323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4244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Lst>
  <p:txStyles>
    <p:titleStyle>
      <a:lvl1pPr algn="l" defTabSz="914400" rtl="0" eaLnBrk="1" latinLnBrk="0" hangingPunct="1">
        <a:lnSpc>
          <a:spcPct val="90000"/>
        </a:lnSpc>
        <a:spcBef>
          <a:spcPct val="0"/>
        </a:spcBef>
        <a:buNone/>
        <a:defRPr sz="40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Tx/>
        <a:buBlip>
          <a:blip r:embed="rId11"/>
        </a:buBlip>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Tx/>
        <a:buBlip>
          <a:blip r:embed="rId11"/>
        </a:buBlip>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Tx/>
        <a:buBlip>
          <a:blip r:embed="rId11"/>
        </a:buBlip>
        <a:defRPr sz="1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Tx/>
        <a:buBlip>
          <a:blip r:embed="rId11"/>
        </a:buBlip>
        <a:defRPr sz="16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Tx/>
        <a:buBlip>
          <a:blip r:embed="rId11"/>
        </a:buBlip>
        <a:defRPr sz="14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rpconference.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3209" y="4138511"/>
            <a:ext cx="5270740" cy="1631216"/>
          </a:xfrm>
          <a:prstGeom prst="rect">
            <a:avLst/>
          </a:prstGeom>
        </p:spPr>
        <p:txBody>
          <a:bodyPr wrap="square">
            <a:spAutoFit/>
          </a:bodyPr>
          <a:lstStyle/>
          <a:p>
            <a:r>
              <a:rPr lang="en-US" sz="2000" dirty="0"/>
              <a:t>The Fund for the Advancement of Humanities Seminar on Aging, Retirement and Pensions: Trends, Challenges and Policy</a:t>
            </a:r>
          </a:p>
          <a:p>
            <a:r>
              <a:rPr lang="en-US" sz="2000" dirty="0"/>
              <a:t>March 27-29, 2018</a:t>
            </a:r>
          </a:p>
          <a:p>
            <a:r>
              <a:rPr lang="en-US" sz="2000" dirty="0"/>
              <a:t>Leonardo Hotel Ashkelon</a:t>
            </a:r>
          </a:p>
        </p:txBody>
      </p:sp>
      <p:sp>
        <p:nvSpPr>
          <p:cNvPr id="5" name="TextBox 4"/>
          <p:cNvSpPr txBox="1"/>
          <p:nvPr/>
        </p:nvSpPr>
        <p:spPr>
          <a:xfrm flipH="1">
            <a:off x="3633209" y="2484728"/>
            <a:ext cx="3302429" cy="1200329"/>
          </a:xfrm>
          <a:prstGeom prst="rect">
            <a:avLst/>
          </a:prstGeom>
          <a:noFill/>
        </p:spPr>
        <p:txBody>
          <a:bodyPr wrap="square" rtlCol="0">
            <a:spAutoFit/>
          </a:bodyPr>
          <a:lstStyle/>
          <a:p>
            <a:r>
              <a:rPr lang="en-US" sz="2400" dirty="0"/>
              <a:t>Moshe Gerstenhaber</a:t>
            </a:r>
          </a:p>
          <a:p>
            <a:r>
              <a:rPr lang="en-US" sz="2400" dirty="0"/>
              <a:t>Shlomo Maital</a:t>
            </a:r>
          </a:p>
          <a:p>
            <a:r>
              <a:rPr lang="en-US" sz="2400" dirty="0"/>
              <a:t>Tsipy Buchnik</a:t>
            </a:r>
          </a:p>
        </p:txBody>
      </p:sp>
      <p:sp>
        <p:nvSpPr>
          <p:cNvPr id="8" name="Title 7">
            <a:extLst>
              <a:ext uri="{FF2B5EF4-FFF2-40B4-BE49-F238E27FC236}">
                <a16:creationId xmlns:a16="http://schemas.microsoft.com/office/drawing/2014/main" id="{68A98070-B61D-4149-8117-8EE90EEE583B}"/>
              </a:ext>
            </a:extLst>
          </p:cNvPr>
          <p:cNvSpPr>
            <a:spLocks noGrp="1"/>
          </p:cNvSpPr>
          <p:nvPr>
            <p:ph type="title"/>
          </p:nvPr>
        </p:nvSpPr>
        <p:spPr>
          <a:xfrm>
            <a:off x="3633209" y="0"/>
            <a:ext cx="5631561" cy="1215666"/>
          </a:xfrm>
        </p:spPr>
        <p:txBody>
          <a:bodyPr/>
          <a:lstStyle/>
          <a:p>
            <a:pPr algn="l"/>
            <a:r>
              <a:rPr lang="en-US" sz="3600" dirty="0"/>
              <a:t>Beyond Pensions: A Radical Systems-Based </a:t>
            </a:r>
            <a:br>
              <a:rPr lang="en-US" sz="3600" dirty="0"/>
            </a:br>
            <a:r>
              <a:rPr lang="en-US" sz="3600" dirty="0"/>
              <a:t>Transformation Of Present-Future Choice</a:t>
            </a:r>
            <a:br>
              <a:rPr lang="en-US" sz="3600" dirty="0"/>
            </a:br>
            <a:endParaRPr lang="en-US" sz="3600" dirty="0"/>
          </a:p>
        </p:txBody>
      </p:sp>
      <p:sp>
        <p:nvSpPr>
          <p:cNvPr id="6" name="Slide Number Placeholder 5"/>
          <p:cNvSpPr>
            <a:spLocks noGrp="1"/>
          </p:cNvSpPr>
          <p:nvPr>
            <p:ph type="sldNum" sz="quarter" idx="12"/>
          </p:nvPr>
        </p:nvSpPr>
        <p:spPr/>
        <p:txBody>
          <a:bodyPr/>
          <a:lstStyle/>
          <a:p>
            <a:endParaRPr lang="en-US" dirty="0"/>
          </a:p>
        </p:txBody>
      </p:sp>
      <p:pic>
        <p:nvPicPr>
          <p:cNvPr id="14" name="Picture 13">
            <a:extLst>
              <a:ext uri="{FF2B5EF4-FFF2-40B4-BE49-F238E27FC236}">
                <a16:creationId xmlns:a16="http://schemas.microsoft.com/office/drawing/2014/main" id="{AD1D9C3F-D4A0-4DA0-85C1-6FB5BA134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298"/>
            <a:ext cx="3372929" cy="6955298"/>
          </a:xfrm>
          <a:prstGeom prst="rect">
            <a:avLst/>
          </a:prstGeom>
        </p:spPr>
      </p:pic>
    </p:spTree>
    <p:extLst>
      <p:ext uri="{BB962C8B-B14F-4D97-AF65-F5344CB8AC3E}">
        <p14:creationId xmlns:p14="http://schemas.microsoft.com/office/powerpoint/2010/main" val="37274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A4AB-08E9-E549-96B5-E277C088ED21}"/>
              </a:ext>
            </a:extLst>
          </p:cNvPr>
          <p:cNvSpPr>
            <a:spLocks noGrp="1"/>
          </p:cNvSpPr>
          <p:nvPr>
            <p:ph type="title"/>
          </p:nvPr>
        </p:nvSpPr>
        <p:spPr>
          <a:xfrm>
            <a:off x="2981469" y="0"/>
            <a:ext cx="8938781" cy="1325563"/>
          </a:xfrm>
        </p:spPr>
        <p:txBody>
          <a:bodyPr>
            <a:noAutofit/>
          </a:bodyPr>
          <a:lstStyle/>
          <a:p>
            <a:pPr algn="ctr"/>
            <a:r>
              <a:rPr lang="en-GB" sz="3200" b="1" dirty="0"/>
              <a:t>How will it work: The Magic of the NIS 5 Coin</a:t>
            </a:r>
            <a:endParaRPr lang="en-US" sz="3200" b="1" dirty="0"/>
          </a:p>
        </p:txBody>
      </p:sp>
      <p:sp>
        <p:nvSpPr>
          <p:cNvPr id="3" name="Content Placeholder 2">
            <a:extLst>
              <a:ext uri="{FF2B5EF4-FFF2-40B4-BE49-F238E27FC236}">
                <a16:creationId xmlns:a16="http://schemas.microsoft.com/office/drawing/2014/main" id="{041052AB-B505-4044-AC41-623392626D78}"/>
              </a:ext>
            </a:extLst>
          </p:cNvPr>
          <p:cNvSpPr>
            <a:spLocks noGrp="1"/>
          </p:cNvSpPr>
          <p:nvPr>
            <p:ph idx="1"/>
          </p:nvPr>
        </p:nvSpPr>
        <p:spPr>
          <a:xfrm>
            <a:off x="2820318" y="1167787"/>
            <a:ext cx="8747393" cy="5431315"/>
          </a:xfrm>
        </p:spPr>
        <p:txBody>
          <a:bodyPr>
            <a:normAutofit lnSpcReduction="10000"/>
          </a:bodyPr>
          <a:lstStyle/>
          <a:p>
            <a:pPr marL="461963" lvl="0" indent="-461963">
              <a:lnSpc>
                <a:spcPct val="110000"/>
              </a:lnSpc>
              <a:spcBef>
                <a:spcPts val="1200"/>
              </a:spcBef>
              <a:spcAft>
                <a:spcPts val="600"/>
              </a:spcAft>
            </a:pPr>
            <a:r>
              <a:rPr lang="en-GB" sz="2800" dirty="0"/>
              <a:t>The Carob Tree will be a national initiative for economic regeneration where each new-born child is granted at birth a new pension account: The 4</a:t>
            </a:r>
            <a:r>
              <a:rPr lang="en-GB" sz="2800" baseline="30000" dirty="0"/>
              <a:t>th</a:t>
            </a:r>
            <a:r>
              <a:rPr lang="en-GB" sz="2800" dirty="0"/>
              <a:t> Pillar Pension</a:t>
            </a:r>
            <a:endParaRPr lang="en-US" sz="2800" dirty="0"/>
          </a:p>
          <a:p>
            <a:pPr marL="461963" lvl="0" indent="-461963">
              <a:lnSpc>
                <a:spcPct val="110000"/>
              </a:lnSpc>
              <a:spcBef>
                <a:spcPts val="1200"/>
              </a:spcBef>
              <a:spcAft>
                <a:spcPts val="600"/>
              </a:spcAft>
            </a:pPr>
            <a:r>
              <a:rPr lang="en-GB" sz="2800" dirty="0"/>
              <a:t>The State will deposit into this personal account the equivalent of US$10,000.—</a:t>
            </a:r>
            <a:endParaRPr lang="en-US" sz="2800" dirty="0"/>
          </a:p>
          <a:p>
            <a:pPr marL="461963" lvl="0" indent="-461963">
              <a:lnSpc>
                <a:spcPct val="110000"/>
              </a:lnSpc>
              <a:spcBef>
                <a:spcPts val="1200"/>
              </a:spcBef>
              <a:spcAft>
                <a:spcPts val="600"/>
              </a:spcAft>
            </a:pPr>
            <a:r>
              <a:rPr lang="en-GB" sz="2800" dirty="0"/>
              <a:t>These Government-Grant-at-Birth moneys of all the children born each year will be invested directly in the real economy (of Israel) to compound for 70 years.</a:t>
            </a:r>
            <a:endParaRPr lang="en-US" sz="2800" dirty="0"/>
          </a:p>
          <a:p>
            <a:pPr marL="461963" lvl="0" indent="-461963">
              <a:lnSpc>
                <a:spcPct val="110000"/>
              </a:lnSpc>
              <a:spcBef>
                <a:spcPts val="1200"/>
              </a:spcBef>
              <a:spcAft>
                <a:spcPts val="600"/>
              </a:spcAft>
            </a:pPr>
            <a:r>
              <a:rPr lang="en-GB" sz="2800" dirty="0"/>
              <a:t>The cost? Approx. NIS 5 per day per household and NIS 5 per working day per employee.</a:t>
            </a:r>
            <a:endParaRPr lang="en-US" sz="2800" dirty="0"/>
          </a:p>
          <a:p>
            <a:pPr>
              <a:lnSpc>
                <a:spcPct val="110000"/>
              </a:lnSpc>
              <a:spcBef>
                <a:spcPts val="1200"/>
              </a:spcBef>
              <a:spcAft>
                <a:spcPts val="600"/>
              </a:spcAft>
            </a:pPr>
            <a:endParaRPr lang="en-US" sz="2800" dirty="0"/>
          </a:p>
        </p:txBody>
      </p:sp>
      <p:sp>
        <p:nvSpPr>
          <p:cNvPr id="4" name="Slide Number Placeholder 3"/>
          <p:cNvSpPr>
            <a:spLocks noGrp="1"/>
          </p:cNvSpPr>
          <p:nvPr>
            <p:ph type="sldNum" sz="quarter" idx="12"/>
          </p:nvPr>
        </p:nvSpPr>
        <p:spPr/>
        <p:txBody>
          <a:bodyPr/>
          <a:lstStyle/>
          <a:p>
            <a:fld id="{D3AFBD78-3685-F346-9FB2-8F89F857D7B1}" type="slidenum">
              <a:rPr lang="en-US" smtClean="0"/>
              <a:pPr/>
              <a:t>10</a:t>
            </a:fld>
            <a:endParaRPr lang="en-US" dirty="0"/>
          </a:p>
        </p:txBody>
      </p:sp>
    </p:spTree>
    <p:extLst>
      <p:ext uri="{BB962C8B-B14F-4D97-AF65-F5344CB8AC3E}">
        <p14:creationId xmlns:p14="http://schemas.microsoft.com/office/powerpoint/2010/main" val="65787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0B8F3-D5BD-BF40-8021-01FC40D5701F}"/>
              </a:ext>
            </a:extLst>
          </p:cNvPr>
          <p:cNvSpPr>
            <a:spLocks noGrp="1"/>
          </p:cNvSpPr>
          <p:nvPr>
            <p:ph type="title"/>
          </p:nvPr>
        </p:nvSpPr>
        <p:spPr>
          <a:xfrm>
            <a:off x="3311976" y="0"/>
            <a:ext cx="7383236" cy="1325563"/>
          </a:xfrm>
        </p:spPr>
        <p:txBody>
          <a:bodyPr>
            <a:normAutofit/>
          </a:bodyPr>
          <a:lstStyle/>
          <a:p>
            <a:pPr algn="ctr"/>
            <a:r>
              <a:rPr lang="en-GB" sz="3200" b="1" dirty="0"/>
              <a:t>The Super Trusts: </a:t>
            </a:r>
            <a:br>
              <a:rPr lang="en-GB" sz="3200" b="1" dirty="0"/>
            </a:br>
            <a:r>
              <a:rPr lang="en-GB" sz="3200" b="1" dirty="0"/>
              <a:t>Transforming the Future </a:t>
            </a:r>
            <a:endParaRPr lang="en-US" sz="3200" dirty="0"/>
          </a:p>
        </p:txBody>
      </p:sp>
      <p:sp>
        <p:nvSpPr>
          <p:cNvPr id="3" name="Content Placeholder 2">
            <a:extLst>
              <a:ext uri="{FF2B5EF4-FFF2-40B4-BE49-F238E27FC236}">
                <a16:creationId xmlns:a16="http://schemas.microsoft.com/office/drawing/2014/main" id="{A5EB945E-CAA8-9044-8F66-1052C3565A10}"/>
              </a:ext>
            </a:extLst>
          </p:cNvPr>
          <p:cNvSpPr>
            <a:spLocks noGrp="1"/>
          </p:cNvSpPr>
          <p:nvPr>
            <p:ph idx="1"/>
          </p:nvPr>
        </p:nvSpPr>
        <p:spPr>
          <a:xfrm>
            <a:off x="3007605" y="1349164"/>
            <a:ext cx="8923662" cy="5205871"/>
          </a:xfrm>
        </p:spPr>
        <p:txBody>
          <a:bodyPr>
            <a:normAutofit/>
          </a:bodyPr>
          <a:lstStyle/>
          <a:p>
            <a:pPr marL="461963" lvl="0" indent="-461963">
              <a:spcBef>
                <a:spcPts val="1800"/>
              </a:spcBef>
            </a:pPr>
            <a:r>
              <a:rPr lang="en-GB" sz="2800" dirty="0"/>
              <a:t>The combined funds (in Israel adding up to some US$1.8 billion p.a.) will be invested by a new breed of competing and cooperating investment structures to be called The Super Trusts (a new one launched every three years with US$5.4 billion in capital).</a:t>
            </a:r>
            <a:endParaRPr lang="en-US" sz="2800" dirty="0"/>
          </a:p>
          <a:p>
            <a:pPr marL="461963" lvl="0" indent="-461963">
              <a:spcBef>
                <a:spcPts val="1800"/>
              </a:spcBef>
            </a:pPr>
            <a:r>
              <a:rPr lang="en-GB" sz="2800" dirty="0"/>
              <a:t>The Super Trusts will invest directly in the real economy (not in financial speculation) to create new work opportunities, skills training, support for the SME sector, renew infrastructure, build housing including rental housing, and much more. Producing far greater Distributed Prosperity. Equity re-balanced the natural way: Through distributed growth.</a:t>
            </a:r>
            <a:endParaRPr lang="en-US" sz="2800" dirty="0"/>
          </a:p>
          <a:p>
            <a:pPr marL="0" indent="0">
              <a:spcBef>
                <a:spcPts val="1800"/>
              </a:spcBef>
              <a:buNone/>
            </a:pPr>
            <a:endParaRPr lang="en-US" sz="2800" dirty="0"/>
          </a:p>
        </p:txBody>
      </p:sp>
      <p:sp>
        <p:nvSpPr>
          <p:cNvPr id="4" name="Slide Number Placeholder 3"/>
          <p:cNvSpPr>
            <a:spLocks noGrp="1"/>
          </p:cNvSpPr>
          <p:nvPr>
            <p:ph type="sldNum" sz="quarter" idx="12"/>
          </p:nvPr>
        </p:nvSpPr>
        <p:spPr/>
        <p:txBody>
          <a:bodyPr/>
          <a:lstStyle/>
          <a:p>
            <a:fld id="{D3AFBD78-3685-F346-9FB2-8F89F857D7B1}" type="slidenum">
              <a:rPr lang="en-US" smtClean="0"/>
              <a:pPr/>
              <a:t>11</a:t>
            </a:fld>
            <a:endParaRPr lang="en-US" dirty="0"/>
          </a:p>
        </p:txBody>
      </p:sp>
    </p:spTree>
    <p:extLst>
      <p:ext uri="{BB962C8B-B14F-4D97-AF65-F5344CB8AC3E}">
        <p14:creationId xmlns:p14="http://schemas.microsoft.com/office/powerpoint/2010/main" val="3315536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77A9-42A8-B745-8847-82D309C14E36}"/>
              </a:ext>
            </a:extLst>
          </p:cNvPr>
          <p:cNvSpPr>
            <a:spLocks noGrp="1"/>
          </p:cNvSpPr>
          <p:nvPr>
            <p:ph type="title"/>
          </p:nvPr>
        </p:nvSpPr>
        <p:spPr>
          <a:xfrm>
            <a:off x="3289943" y="0"/>
            <a:ext cx="7383236" cy="771181"/>
          </a:xfrm>
        </p:spPr>
        <p:txBody>
          <a:bodyPr>
            <a:normAutofit/>
          </a:bodyPr>
          <a:lstStyle/>
          <a:p>
            <a:pPr algn="ctr"/>
            <a:r>
              <a:rPr lang="en-GB" sz="3600" b="1" dirty="0"/>
              <a:t>Revitalising the National Economy </a:t>
            </a:r>
            <a:endParaRPr lang="en-US" dirty="0"/>
          </a:p>
        </p:txBody>
      </p:sp>
      <p:sp>
        <p:nvSpPr>
          <p:cNvPr id="3" name="Content Placeholder 2">
            <a:extLst>
              <a:ext uri="{FF2B5EF4-FFF2-40B4-BE49-F238E27FC236}">
                <a16:creationId xmlns:a16="http://schemas.microsoft.com/office/drawing/2014/main" id="{2A6A4A14-9315-494C-B4F5-0F007EB146FB}"/>
              </a:ext>
            </a:extLst>
          </p:cNvPr>
          <p:cNvSpPr>
            <a:spLocks noGrp="1"/>
          </p:cNvSpPr>
          <p:nvPr>
            <p:ph idx="1"/>
          </p:nvPr>
        </p:nvSpPr>
        <p:spPr>
          <a:xfrm>
            <a:off x="2952521" y="809742"/>
            <a:ext cx="8747392" cy="6048258"/>
          </a:xfrm>
        </p:spPr>
        <p:txBody>
          <a:bodyPr>
            <a:normAutofit lnSpcReduction="10000"/>
          </a:bodyPr>
          <a:lstStyle/>
          <a:p>
            <a:pPr marL="517525" lvl="0" indent="-517525">
              <a:lnSpc>
                <a:spcPct val="110000"/>
              </a:lnSpc>
              <a:spcBef>
                <a:spcPts val="1200"/>
              </a:spcBef>
            </a:pPr>
            <a:r>
              <a:rPr lang="en-GB" dirty="0"/>
              <a:t>The most urgent task today is to find a way to revitalise the ‘real economy’ of the nation.</a:t>
            </a:r>
            <a:endParaRPr lang="en-US" dirty="0"/>
          </a:p>
          <a:p>
            <a:pPr marL="517525" lvl="0" indent="-517525">
              <a:lnSpc>
                <a:spcPct val="110000"/>
              </a:lnSpc>
              <a:spcBef>
                <a:spcPts val="1200"/>
              </a:spcBef>
            </a:pPr>
            <a:r>
              <a:rPr lang="en-GB" dirty="0"/>
              <a:t>In order to deliver work skills and opportunity to the individual and distributed prosperity to the citizenship as a whole it is necessary to boost the rate of tangible investment in the real economy and thereby speed up productivity development and economic growth (macro and micro).</a:t>
            </a:r>
            <a:endParaRPr lang="en-US" dirty="0"/>
          </a:p>
          <a:p>
            <a:pPr marL="517525" lvl="0" indent="-517525">
              <a:lnSpc>
                <a:spcPct val="110000"/>
              </a:lnSpc>
              <a:spcBef>
                <a:spcPts val="1200"/>
              </a:spcBef>
            </a:pPr>
            <a:r>
              <a:rPr lang="en-GB" dirty="0"/>
              <a:t>The economy of the future is becoming more competitive and wealth more concentrated in the hands of the few. Robots are stimulating productivity by replacing human labour on a vast scale.</a:t>
            </a:r>
            <a:endParaRPr lang="en-US" dirty="0"/>
          </a:p>
          <a:p>
            <a:pPr marL="517525" lvl="0" indent="-517525">
              <a:lnSpc>
                <a:spcPct val="110000"/>
              </a:lnSpc>
              <a:spcBef>
                <a:spcPts val="1200"/>
              </a:spcBef>
            </a:pPr>
            <a:r>
              <a:rPr lang="en-GB" dirty="0"/>
              <a:t>The Carob Tree’s focus on compounding investment in the real economy for 70 years will be a non-partisan, independent force for shared good.</a:t>
            </a:r>
            <a:endParaRPr lang="en-US" dirty="0"/>
          </a:p>
        </p:txBody>
      </p:sp>
      <p:sp>
        <p:nvSpPr>
          <p:cNvPr id="4" name="Slide Number Placeholder 3"/>
          <p:cNvSpPr>
            <a:spLocks noGrp="1"/>
          </p:cNvSpPr>
          <p:nvPr>
            <p:ph type="sldNum" sz="quarter" idx="12"/>
          </p:nvPr>
        </p:nvSpPr>
        <p:spPr/>
        <p:txBody>
          <a:bodyPr/>
          <a:lstStyle/>
          <a:p>
            <a:fld id="{D3AFBD78-3685-F346-9FB2-8F89F857D7B1}" type="slidenum">
              <a:rPr lang="en-US" smtClean="0"/>
              <a:pPr/>
              <a:t>12</a:t>
            </a:fld>
            <a:endParaRPr lang="en-US" dirty="0"/>
          </a:p>
        </p:txBody>
      </p:sp>
    </p:spTree>
    <p:extLst>
      <p:ext uri="{BB962C8B-B14F-4D97-AF65-F5344CB8AC3E}">
        <p14:creationId xmlns:p14="http://schemas.microsoft.com/office/powerpoint/2010/main" val="4289465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5DA4B-E76B-5F45-97FC-B43B59DF4CEC}"/>
              </a:ext>
            </a:extLst>
          </p:cNvPr>
          <p:cNvSpPr>
            <a:spLocks noGrp="1"/>
          </p:cNvSpPr>
          <p:nvPr>
            <p:ph type="title"/>
          </p:nvPr>
        </p:nvSpPr>
        <p:spPr>
          <a:xfrm>
            <a:off x="3311976" y="0"/>
            <a:ext cx="7383236" cy="1325563"/>
          </a:xfrm>
        </p:spPr>
        <p:txBody>
          <a:bodyPr>
            <a:normAutofit/>
          </a:bodyPr>
          <a:lstStyle/>
          <a:p>
            <a:pPr algn="ctr"/>
            <a:r>
              <a:rPr lang="en-GB" sz="3200" b="1" dirty="0"/>
              <a:t>The 4</a:t>
            </a:r>
            <a:r>
              <a:rPr lang="en-GB" sz="3200" b="1" baseline="30000" dirty="0"/>
              <a:t>th</a:t>
            </a:r>
            <a:r>
              <a:rPr lang="en-GB" sz="3200" b="1" dirty="0"/>
              <a:t> Pillar Pension: Senior Universal Basic Income</a:t>
            </a:r>
            <a:endParaRPr lang="en-US" sz="3200" b="1" dirty="0"/>
          </a:p>
        </p:txBody>
      </p:sp>
      <p:sp>
        <p:nvSpPr>
          <p:cNvPr id="3" name="Content Placeholder 2">
            <a:extLst>
              <a:ext uri="{FF2B5EF4-FFF2-40B4-BE49-F238E27FC236}">
                <a16:creationId xmlns:a16="http://schemas.microsoft.com/office/drawing/2014/main" id="{D42164BF-8A3A-8F40-BDD3-82862C72387D}"/>
              </a:ext>
            </a:extLst>
          </p:cNvPr>
          <p:cNvSpPr>
            <a:spLocks noGrp="1"/>
          </p:cNvSpPr>
          <p:nvPr>
            <p:ph idx="1"/>
          </p:nvPr>
        </p:nvSpPr>
        <p:spPr>
          <a:xfrm>
            <a:off x="2882317" y="1566728"/>
            <a:ext cx="9015899" cy="5291272"/>
          </a:xfrm>
        </p:spPr>
        <p:txBody>
          <a:bodyPr>
            <a:normAutofit/>
          </a:bodyPr>
          <a:lstStyle/>
          <a:p>
            <a:pPr marL="517525" lvl="0" indent="-517525">
              <a:spcBef>
                <a:spcPts val="1800"/>
              </a:spcBef>
            </a:pPr>
            <a:r>
              <a:rPr lang="en-GB" sz="2800" dirty="0"/>
              <a:t>The 4</a:t>
            </a:r>
            <a:r>
              <a:rPr lang="en-GB" sz="2800" baseline="30000" dirty="0"/>
              <a:t>th</a:t>
            </a:r>
            <a:r>
              <a:rPr lang="en-GB" sz="2800" dirty="0"/>
              <a:t> Pillar capital will start to pay a monthly pension to every surviving individual from age 70.</a:t>
            </a:r>
            <a:endParaRPr lang="en-US" sz="2800" dirty="0"/>
          </a:p>
          <a:p>
            <a:pPr marL="517525" lvl="0" indent="-517525">
              <a:spcBef>
                <a:spcPts val="1800"/>
              </a:spcBef>
            </a:pPr>
            <a:r>
              <a:rPr lang="en-GB" sz="2800" dirty="0"/>
              <a:t>The reducing capital balances will continue to be invested with a return calculated at 5% p.a. net compounded.</a:t>
            </a:r>
            <a:endParaRPr lang="en-US" sz="2800" dirty="0"/>
          </a:p>
          <a:p>
            <a:pPr marL="517525" lvl="0" indent="-517525">
              <a:spcBef>
                <a:spcPts val="1800"/>
              </a:spcBef>
            </a:pPr>
            <a:r>
              <a:rPr lang="en-GB" sz="2800" dirty="0"/>
              <a:t>On the basis of the above it is estimated that the 4</a:t>
            </a:r>
            <a:r>
              <a:rPr lang="en-GB" sz="2800" baseline="30000" dirty="0"/>
              <a:t>th</a:t>
            </a:r>
            <a:r>
              <a:rPr lang="en-GB" sz="2800" dirty="0"/>
              <a:t> Pillar will be able to deliver an </a:t>
            </a:r>
            <a:r>
              <a:rPr lang="en-GB" sz="2800" u="sng" dirty="0"/>
              <a:t>additional</a:t>
            </a:r>
            <a:r>
              <a:rPr lang="en-GB" sz="2800" dirty="0"/>
              <a:t> pension of some US$1,850.— per month per individual from age 70 to the last day of each surviving individual (pension calculated age 70 – 95).</a:t>
            </a:r>
            <a:endParaRPr lang="en-US" sz="2800" dirty="0"/>
          </a:p>
          <a:p>
            <a:pPr marL="0" indent="0">
              <a:spcBef>
                <a:spcPts val="1800"/>
              </a:spcBef>
              <a:buNone/>
            </a:pPr>
            <a:endParaRPr lang="en-US" sz="2800" dirty="0"/>
          </a:p>
        </p:txBody>
      </p:sp>
      <p:sp>
        <p:nvSpPr>
          <p:cNvPr id="4" name="Slide Number Placeholder 3"/>
          <p:cNvSpPr>
            <a:spLocks noGrp="1"/>
          </p:cNvSpPr>
          <p:nvPr>
            <p:ph type="sldNum" sz="quarter" idx="12"/>
          </p:nvPr>
        </p:nvSpPr>
        <p:spPr/>
        <p:txBody>
          <a:bodyPr/>
          <a:lstStyle/>
          <a:p>
            <a:fld id="{D3AFBD78-3685-F346-9FB2-8F89F857D7B1}" type="slidenum">
              <a:rPr lang="en-US" smtClean="0"/>
              <a:pPr/>
              <a:t>13</a:t>
            </a:fld>
            <a:endParaRPr lang="en-US" dirty="0"/>
          </a:p>
        </p:txBody>
      </p:sp>
    </p:spTree>
    <p:extLst>
      <p:ext uri="{BB962C8B-B14F-4D97-AF65-F5344CB8AC3E}">
        <p14:creationId xmlns:p14="http://schemas.microsoft.com/office/powerpoint/2010/main" val="1000061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3C454-8D0E-834A-9C26-C718076C010B}"/>
              </a:ext>
            </a:extLst>
          </p:cNvPr>
          <p:cNvSpPr>
            <a:spLocks noGrp="1"/>
          </p:cNvSpPr>
          <p:nvPr>
            <p:ph type="title"/>
          </p:nvPr>
        </p:nvSpPr>
        <p:spPr>
          <a:xfrm>
            <a:off x="3212824" y="1"/>
            <a:ext cx="7383236" cy="859316"/>
          </a:xfrm>
        </p:spPr>
        <p:txBody>
          <a:bodyPr>
            <a:normAutofit/>
          </a:bodyPr>
          <a:lstStyle/>
          <a:p>
            <a:pPr algn="ctr"/>
            <a:r>
              <a:rPr lang="en-GB" sz="3200" b="1" dirty="0"/>
              <a:t>The Stock Market Option?</a:t>
            </a:r>
            <a:endParaRPr lang="en-US" sz="3200" b="1" dirty="0"/>
          </a:p>
        </p:txBody>
      </p:sp>
      <p:sp>
        <p:nvSpPr>
          <p:cNvPr id="3" name="Content Placeholder 2">
            <a:extLst>
              <a:ext uri="{FF2B5EF4-FFF2-40B4-BE49-F238E27FC236}">
                <a16:creationId xmlns:a16="http://schemas.microsoft.com/office/drawing/2014/main" id="{0B12B840-27E8-8D43-976B-D9C5BE5AA041}"/>
              </a:ext>
            </a:extLst>
          </p:cNvPr>
          <p:cNvSpPr>
            <a:spLocks noGrp="1"/>
          </p:cNvSpPr>
          <p:nvPr>
            <p:ph idx="1"/>
          </p:nvPr>
        </p:nvSpPr>
        <p:spPr>
          <a:xfrm>
            <a:off x="2970452" y="859317"/>
            <a:ext cx="8487089" cy="5687879"/>
          </a:xfrm>
        </p:spPr>
        <p:txBody>
          <a:bodyPr>
            <a:normAutofit fontScale="92500" lnSpcReduction="20000"/>
          </a:bodyPr>
          <a:lstStyle/>
          <a:p>
            <a:pPr marL="461963" lvl="0" indent="-461963">
              <a:lnSpc>
                <a:spcPct val="150000"/>
              </a:lnSpc>
            </a:pPr>
            <a:r>
              <a:rPr lang="en-GB" sz="2800" dirty="0"/>
              <a:t>In contrast to the Carob Tree investments which are designed to transform the real economy, the current pension funds are substantially invested in various stock markets. This means that buying and selling equity (existing shares mostly) is expected to be a sustainable way to provide security for the nation’s retirees for 20 – 30 years.</a:t>
            </a:r>
            <a:endParaRPr lang="en-US" sz="2800" dirty="0"/>
          </a:p>
          <a:p>
            <a:pPr marL="461963" lvl="0" indent="-461963">
              <a:lnSpc>
                <a:spcPct val="150000"/>
              </a:lnSpc>
            </a:pPr>
            <a:r>
              <a:rPr lang="en-GB" sz="2800" dirty="0"/>
              <a:t>Is this expectation a realistic one for the future?</a:t>
            </a:r>
          </a:p>
          <a:p>
            <a:pPr marL="461963" lvl="0" indent="-461963">
              <a:lnSpc>
                <a:spcPct val="150000"/>
              </a:lnSpc>
            </a:pPr>
            <a:r>
              <a:rPr lang="en-GB" sz="2800" dirty="0"/>
              <a:t>Relentless financial speculation and growing debt are stoking the fires of the next economic crisis</a:t>
            </a: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fld id="{D3AFBD78-3685-F346-9FB2-8F89F857D7B1}" type="slidenum">
              <a:rPr lang="en-US" smtClean="0"/>
              <a:pPr/>
              <a:t>14</a:t>
            </a:fld>
            <a:endParaRPr lang="en-US" dirty="0"/>
          </a:p>
        </p:txBody>
      </p:sp>
    </p:spTree>
    <p:extLst>
      <p:ext uri="{BB962C8B-B14F-4D97-AF65-F5344CB8AC3E}">
        <p14:creationId xmlns:p14="http://schemas.microsoft.com/office/powerpoint/2010/main" val="137968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E9BF-5A46-F044-9187-E4878D2C3FF5}"/>
              </a:ext>
            </a:extLst>
          </p:cNvPr>
          <p:cNvSpPr>
            <a:spLocks noGrp="1"/>
          </p:cNvSpPr>
          <p:nvPr>
            <p:ph type="title"/>
          </p:nvPr>
        </p:nvSpPr>
        <p:spPr>
          <a:xfrm>
            <a:off x="3311976" y="0"/>
            <a:ext cx="7383236" cy="1325563"/>
          </a:xfrm>
        </p:spPr>
        <p:txBody>
          <a:bodyPr/>
          <a:lstStyle/>
          <a:p>
            <a:pPr algn="ctr"/>
            <a:r>
              <a:rPr lang="en-GB" sz="3200" b="1" u="sng" dirty="0"/>
              <a:t>Stock Markets for Pensions? </a:t>
            </a:r>
            <a:br>
              <a:rPr lang="en-US" sz="3200" b="1" dirty="0"/>
            </a:br>
            <a:r>
              <a:rPr lang="en-US" sz="3200" b="1" dirty="0"/>
              <a:t>“Unhappy Returns</a:t>
            </a:r>
            <a:r>
              <a:rPr lang="en-US" sz="1800" b="1" dirty="0"/>
              <a:t>”</a:t>
            </a:r>
            <a:endParaRPr lang="en-US" b="1" dirty="0"/>
          </a:p>
        </p:txBody>
      </p:sp>
      <p:sp>
        <p:nvSpPr>
          <p:cNvPr id="3" name="Content Placeholder 2">
            <a:extLst>
              <a:ext uri="{FF2B5EF4-FFF2-40B4-BE49-F238E27FC236}">
                <a16:creationId xmlns:a16="http://schemas.microsoft.com/office/drawing/2014/main" id="{C7177CC1-5B12-444F-875D-1314A0FFFC5E}"/>
              </a:ext>
            </a:extLst>
          </p:cNvPr>
          <p:cNvSpPr>
            <a:spLocks noGrp="1"/>
          </p:cNvSpPr>
          <p:nvPr>
            <p:ph idx="1"/>
          </p:nvPr>
        </p:nvSpPr>
        <p:spPr>
          <a:xfrm>
            <a:off x="2842351" y="1325563"/>
            <a:ext cx="9349649" cy="4979623"/>
          </a:xfrm>
        </p:spPr>
        <p:txBody>
          <a:bodyPr>
            <a:noAutofit/>
          </a:bodyPr>
          <a:lstStyle/>
          <a:p>
            <a:pPr marL="0" indent="0">
              <a:lnSpc>
                <a:spcPct val="120000"/>
              </a:lnSpc>
              <a:spcBef>
                <a:spcPts val="1200"/>
              </a:spcBef>
              <a:buNone/>
            </a:pPr>
            <a:r>
              <a:rPr lang="en-GB" sz="2800" dirty="0"/>
              <a:t>Professor Paul Krugman </a:t>
            </a:r>
            <a:br>
              <a:rPr lang="en-GB" sz="2800" dirty="0"/>
            </a:br>
            <a:r>
              <a:rPr lang="en-GB" sz="2800" dirty="0"/>
              <a:t>(Noble Prize Laureate Economics) writes:</a:t>
            </a:r>
            <a:endParaRPr lang="en-US" sz="2800" dirty="0"/>
          </a:p>
          <a:p>
            <a:pPr marL="396875" indent="0">
              <a:lnSpc>
                <a:spcPct val="120000"/>
              </a:lnSpc>
              <a:spcBef>
                <a:spcPts val="1200"/>
              </a:spcBef>
              <a:buNone/>
            </a:pPr>
            <a:r>
              <a:rPr lang="en-US" sz="2800" i="1" dirty="0"/>
              <a:t>“I asked Dean Baker, of the Center for Economic and Policy Research, to help me out with that calculation (there are some technical details I won't get into). </a:t>
            </a:r>
          </a:p>
          <a:p>
            <a:pPr marL="396875" indent="0">
              <a:lnSpc>
                <a:spcPct val="120000"/>
              </a:lnSpc>
              <a:spcBef>
                <a:spcPts val="1200"/>
              </a:spcBef>
              <a:buNone/>
            </a:pPr>
            <a:r>
              <a:rPr lang="en-US" sz="2800" i="1" dirty="0"/>
              <a:t>Here's what we found: by 2050, the price-earnings ratio would have to rise to about 70. </a:t>
            </a:r>
            <a:br>
              <a:rPr lang="en-US" sz="2800" i="1" dirty="0"/>
            </a:br>
            <a:r>
              <a:rPr lang="en-US" sz="2800" i="1" dirty="0"/>
              <a:t>By 2060, it would have</a:t>
            </a:r>
            <a:r>
              <a:rPr lang="en-US" sz="2800" dirty="0"/>
              <a:t> </a:t>
            </a:r>
            <a:r>
              <a:rPr lang="en-US" sz="2800" i="1" dirty="0"/>
              <a:t>to be more than 100.”</a:t>
            </a:r>
            <a:endParaRPr lang="en-US" sz="2800" dirty="0"/>
          </a:p>
          <a:p>
            <a:pPr marL="0" indent="0">
              <a:buNone/>
            </a:pPr>
            <a:endParaRPr lang="en-GB" sz="1100" dirty="0"/>
          </a:p>
          <a:p>
            <a:pPr marL="0" indent="0">
              <a:buNone/>
            </a:pPr>
            <a:r>
              <a:rPr lang="en-GB" sz="1100" dirty="0"/>
              <a:t>Source: Many Unhappy Returns, Paul Krugman, The Opinion Pages, OP-ED Columnist, The New York Times, February 1, 2005</a:t>
            </a:r>
            <a:endParaRPr lang="en-US" sz="1100" dirty="0"/>
          </a:p>
        </p:txBody>
      </p:sp>
      <p:sp>
        <p:nvSpPr>
          <p:cNvPr id="4" name="Slide Number Placeholder 3"/>
          <p:cNvSpPr>
            <a:spLocks noGrp="1"/>
          </p:cNvSpPr>
          <p:nvPr>
            <p:ph type="sldNum" sz="quarter" idx="12"/>
          </p:nvPr>
        </p:nvSpPr>
        <p:spPr/>
        <p:txBody>
          <a:bodyPr/>
          <a:lstStyle/>
          <a:p>
            <a:fld id="{D3AFBD78-3685-F346-9FB2-8F89F857D7B1}" type="slidenum">
              <a:rPr lang="en-US" smtClean="0"/>
              <a:pPr/>
              <a:t>15</a:t>
            </a:fld>
            <a:endParaRPr lang="en-US" dirty="0"/>
          </a:p>
        </p:txBody>
      </p:sp>
    </p:spTree>
    <p:extLst>
      <p:ext uri="{BB962C8B-B14F-4D97-AF65-F5344CB8AC3E}">
        <p14:creationId xmlns:p14="http://schemas.microsoft.com/office/powerpoint/2010/main" val="1517173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286A01-D206-1A45-8B70-7B77495A6A45}"/>
              </a:ext>
            </a:extLst>
          </p:cNvPr>
          <p:cNvSpPr>
            <a:spLocks noGrp="1"/>
          </p:cNvSpPr>
          <p:nvPr>
            <p:ph idx="1"/>
          </p:nvPr>
        </p:nvSpPr>
        <p:spPr>
          <a:xfrm>
            <a:off x="3256891" y="878174"/>
            <a:ext cx="8575225" cy="5445507"/>
          </a:xfrm>
        </p:spPr>
        <p:txBody>
          <a:bodyPr>
            <a:normAutofit/>
          </a:bodyPr>
          <a:lstStyle/>
          <a:p>
            <a:pPr marL="0" indent="0">
              <a:lnSpc>
                <a:spcPct val="150000"/>
              </a:lnSpc>
              <a:buNone/>
            </a:pPr>
            <a:r>
              <a:rPr lang="en-GB" sz="2400" dirty="0"/>
              <a:t>A practical real economy model delivering individual opportunity and distributed prosperity to all has a much better chance to survive over time than a model where </a:t>
            </a:r>
            <a:r>
              <a:rPr lang="en-GB" sz="2400" i="1" dirty="0"/>
              <a:t>“1 % of the global population owns more wealth than the other 99%”</a:t>
            </a:r>
            <a:r>
              <a:rPr lang="en-GB" sz="2400" dirty="0"/>
              <a:t> </a:t>
            </a:r>
            <a:r>
              <a:rPr lang="en-GB" sz="1600" dirty="0"/>
              <a:t>(Source: Oxfam, 2015)</a:t>
            </a:r>
          </a:p>
          <a:p>
            <a:pPr>
              <a:lnSpc>
                <a:spcPct val="150000"/>
              </a:lnSpc>
            </a:pPr>
            <a:r>
              <a:rPr lang="en-GB" i="1" dirty="0"/>
              <a:t>“More than 80% of the wealth in the United States belongs to 20% of the population” </a:t>
            </a:r>
            <a:br>
              <a:rPr lang="en-GB" i="1" dirty="0"/>
            </a:br>
            <a:r>
              <a:rPr lang="en-GB" sz="1600" dirty="0"/>
              <a:t>(Source: Associate Professor of Business at Harvard University, in an article ‘What we know about wealth’, by Elizabeth Gudrais, Harvard Magazine 2011)</a:t>
            </a:r>
          </a:p>
          <a:p>
            <a:pPr>
              <a:lnSpc>
                <a:spcPct val="100000"/>
              </a:lnSpc>
              <a:spcBef>
                <a:spcPts val="1200"/>
              </a:spcBef>
            </a:pPr>
            <a:r>
              <a:rPr lang="en-GB" sz="2600" i="1" dirty="0"/>
              <a:t>“The more godlike he becomes the less godlike Homo economicus behaves” </a:t>
            </a:r>
            <a:r>
              <a:rPr lang="en-GB" sz="1600" dirty="0"/>
              <a:t>(Source: A. Nikiforuk, ‘At War With Our Planet’, 2006)</a:t>
            </a:r>
            <a:endParaRPr lang="en-US" sz="1600" dirty="0"/>
          </a:p>
        </p:txBody>
      </p:sp>
      <p:sp>
        <p:nvSpPr>
          <p:cNvPr id="2" name="Slide Number Placeholder 1"/>
          <p:cNvSpPr>
            <a:spLocks noGrp="1"/>
          </p:cNvSpPr>
          <p:nvPr>
            <p:ph type="sldNum" sz="quarter" idx="12"/>
          </p:nvPr>
        </p:nvSpPr>
        <p:spPr/>
        <p:txBody>
          <a:bodyPr/>
          <a:lstStyle/>
          <a:p>
            <a:fld id="{D3AFBD78-3685-F346-9FB2-8F89F857D7B1}" type="slidenum">
              <a:rPr lang="en-US" smtClean="0"/>
              <a:pPr/>
              <a:t>16</a:t>
            </a:fld>
            <a:endParaRPr lang="en-US" dirty="0"/>
          </a:p>
        </p:txBody>
      </p:sp>
      <p:sp>
        <p:nvSpPr>
          <p:cNvPr id="4" name="TextBox 3">
            <a:extLst>
              <a:ext uri="{FF2B5EF4-FFF2-40B4-BE49-F238E27FC236}">
                <a16:creationId xmlns:a16="http://schemas.microsoft.com/office/drawing/2014/main" id="{187381D0-C214-C646-BFD7-FDDC69B56970}"/>
              </a:ext>
            </a:extLst>
          </p:cNvPr>
          <p:cNvSpPr txBox="1"/>
          <p:nvPr/>
        </p:nvSpPr>
        <p:spPr>
          <a:xfrm>
            <a:off x="3944804" y="141708"/>
            <a:ext cx="6585155" cy="584775"/>
          </a:xfrm>
          <a:prstGeom prst="rect">
            <a:avLst/>
          </a:prstGeom>
          <a:noFill/>
        </p:spPr>
        <p:txBody>
          <a:bodyPr wrap="square" rtlCol="0">
            <a:spAutoFit/>
          </a:bodyPr>
          <a:lstStyle/>
          <a:p>
            <a:pPr algn="ctr"/>
            <a:r>
              <a:rPr lang="de-DE" sz="3200" b="1" dirty="0"/>
              <a:t>Is Sustainability A Value We Seek?</a:t>
            </a:r>
            <a:endParaRPr lang="en-US" sz="3200" b="1" dirty="0"/>
          </a:p>
        </p:txBody>
      </p:sp>
    </p:spTree>
    <p:extLst>
      <p:ext uri="{BB962C8B-B14F-4D97-AF65-F5344CB8AC3E}">
        <p14:creationId xmlns:p14="http://schemas.microsoft.com/office/powerpoint/2010/main" val="770562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3AFBD78-3685-F346-9FB2-8F89F857D7B1}" type="slidenum">
              <a:rPr lang="en-US" smtClean="0"/>
              <a:pPr/>
              <a:t>17</a:t>
            </a:fld>
            <a:endParaRPr lang="en-US" dirty="0"/>
          </a:p>
        </p:txBody>
      </p:sp>
      <p:sp>
        <p:nvSpPr>
          <p:cNvPr id="5" name="TextBox 4"/>
          <p:cNvSpPr txBox="1"/>
          <p:nvPr/>
        </p:nvSpPr>
        <p:spPr>
          <a:xfrm>
            <a:off x="77119" y="1647727"/>
            <a:ext cx="2247440" cy="2062103"/>
          </a:xfrm>
          <a:prstGeom prst="rect">
            <a:avLst/>
          </a:prstGeom>
          <a:noFill/>
        </p:spPr>
        <p:txBody>
          <a:bodyPr wrap="square" rtlCol="0">
            <a:spAutoFit/>
          </a:bodyPr>
          <a:lstStyle/>
          <a:p>
            <a:r>
              <a:rPr lang="en-US" sz="3200" b="1" dirty="0">
                <a:solidFill>
                  <a:schemeClr val="bg1"/>
                </a:solidFill>
              </a:rPr>
              <a:t>We must</a:t>
            </a:r>
          </a:p>
          <a:p>
            <a:r>
              <a:rPr lang="en-US" sz="3200" b="1" dirty="0">
                <a:solidFill>
                  <a:schemeClr val="bg1"/>
                </a:solidFill>
              </a:rPr>
              <a:t>Embrace a</a:t>
            </a:r>
          </a:p>
          <a:p>
            <a:r>
              <a:rPr lang="en-US" sz="3200" b="1" dirty="0">
                <a:solidFill>
                  <a:schemeClr val="bg1"/>
                </a:solidFill>
              </a:rPr>
              <a:t>systems</a:t>
            </a:r>
          </a:p>
          <a:p>
            <a:r>
              <a:rPr lang="en-US" sz="3200" b="1" dirty="0">
                <a:solidFill>
                  <a:schemeClr val="bg1"/>
                </a:solidFill>
              </a:rPr>
              <a:t>approach</a:t>
            </a:r>
          </a:p>
        </p:txBody>
      </p:sp>
      <p:pic>
        <p:nvPicPr>
          <p:cNvPr id="7" name="Picture 6">
            <a:extLst>
              <a:ext uri="{FF2B5EF4-FFF2-40B4-BE49-F238E27FC236}">
                <a16:creationId xmlns:a16="http://schemas.microsoft.com/office/drawing/2014/main" id="{407DE72A-4034-40B8-A0CA-B60FE08076AD}"/>
              </a:ext>
            </a:extLst>
          </p:cNvPr>
          <p:cNvPicPr>
            <a:picLocks noChangeAspect="1"/>
          </p:cNvPicPr>
          <p:nvPr/>
        </p:nvPicPr>
        <p:blipFill>
          <a:blip r:embed="rId2"/>
          <a:stretch>
            <a:fillRect/>
          </a:stretch>
        </p:blipFill>
        <p:spPr>
          <a:xfrm>
            <a:off x="3659953" y="0"/>
            <a:ext cx="4872093" cy="6858000"/>
          </a:xfrm>
          <a:prstGeom prst="rect">
            <a:avLst/>
          </a:prstGeom>
        </p:spPr>
      </p:pic>
    </p:spTree>
    <p:extLst>
      <p:ext uri="{BB962C8B-B14F-4D97-AF65-F5344CB8AC3E}">
        <p14:creationId xmlns:p14="http://schemas.microsoft.com/office/powerpoint/2010/main" val="2390131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AFBD78-3685-F346-9FB2-8F89F857D7B1}" type="slidenum">
              <a:rPr lang="en-US" smtClean="0"/>
              <a:t>18</a:t>
            </a:fld>
            <a:endParaRPr lang="en-US"/>
          </a:p>
        </p:txBody>
      </p:sp>
      <p:sp>
        <p:nvSpPr>
          <p:cNvPr id="4" name="TextBox 3"/>
          <p:cNvSpPr txBox="1"/>
          <p:nvPr/>
        </p:nvSpPr>
        <p:spPr>
          <a:xfrm>
            <a:off x="3754699" y="505948"/>
            <a:ext cx="5879174" cy="584775"/>
          </a:xfrm>
          <a:prstGeom prst="rect">
            <a:avLst/>
          </a:prstGeom>
          <a:noFill/>
        </p:spPr>
        <p:txBody>
          <a:bodyPr wrap="none" rtlCol="0">
            <a:spAutoFit/>
          </a:bodyPr>
          <a:lstStyle/>
          <a:p>
            <a:r>
              <a:rPr lang="en-US" sz="3200" b="1" dirty="0"/>
              <a:t>   Universal Basic Income for All??</a:t>
            </a:r>
          </a:p>
        </p:txBody>
      </p:sp>
      <p:sp>
        <p:nvSpPr>
          <p:cNvPr id="5" name="TextBox 4"/>
          <p:cNvSpPr txBox="1"/>
          <p:nvPr/>
        </p:nvSpPr>
        <p:spPr>
          <a:xfrm>
            <a:off x="3360281" y="1822531"/>
            <a:ext cx="8317598" cy="3724096"/>
          </a:xfrm>
          <a:prstGeom prst="rect">
            <a:avLst/>
          </a:prstGeom>
          <a:noFill/>
        </p:spPr>
        <p:txBody>
          <a:bodyPr wrap="square" rtlCol="0">
            <a:spAutoFit/>
          </a:bodyPr>
          <a:lstStyle/>
          <a:p>
            <a:r>
              <a:rPr lang="en-US" sz="3200" b="1" dirty="0"/>
              <a:t>VISIT THIS WEBSITE:</a:t>
            </a:r>
          </a:p>
          <a:p>
            <a:r>
              <a:rPr lang="en-US" sz="3200" b="1" dirty="0">
                <a:hlinkClick r:id="rId2"/>
              </a:rPr>
              <a:t>http://www.arpconference.com/</a:t>
            </a:r>
            <a:r>
              <a:rPr lang="en-US" sz="3200" b="1" dirty="0"/>
              <a:t> </a:t>
            </a:r>
          </a:p>
          <a:p>
            <a:endParaRPr lang="en-US" sz="3200" b="1" dirty="0"/>
          </a:p>
          <a:p>
            <a:r>
              <a:rPr lang="en-US" sz="2800" dirty="0"/>
              <a:t>FOR MORE DETAILED INFORMATION, ON HOW THE </a:t>
            </a:r>
            <a:r>
              <a:rPr lang="en-US" sz="2800" i="1" dirty="0"/>
              <a:t>CAROB TREE SYSTEM </a:t>
            </a:r>
            <a:r>
              <a:rPr lang="en-US" sz="2800" dirty="0"/>
              <a:t> CAN DELIVER A SUSTAINABLE ECONOMIC MODEL FOR SOCIETY AND A SENIOR UNIVERSAL BASIC INCOME TO ALL FROM AGE 70 UNTIL DEATH</a:t>
            </a:r>
          </a:p>
        </p:txBody>
      </p:sp>
      <p:pic>
        <p:nvPicPr>
          <p:cNvPr id="7" name="Picture 6">
            <a:extLst>
              <a:ext uri="{FF2B5EF4-FFF2-40B4-BE49-F238E27FC236}">
                <a16:creationId xmlns:a16="http://schemas.microsoft.com/office/drawing/2014/main" id="{42FD9126-E5F0-43ED-9F88-67D625487771}"/>
              </a:ext>
            </a:extLst>
          </p:cNvPr>
          <p:cNvPicPr>
            <a:picLocks noChangeAspect="1"/>
          </p:cNvPicPr>
          <p:nvPr/>
        </p:nvPicPr>
        <p:blipFill>
          <a:blip r:embed="rId3"/>
          <a:stretch>
            <a:fillRect/>
          </a:stretch>
        </p:blipFill>
        <p:spPr>
          <a:xfrm>
            <a:off x="0" y="1822531"/>
            <a:ext cx="2927598" cy="3108953"/>
          </a:xfrm>
          <a:prstGeom prst="rect">
            <a:avLst/>
          </a:prstGeom>
        </p:spPr>
      </p:pic>
    </p:spTree>
    <p:extLst>
      <p:ext uri="{BB962C8B-B14F-4D97-AF65-F5344CB8AC3E}">
        <p14:creationId xmlns:p14="http://schemas.microsoft.com/office/powerpoint/2010/main" val="2911761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4424" y="335441"/>
            <a:ext cx="6114461" cy="1384995"/>
          </a:xfrm>
          <a:prstGeom prst="rect">
            <a:avLst/>
          </a:prstGeom>
        </p:spPr>
        <p:txBody>
          <a:bodyPr wrap="square">
            <a:spAutoFit/>
          </a:bodyPr>
          <a:lstStyle/>
          <a:p>
            <a:r>
              <a:rPr lang="en-US" sz="2800" b="1" dirty="0"/>
              <a:t>It is better to ask some of the questions than to know all the answers.</a:t>
            </a:r>
          </a:p>
          <a:p>
            <a:r>
              <a:rPr lang="en-US" sz="2800" dirty="0"/>
              <a:t>(James Thurber)</a:t>
            </a:r>
          </a:p>
        </p:txBody>
      </p:sp>
      <p:pic>
        <p:nvPicPr>
          <p:cNvPr id="3" name="Picture 2"/>
          <p:cNvPicPr>
            <a:picLocks noChangeAspect="1"/>
          </p:cNvPicPr>
          <p:nvPr/>
        </p:nvPicPr>
        <p:blipFill>
          <a:blip r:embed="rId2"/>
          <a:stretch>
            <a:fillRect/>
          </a:stretch>
        </p:blipFill>
        <p:spPr>
          <a:xfrm>
            <a:off x="3075458" y="101716"/>
            <a:ext cx="1866181" cy="1980437"/>
          </a:xfrm>
          <a:prstGeom prst="rect">
            <a:avLst/>
          </a:prstGeom>
        </p:spPr>
      </p:pic>
      <p:sp>
        <p:nvSpPr>
          <p:cNvPr id="4" name="Rectangle 3"/>
          <p:cNvSpPr/>
          <p:nvPr/>
        </p:nvSpPr>
        <p:spPr>
          <a:xfrm>
            <a:off x="3075458" y="2366232"/>
            <a:ext cx="8459045" cy="3662541"/>
          </a:xfrm>
          <a:prstGeom prst="rect">
            <a:avLst/>
          </a:prstGeom>
        </p:spPr>
        <p:txBody>
          <a:bodyPr wrap="square">
            <a:spAutoFit/>
          </a:bodyPr>
          <a:lstStyle/>
          <a:p>
            <a:pPr indent="-342900">
              <a:spcBef>
                <a:spcPts val="1200"/>
              </a:spcBef>
              <a:spcAft>
                <a:spcPts val="1200"/>
              </a:spcAft>
              <a:buBlip>
                <a:blip r:embed="rId3"/>
              </a:buBlip>
            </a:pPr>
            <a:r>
              <a:rPr lang="en-US" sz="2400" b="1" dirty="0">
                <a:latin typeface="Segoe UI" panose="020B0502040204020203" pitchFamily="34" charset="0"/>
                <a:cs typeface="Segoe UI" panose="020B0502040204020203" pitchFamily="34" charset="0"/>
              </a:rPr>
              <a:t>How can we</a:t>
            </a:r>
            <a:r>
              <a:rPr lang="en-US" sz="2400" dirty="0">
                <a:latin typeface="Segoe UI" panose="020B0502040204020203" pitchFamily="34" charset="0"/>
                <a:cs typeface="Segoe UI" panose="020B0502040204020203" pitchFamily="34" charset="0"/>
              </a:rPr>
              <a:t> nudge democratic societies toward greater deferred gratification (saving),  when both the economic and political systems are powerfully biased toward instant gratification (spending)?</a:t>
            </a:r>
          </a:p>
          <a:p>
            <a:pPr indent="-342900">
              <a:spcBef>
                <a:spcPts val="1200"/>
              </a:spcBef>
              <a:spcAft>
                <a:spcPts val="1200"/>
              </a:spcAft>
              <a:buBlip>
                <a:blip r:embed="rId3"/>
              </a:buBlip>
            </a:pPr>
            <a:r>
              <a:rPr lang="en-US" sz="2400" b="1" dirty="0">
                <a:latin typeface="Segoe UI" panose="020B0502040204020203" pitchFamily="34" charset="0"/>
                <a:cs typeface="Segoe UI" panose="020B0502040204020203" pitchFamily="34" charset="0"/>
              </a:rPr>
              <a:t>How can we</a:t>
            </a:r>
            <a:r>
              <a:rPr lang="en-US" sz="2400" dirty="0">
                <a:latin typeface="Segoe UI" panose="020B0502040204020203" pitchFamily="34" charset="0"/>
                <a:cs typeface="Segoe UI" panose="020B0502040204020203" pitchFamily="34" charset="0"/>
              </a:rPr>
              <a:t> willingly transfer substantial resources from present to (distant) future ?</a:t>
            </a:r>
          </a:p>
          <a:p>
            <a:pPr indent="-342900">
              <a:spcBef>
                <a:spcPts val="1200"/>
              </a:spcBef>
              <a:spcAft>
                <a:spcPts val="1200"/>
              </a:spcAft>
              <a:buBlip>
                <a:blip r:embed="rId3"/>
              </a:buBlip>
            </a:pPr>
            <a:r>
              <a:rPr lang="en-US" sz="2400" b="1" dirty="0">
                <a:latin typeface="Segoe UI" panose="020B0502040204020203" pitchFamily="34" charset="0"/>
                <a:cs typeface="Segoe UI" panose="020B0502040204020203" pitchFamily="34" charset="0"/>
              </a:rPr>
              <a:t>What is the </a:t>
            </a:r>
            <a:r>
              <a:rPr lang="en-US" sz="2400" dirty="0">
                <a:latin typeface="Segoe UI" panose="020B0502040204020203" pitchFamily="34" charset="0"/>
                <a:cs typeface="Segoe UI" panose="020B0502040204020203" pitchFamily="34" charset="0"/>
              </a:rPr>
              <a:t>key</a:t>
            </a:r>
            <a:r>
              <a:rPr lang="en-US" sz="2400" b="1" dirty="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underlying core problem, that generates the so-called “pension crisis”?</a:t>
            </a:r>
          </a:p>
        </p:txBody>
      </p:sp>
      <p:sp>
        <p:nvSpPr>
          <p:cNvPr id="5" name="Slide Number Placeholder 4"/>
          <p:cNvSpPr>
            <a:spLocks noGrp="1"/>
          </p:cNvSpPr>
          <p:nvPr>
            <p:ph type="sldNum" sz="quarter" idx="12"/>
          </p:nvPr>
        </p:nvSpPr>
        <p:spPr/>
        <p:txBody>
          <a:bodyPr/>
          <a:lstStyle/>
          <a:p>
            <a:fld id="{D3AFBD78-3685-F346-9FB2-8F89F857D7B1}" type="slidenum">
              <a:rPr lang="en-US" smtClean="0"/>
              <a:t>2</a:t>
            </a:fld>
            <a:endParaRPr lang="en-US"/>
          </a:p>
        </p:txBody>
      </p:sp>
    </p:spTree>
    <p:extLst>
      <p:ext uri="{BB962C8B-B14F-4D97-AF65-F5344CB8AC3E}">
        <p14:creationId xmlns:p14="http://schemas.microsoft.com/office/powerpoint/2010/main" val="244876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D404-A58E-F245-B936-7FFDA733B93C}"/>
              </a:ext>
            </a:extLst>
          </p:cNvPr>
          <p:cNvSpPr>
            <a:spLocks noGrp="1"/>
          </p:cNvSpPr>
          <p:nvPr>
            <p:ph type="title"/>
          </p:nvPr>
        </p:nvSpPr>
        <p:spPr>
          <a:xfrm>
            <a:off x="3484504" y="0"/>
            <a:ext cx="7383236" cy="1325563"/>
          </a:xfrm>
        </p:spPr>
        <p:txBody>
          <a:bodyPr>
            <a:noAutofit/>
          </a:bodyPr>
          <a:lstStyle/>
          <a:p>
            <a:pPr algn="ctr"/>
            <a:r>
              <a:rPr lang="en-GB" sz="3200" b="1" u="sng" dirty="0"/>
              <a:t>First Question</a:t>
            </a:r>
            <a:br>
              <a:rPr lang="en-GB" sz="3200" b="1" u="sng" dirty="0"/>
            </a:br>
            <a:r>
              <a:rPr lang="en-GB" sz="3200" b="1" dirty="0"/>
              <a:t>(for those approaching retirement)</a:t>
            </a:r>
            <a:endParaRPr lang="en-US" sz="3200" b="1" dirty="0"/>
          </a:p>
        </p:txBody>
      </p:sp>
      <p:sp>
        <p:nvSpPr>
          <p:cNvPr id="3" name="Content Placeholder 2">
            <a:extLst>
              <a:ext uri="{FF2B5EF4-FFF2-40B4-BE49-F238E27FC236}">
                <a16:creationId xmlns:a16="http://schemas.microsoft.com/office/drawing/2014/main" id="{301100FB-4D3F-AD46-9EB3-2223CD07B951}"/>
              </a:ext>
            </a:extLst>
          </p:cNvPr>
          <p:cNvSpPr>
            <a:spLocks noGrp="1"/>
          </p:cNvSpPr>
          <p:nvPr>
            <p:ph idx="1"/>
          </p:nvPr>
        </p:nvSpPr>
        <p:spPr>
          <a:xfrm>
            <a:off x="3251591" y="1799746"/>
            <a:ext cx="8488393" cy="4351338"/>
          </a:xfrm>
        </p:spPr>
        <p:txBody>
          <a:bodyPr>
            <a:normAutofit/>
          </a:bodyPr>
          <a:lstStyle/>
          <a:p>
            <a:pPr marL="0" indent="0" algn="ctr">
              <a:lnSpc>
                <a:spcPct val="100000"/>
              </a:lnSpc>
              <a:buNone/>
            </a:pPr>
            <a:r>
              <a:rPr lang="en-GB" sz="3200" dirty="0"/>
              <a:t>Are you confident that your retirement income will be sufficient for your reasonable retirement needs?</a:t>
            </a:r>
            <a:endParaRPr lang="en-US" sz="3200" dirty="0"/>
          </a:p>
          <a:p>
            <a:pPr marL="0" indent="0">
              <a:lnSpc>
                <a:spcPct val="100000"/>
              </a:lnSpc>
              <a:buNone/>
            </a:pPr>
            <a:endParaRPr lang="en-US" sz="1700" b="1" dirty="0"/>
          </a:p>
          <a:p>
            <a:pPr marL="0" indent="0">
              <a:lnSpc>
                <a:spcPct val="100000"/>
              </a:lnSpc>
              <a:buNone/>
            </a:pPr>
            <a:endParaRPr lang="en-US" sz="1700" b="1" dirty="0"/>
          </a:p>
          <a:p>
            <a:pPr marL="0" indent="0">
              <a:lnSpc>
                <a:spcPct val="100000"/>
              </a:lnSpc>
              <a:buNone/>
            </a:pPr>
            <a:r>
              <a:rPr lang="en-US" sz="2000" b="1" i="1" dirty="0"/>
              <a:t>“Among the least wealthy half of Britain, the average household has on average just £ 3200 of net financial, property and pension wealth”</a:t>
            </a:r>
          </a:p>
          <a:p>
            <a:pPr marL="0" indent="0">
              <a:lnSpc>
                <a:spcPct val="100000"/>
              </a:lnSpc>
              <a:buNone/>
            </a:pPr>
            <a:r>
              <a:rPr lang="de-DE" sz="2000" dirty="0"/>
              <a:t>(</a:t>
            </a:r>
            <a:r>
              <a:rPr lang="en-GB" sz="2000" dirty="0"/>
              <a:t>Source: The IPPR Commission on Economic Justice, Oct. 2017, Wealth in the  Twenty First Century: ‘Inequality and Drivers‘)</a:t>
            </a:r>
          </a:p>
        </p:txBody>
      </p:sp>
      <p:sp>
        <p:nvSpPr>
          <p:cNvPr id="4" name="Slide Number Placeholder 3"/>
          <p:cNvSpPr>
            <a:spLocks noGrp="1"/>
          </p:cNvSpPr>
          <p:nvPr>
            <p:ph type="sldNum" sz="quarter" idx="12"/>
          </p:nvPr>
        </p:nvSpPr>
        <p:spPr/>
        <p:txBody>
          <a:bodyPr/>
          <a:lstStyle/>
          <a:p>
            <a:fld id="{D3AFBD78-3685-F346-9FB2-8F89F857D7B1}" type="slidenum">
              <a:rPr lang="en-US" smtClean="0"/>
              <a:pPr/>
              <a:t>3</a:t>
            </a:fld>
            <a:endParaRPr lang="en-US" dirty="0"/>
          </a:p>
        </p:txBody>
      </p:sp>
    </p:spTree>
    <p:extLst>
      <p:ext uri="{BB962C8B-B14F-4D97-AF65-F5344CB8AC3E}">
        <p14:creationId xmlns:p14="http://schemas.microsoft.com/office/powerpoint/2010/main" val="282134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D404-A58E-F245-B936-7FFDA733B93C}"/>
              </a:ext>
            </a:extLst>
          </p:cNvPr>
          <p:cNvSpPr>
            <a:spLocks noGrp="1"/>
          </p:cNvSpPr>
          <p:nvPr>
            <p:ph type="title"/>
          </p:nvPr>
        </p:nvSpPr>
        <p:spPr>
          <a:xfrm>
            <a:off x="3458625" y="0"/>
            <a:ext cx="7383236" cy="1325563"/>
          </a:xfrm>
        </p:spPr>
        <p:txBody>
          <a:bodyPr>
            <a:noAutofit/>
          </a:bodyPr>
          <a:lstStyle/>
          <a:p>
            <a:pPr algn="ctr"/>
            <a:r>
              <a:rPr lang="en-US" sz="3200" b="1" u="sng" dirty="0"/>
              <a:t>Second Question </a:t>
            </a:r>
            <a:br>
              <a:rPr lang="en-US" sz="3200" b="1" u="sng" dirty="0"/>
            </a:br>
            <a:r>
              <a:rPr lang="en-US" sz="3200" b="1" dirty="0"/>
              <a:t>(for those with children)</a:t>
            </a:r>
          </a:p>
        </p:txBody>
      </p:sp>
      <p:sp>
        <p:nvSpPr>
          <p:cNvPr id="3" name="Content Placeholder 2">
            <a:extLst>
              <a:ext uri="{FF2B5EF4-FFF2-40B4-BE49-F238E27FC236}">
                <a16:creationId xmlns:a16="http://schemas.microsoft.com/office/drawing/2014/main" id="{301100FB-4D3F-AD46-9EB3-2223CD07B951}"/>
              </a:ext>
            </a:extLst>
          </p:cNvPr>
          <p:cNvSpPr>
            <a:spLocks noGrp="1"/>
          </p:cNvSpPr>
          <p:nvPr>
            <p:ph idx="1"/>
          </p:nvPr>
        </p:nvSpPr>
        <p:spPr>
          <a:xfrm>
            <a:off x="3061810" y="1653097"/>
            <a:ext cx="8488393" cy="4351338"/>
          </a:xfrm>
        </p:spPr>
        <p:txBody>
          <a:bodyPr>
            <a:normAutofit fontScale="92500" lnSpcReduction="10000"/>
          </a:bodyPr>
          <a:lstStyle/>
          <a:p>
            <a:pPr marL="0" indent="0" algn="ctr">
              <a:lnSpc>
                <a:spcPct val="100000"/>
              </a:lnSpc>
              <a:buNone/>
            </a:pPr>
            <a:r>
              <a:rPr lang="en-US" sz="3500" dirty="0"/>
              <a:t>Are you confident that the retirement income of your children will be sufficient for their reasonable retirement needs?</a:t>
            </a:r>
          </a:p>
          <a:p>
            <a:pPr marL="0" indent="0">
              <a:lnSpc>
                <a:spcPct val="100000"/>
              </a:lnSpc>
              <a:buNone/>
            </a:pPr>
            <a:endParaRPr lang="en-US" sz="1700" b="1" dirty="0"/>
          </a:p>
          <a:p>
            <a:pPr marL="0" indent="0">
              <a:lnSpc>
                <a:spcPct val="100000"/>
              </a:lnSpc>
              <a:buNone/>
            </a:pPr>
            <a:r>
              <a:rPr lang="en-US" sz="2200" b="1" i="1" dirty="0"/>
              <a:t>“Those fortunate enough to be at or close to retirement, or in public jobs, look set to benefit, while the young and self-employed are deemed to be getting an unfair deal” (Source: Hugh Nolan, President of the Society of Pension Professionals, referring to their 2017 survey results)</a:t>
            </a:r>
          </a:p>
          <a:p>
            <a:pPr marL="0" indent="0">
              <a:lnSpc>
                <a:spcPct val="100000"/>
              </a:lnSpc>
              <a:buNone/>
            </a:pPr>
            <a:r>
              <a:rPr lang="en-US" sz="2200" b="1" i="1" dirty="0"/>
              <a:t>“2/3 of retirees who have not saved enough only </a:t>
            </a:r>
            <a:r>
              <a:rPr lang="en-US" sz="2200" b="1" i="1" dirty="0" err="1"/>
              <a:t>realised</a:t>
            </a:r>
            <a:r>
              <a:rPr lang="en-US" sz="2200" b="1" i="1" dirty="0"/>
              <a:t> their mistake after stopping work” </a:t>
            </a:r>
          </a:p>
          <a:p>
            <a:pPr marL="0" indent="0">
              <a:lnSpc>
                <a:spcPct val="100000"/>
              </a:lnSpc>
              <a:buNone/>
            </a:pPr>
            <a:r>
              <a:rPr lang="en-US" sz="1900" i="1" dirty="0"/>
              <a:t>(Source: Aviva Report: ‘Retirement Uncovered: A qualitative  research project by Britain Thinks’, 2014)</a:t>
            </a:r>
          </a:p>
        </p:txBody>
      </p:sp>
      <p:sp>
        <p:nvSpPr>
          <p:cNvPr id="4" name="Slide Number Placeholder 3"/>
          <p:cNvSpPr>
            <a:spLocks noGrp="1"/>
          </p:cNvSpPr>
          <p:nvPr>
            <p:ph type="sldNum" sz="quarter" idx="12"/>
          </p:nvPr>
        </p:nvSpPr>
        <p:spPr/>
        <p:txBody>
          <a:bodyPr/>
          <a:lstStyle/>
          <a:p>
            <a:fld id="{D3AFBD78-3685-F346-9FB2-8F89F857D7B1}" type="slidenum">
              <a:rPr lang="en-US" smtClean="0"/>
              <a:pPr/>
              <a:t>4</a:t>
            </a:fld>
            <a:endParaRPr lang="en-US" dirty="0"/>
          </a:p>
        </p:txBody>
      </p:sp>
    </p:spTree>
    <p:extLst>
      <p:ext uri="{BB962C8B-B14F-4D97-AF65-F5344CB8AC3E}">
        <p14:creationId xmlns:p14="http://schemas.microsoft.com/office/powerpoint/2010/main" val="97036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D404-A58E-F245-B936-7FFDA733B93C}"/>
              </a:ext>
            </a:extLst>
          </p:cNvPr>
          <p:cNvSpPr>
            <a:spLocks noGrp="1"/>
          </p:cNvSpPr>
          <p:nvPr>
            <p:ph type="title"/>
          </p:nvPr>
        </p:nvSpPr>
        <p:spPr>
          <a:xfrm>
            <a:off x="3475877" y="0"/>
            <a:ext cx="7383236" cy="1325563"/>
          </a:xfrm>
        </p:spPr>
        <p:txBody>
          <a:bodyPr>
            <a:noAutofit/>
          </a:bodyPr>
          <a:lstStyle/>
          <a:p>
            <a:pPr algn="ctr"/>
            <a:r>
              <a:rPr lang="en-US" sz="3200" b="1" u="sng" dirty="0"/>
              <a:t>Third Question</a:t>
            </a:r>
            <a:br>
              <a:rPr lang="en-US" sz="3200" b="1" u="sng" dirty="0"/>
            </a:br>
            <a:r>
              <a:rPr lang="en-US" sz="3200" b="1" dirty="0"/>
              <a:t>(for everyone)</a:t>
            </a:r>
          </a:p>
        </p:txBody>
      </p:sp>
      <p:sp>
        <p:nvSpPr>
          <p:cNvPr id="3" name="Content Placeholder 2">
            <a:extLst>
              <a:ext uri="{FF2B5EF4-FFF2-40B4-BE49-F238E27FC236}">
                <a16:creationId xmlns:a16="http://schemas.microsoft.com/office/drawing/2014/main" id="{301100FB-4D3F-AD46-9EB3-2223CD07B951}"/>
              </a:ext>
            </a:extLst>
          </p:cNvPr>
          <p:cNvSpPr>
            <a:spLocks noGrp="1"/>
          </p:cNvSpPr>
          <p:nvPr>
            <p:ph idx="1"/>
          </p:nvPr>
        </p:nvSpPr>
        <p:spPr>
          <a:xfrm>
            <a:off x="2587925" y="1325563"/>
            <a:ext cx="9604075" cy="4351338"/>
          </a:xfrm>
        </p:spPr>
        <p:txBody>
          <a:bodyPr>
            <a:noAutofit/>
          </a:bodyPr>
          <a:lstStyle/>
          <a:p>
            <a:pPr marL="0" indent="0" algn="ctr">
              <a:lnSpc>
                <a:spcPct val="100000"/>
              </a:lnSpc>
              <a:buNone/>
            </a:pPr>
            <a:r>
              <a:rPr lang="en-US" sz="2800" dirty="0"/>
              <a:t>Do you trust the integrity of the current pension system? </a:t>
            </a:r>
          </a:p>
          <a:p>
            <a:pPr marL="0" indent="0" algn="ctr">
              <a:lnSpc>
                <a:spcPct val="100000"/>
              </a:lnSpc>
              <a:buNone/>
            </a:pPr>
            <a:r>
              <a:rPr lang="en-US" sz="2800" dirty="0"/>
              <a:t>Namely: That your pension expectations are secure?</a:t>
            </a:r>
          </a:p>
          <a:p>
            <a:pPr marL="0" indent="0">
              <a:lnSpc>
                <a:spcPct val="100000"/>
              </a:lnSpc>
              <a:spcBef>
                <a:spcPts val="2400"/>
              </a:spcBef>
              <a:buNone/>
            </a:pPr>
            <a:endParaRPr lang="en-US" sz="1800" b="1" i="1" dirty="0"/>
          </a:p>
          <a:p>
            <a:pPr marL="0" indent="0">
              <a:lnSpc>
                <a:spcPct val="100000"/>
              </a:lnSpc>
              <a:spcBef>
                <a:spcPts val="2400"/>
              </a:spcBef>
              <a:buNone/>
            </a:pPr>
            <a:r>
              <a:rPr lang="en-US" sz="1800" b="1" i="1" dirty="0"/>
              <a:t>“Boris Johnson’s pension tsar has warned that the National Health Service faces a half-trillion Pound pension deficit and urged the government to tackle generous public sector retirement packages that have become unaffordable ….” “The cost to the taxpayer of funding the retirement of 1.3 million former and present NHS staff  was close to paying £ 500 billion” </a:t>
            </a:r>
            <a:r>
              <a:rPr lang="en-US" sz="1600" i="1" dirty="0"/>
              <a:t>(Source: Harry Wilson and Martin Waller, The Times, 2015)</a:t>
            </a:r>
          </a:p>
          <a:p>
            <a:pPr marL="0" indent="0">
              <a:lnSpc>
                <a:spcPct val="100000"/>
              </a:lnSpc>
              <a:buNone/>
            </a:pPr>
            <a:r>
              <a:rPr lang="en-US" sz="1800" b="1" i="1" dirty="0"/>
              <a:t>“The UK has run up a national pension deficit of more than £ 400 billion ($ 518 billion) over the past decade, becoming the biggest liability to the economy”</a:t>
            </a:r>
          </a:p>
          <a:p>
            <a:pPr marL="0" indent="0">
              <a:lnSpc>
                <a:spcPct val="100000"/>
              </a:lnSpc>
              <a:buNone/>
            </a:pPr>
            <a:r>
              <a:rPr lang="en-US" sz="1800" b="1" i="1" dirty="0"/>
              <a:t>HSBC Head of European Credit Strategy Jamie </a:t>
            </a:r>
            <a:r>
              <a:rPr lang="en-US" sz="1800" b="1" i="1" dirty="0" err="1"/>
              <a:t>Stuttard</a:t>
            </a:r>
            <a:r>
              <a:rPr lang="en-US" sz="1800" b="1" i="1" dirty="0"/>
              <a:t> warned in a recent note that Governor Mark Carney’s monetary policy means: “The pension issue is essentially kicked down the road for somebody else to sort out” </a:t>
            </a:r>
            <a:r>
              <a:rPr lang="en-US" sz="1600" i="1" dirty="0"/>
              <a:t>(Source: uk.businessinsider.com, Oscar Williams-Grant, 2016)</a:t>
            </a:r>
          </a:p>
          <a:p>
            <a:pPr marL="0" indent="0">
              <a:lnSpc>
                <a:spcPct val="100000"/>
              </a:lnSpc>
              <a:buNone/>
            </a:pPr>
            <a:endParaRPr lang="en-US" sz="1900" i="1" dirty="0"/>
          </a:p>
        </p:txBody>
      </p:sp>
      <p:sp>
        <p:nvSpPr>
          <p:cNvPr id="4" name="Slide Number Placeholder 3"/>
          <p:cNvSpPr>
            <a:spLocks noGrp="1"/>
          </p:cNvSpPr>
          <p:nvPr>
            <p:ph type="sldNum" sz="quarter" idx="12"/>
          </p:nvPr>
        </p:nvSpPr>
        <p:spPr/>
        <p:txBody>
          <a:bodyPr/>
          <a:lstStyle/>
          <a:p>
            <a:fld id="{D3AFBD78-3685-F346-9FB2-8F89F857D7B1}" type="slidenum">
              <a:rPr lang="en-US" smtClean="0"/>
              <a:pPr/>
              <a:t>5</a:t>
            </a:fld>
            <a:endParaRPr lang="en-US" dirty="0"/>
          </a:p>
        </p:txBody>
      </p:sp>
    </p:spTree>
    <p:extLst>
      <p:ext uri="{BB962C8B-B14F-4D97-AF65-F5344CB8AC3E}">
        <p14:creationId xmlns:p14="http://schemas.microsoft.com/office/powerpoint/2010/main" val="4079875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C429-9444-7748-9A32-049AC4DBC080}"/>
              </a:ext>
            </a:extLst>
          </p:cNvPr>
          <p:cNvSpPr>
            <a:spLocks noGrp="1"/>
          </p:cNvSpPr>
          <p:nvPr>
            <p:ph type="title"/>
          </p:nvPr>
        </p:nvSpPr>
        <p:spPr>
          <a:xfrm>
            <a:off x="3367060" y="354110"/>
            <a:ext cx="8035397" cy="857747"/>
          </a:xfrm>
        </p:spPr>
        <p:txBody>
          <a:bodyPr>
            <a:noAutofit/>
          </a:bodyPr>
          <a:lstStyle/>
          <a:p>
            <a:pPr algn="ctr"/>
            <a:r>
              <a:rPr lang="en-GB" sz="3200" b="1" dirty="0"/>
              <a:t>Are our pensions safe in the future? </a:t>
            </a:r>
            <a:br>
              <a:rPr lang="en-GB" sz="3200" b="1" dirty="0"/>
            </a:br>
            <a:r>
              <a:rPr lang="en-GB" sz="3200" b="1" u="sng" dirty="0"/>
              <a:t>Will the pay-as-you-earn system work?</a:t>
            </a:r>
            <a:br>
              <a:rPr lang="en-US" sz="3200" b="1" u="sng" dirty="0"/>
            </a:br>
            <a:endParaRPr lang="en-US" sz="3200" b="1" u="sng" dirty="0"/>
          </a:p>
        </p:txBody>
      </p:sp>
      <p:sp>
        <p:nvSpPr>
          <p:cNvPr id="3" name="Content Placeholder 2">
            <a:extLst>
              <a:ext uri="{FF2B5EF4-FFF2-40B4-BE49-F238E27FC236}">
                <a16:creationId xmlns:a16="http://schemas.microsoft.com/office/drawing/2014/main" id="{2D276388-A427-1C41-9366-1279F18C0725}"/>
              </a:ext>
            </a:extLst>
          </p:cNvPr>
          <p:cNvSpPr>
            <a:spLocks noGrp="1"/>
          </p:cNvSpPr>
          <p:nvPr>
            <p:ph idx="1"/>
          </p:nvPr>
        </p:nvSpPr>
        <p:spPr>
          <a:xfrm>
            <a:off x="6422832" y="1452381"/>
            <a:ext cx="5144877" cy="4450813"/>
          </a:xfrm>
        </p:spPr>
        <p:txBody>
          <a:bodyPr>
            <a:normAutofit/>
          </a:bodyPr>
          <a:lstStyle/>
          <a:p>
            <a:pPr marL="0" indent="0">
              <a:buNone/>
            </a:pPr>
            <a:r>
              <a:rPr lang="en-GB" sz="2800" b="1" u="sng" dirty="0"/>
              <a:t>Question:</a:t>
            </a:r>
            <a:r>
              <a:rPr lang="en-GB" sz="2800" b="1" dirty="0"/>
              <a:t> </a:t>
            </a:r>
          </a:p>
          <a:p>
            <a:pPr marL="0" indent="0">
              <a:buNone/>
            </a:pPr>
            <a:r>
              <a:rPr lang="en-GB" sz="2800" dirty="0"/>
              <a:t>Will people earning at most the Median Income (as above) be able to fund from their income the retirement, health care and age care costs of the aging population?</a:t>
            </a:r>
          </a:p>
          <a:p>
            <a:pPr marL="0" indent="0">
              <a:buNone/>
            </a:pPr>
            <a:endParaRPr lang="en-GB" sz="1400" dirty="0"/>
          </a:p>
          <a:p>
            <a:pPr marL="0" indent="0">
              <a:buNone/>
            </a:pPr>
            <a:r>
              <a:rPr lang="en-GB" sz="1400" dirty="0"/>
              <a:t>(Source: Wikipedia, based on Gallup, “New Means of Global Income”, from Gallup World Poll, December 13, 2013)</a:t>
            </a:r>
          </a:p>
          <a:p>
            <a:pPr marL="0" indent="0">
              <a:buNone/>
            </a:pPr>
            <a:r>
              <a:rPr lang="en-GB" sz="1400" dirty="0"/>
              <a:t>“Disposable income is shown in United States Dollars at current purchasing power parity for private consumption”</a:t>
            </a:r>
          </a:p>
          <a:p>
            <a:pPr marL="0" indent="0">
              <a:buNone/>
            </a:pPr>
            <a:endParaRPr lang="en-US" dirty="0"/>
          </a:p>
        </p:txBody>
      </p:sp>
      <p:sp>
        <p:nvSpPr>
          <p:cNvPr id="4" name="Slide Number Placeholder 3"/>
          <p:cNvSpPr>
            <a:spLocks noGrp="1"/>
          </p:cNvSpPr>
          <p:nvPr>
            <p:ph type="sldNum" sz="quarter" idx="12"/>
          </p:nvPr>
        </p:nvSpPr>
        <p:spPr/>
        <p:txBody>
          <a:bodyPr/>
          <a:lstStyle/>
          <a:p>
            <a:fld id="{D3AFBD78-3685-F346-9FB2-8F89F857D7B1}" type="slidenum">
              <a:rPr lang="en-US" smtClean="0"/>
              <a:pPr/>
              <a:t>6</a:t>
            </a:fld>
            <a:endParaRPr lang="en-US" dirty="0"/>
          </a:p>
        </p:txBody>
      </p:sp>
      <p:graphicFrame>
        <p:nvGraphicFramePr>
          <p:cNvPr id="5" name="Chart 4">
            <a:extLst>
              <a:ext uri="{FF2B5EF4-FFF2-40B4-BE49-F238E27FC236}">
                <a16:creationId xmlns:a16="http://schemas.microsoft.com/office/drawing/2014/main" id="{5872B3BA-769A-4591-970B-E28B54C29BB8}"/>
              </a:ext>
            </a:extLst>
          </p:cNvPr>
          <p:cNvGraphicFramePr>
            <a:graphicFrameLocks/>
          </p:cNvGraphicFramePr>
          <p:nvPr>
            <p:extLst>
              <p:ext uri="{D42A27DB-BD31-4B8C-83A1-F6EECF244321}">
                <p14:modId xmlns:p14="http://schemas.microsoft.com/office/powerpoint/2010/main" val="2506693882"/>
              </p:ext>
            </p:extLst>
          </p:nvPr>
        </p:nvGraphicFramePr>
        <p:xfrm>
          <a:off x="0" y="2098712"/>
          <a:ext cx="6180464" cy="473725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F203886E-38A3-4076-A5F7-F4F5C0C7165E}"/>
              </a:ext>
            </a:extLst>
          </p:cNvPr>
          <p:cNvSpPr/>
          <p:nvPr/>
        </p:nvSpPr>
        <p:spPr>
          <a:xfrm>
            <a:off x="-1" y="1452381"/>
            <a:ext cx="6180465" cy="769441"/>
          </a:xfrm>
          <a:prstGeom prst="rect">
            <a:avLst/>
          </a:prstGeom>
          <a:solidFill>
            <a:schemeClr val="bg1"/>
          </a:solidFill>
        </p:spPr>
        <p:txBody>
          <a:bodyPr wrap="square">
            <a:spAutoFit/>
          </a:bodyPr>
          <a:lstStyle/>
          <a:p>
            <a:r>
              <a:rPr lang="en-GB" sz="2200" b="1" dirty="0"/>
              <a:t>The Annual Median Equivalent Adult Income  (US$) </a:t>
            </a:r>
            <a:br>
              <a:rPr lang="en-GB" sz="2200" b="1" dirty="0"/>
            </a:br>
            <a:r>
              <a:rPr lang="en-GB" sz="2200" b="1" dirty="0"/>
              <a:t>of the following populations:</a:t>
            </a:r>
            <a:endParaRPr lang="en-US" sz="2200" b="1" dirty="0"/>
          </a:p>
        </p:txBody>
      </p:sp>
    </p:spTree>
    <p:extLst>
      <p:ext uri="{BB962C8B-B14F-4D97-AF65-F5344CB8AC3E}">
        <p14:creationId xmlns:p14="http://schemas.microsoft.com/office/powerpoint/2010/main" val="1537863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8453" y="153875"/>
            <a:ext cx="8741680" cy="6494085"/>
          </a:xfrm>
          <a:prstGeom prst="rect">
            <a:avLst/>
          </a:prstGeom>
        </p:spPr>
        <p:txBody>
          <a:bodyPr wrap="square">
            <a:spAutoFit/>
          </a:bodyPr>
          <a:lstStyle/>
          <a:p>
            <a:pPr>
              <a:spcBef>
                <a:spcPts val="1200"/>
              </a:spcBef>
              <a:spcAft>
                <a:spcPts val="600"/>
              </a:spcAft>
            </a:pPr>
            <a:r>
              <a:rPr lang="en-US" sz="2800" dirty="0"/>
              <a:t>In Gerstenhaber et al. (2016)  we presented a radical solution based on  </a:t>
            </a:r>
            <a:r>
              <a:rPr lang="en-US" sz="2800" b="1" i="1" u="sng" dirty="0">
                <a:solidFill>
                  <a:srgbClr val="FF0000"/>
                </a:solidFill>
              </a:rPr>
              <a:t>raising national saving  and capital formation by 0.5 % of GDP each year for two decades</a:t>
            </a:r>
            <a:r>
              <a:rPr lang="en-US" sz="2800" b="1" dirty="0"/>
              <a:t>.  </a:t>
            </a:r>
          </a:p>
          <a:p>
            <a:pPr>
              <a:spcBef>
                <a:spcPts val="1200"/>
              </a:spcBef>
              <a:spcAft>
                <a:spcPts val="600"/>
              </a:spcAft>
            </a:pPr>
            <a:r>
              <a:rPr lang="en-US" sz="2800" dirty="0"/>
              <a:t>The resulting rise in total factor productivity, GDP growth and social return on capital will make pension funds solvent.  </a:t>
            </a:r>
          </a:p>
          <a:p>
            <a:pPr>
              <a:spcBef>
                <a:spcPts val="1200"/>
              </a:spcBef>
              <a:spcAft>
                <a:spcPts val="600"/>
              </a:spcAft>
            </a:pPr>
            <a:r>
              <a:rPr lang="en-US" sz="2800" b="1" dirty="0"/>
              <a:t>But</a:t>
            </a:r>
            <a:r>
              <a:rPr lang="en-US" sz="2800" dirty="0"/>
              <a:t> --  how in the world can public policy, shaped within democratic systems, achieve this dramatic and essential rise (albeit incremental, over two decades)  in saving,  when modern economies are driven by debt and spending, in turn driven by inability to defer gratification.</a:t>
            </a:r>
          </a:p>
          <a:p>
            <a:pPr>
              <a:spcBef>
                <a:spcPts val="1200"/>
              </a:spcBef>
              <a:spcAft>
                <a:spcPts val="600"/>
              </a:spcAft>
            </a:pPr>
            <a:r>
              <a:rPr lang="en-US" sz="1600" dirty="0">
                <a:latin typeface="Calibri" panose="020F0502020204030204" pitchFamily="34" charset="0"/>
                <a:cs typeface="Arial" panose="020B0604020202020204" pitchFamily="34" charset="0"/>
              </a:rPr>
              <a:t>Gerstenhaber, M.,   S. Maital &amp; T. Buchnik.  “Beyond Pensions: A Radical Systems-Based Transformation of Present-Future Choice”.  Journal of Organizational Transformation &amp; Social </a:t>
            </a:r>
            <a:r>
              <a:rPr lang="en-US" sz="1600" dirty="0">
                <a:latin typeface="Calibri" panose="020F0502020204030204" pitchFamily="34" charset="0"/>
                <a:ea typeface="Calibri" panose="020F0502020204030204" pitchFamily="34" charset="0"/>
                <a:cs typeface="Arial" panose="020B0604020202020204" pitchFamily="34" charset="0"/>
              </a:rPr>
              <a:t>Change.  13 (3),  Nov. 2016, 168-194 </a:t>
            </a:r>
          </a:p>
        </p:txBody>
      </p:sp>
      <p:sp>
        <p:nvSpPr>
          <p:cNvPr id="3" name="Slide Number Placeholder 2"/>
          <p:cNvSpPr>
            <a:spLocks noGrp="1"/>
          </p:cNvSpPr>
          <p:nvPr>
            <p:ph type="sldNum" sz="quarter" idx="12"/>
          </p:nvPr>
        </p:nvSpPr>
        <p:spPr/>
        <p:txBody>
          <a:bodyPr/>
          <a:lstStyle/>
          <a:p>
            <a:fld id="{D3AFBD78-3685-F346-9FB2-8F89F857D7B1}" type="slidenum">
              <a:rPr lang="en-US" smtClean="0"/>
              <a:t>7</a:t>
            </a:fld>
            <a:endParaRPr lang="en-US"/>
          </a:p>
        </p:txBody>
      </p:sp>
    </p:spTree>
    <p:extLst>
      <p:ext uri="{BB962C8B-B14F-4D97-AF65-F5344CB8AC3E}">
        <p14:creationId xmlns:p14="http://schemas.microsoft.com/office/powerpoint/2010/main" val="807125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47857"/>
            <a:ext cx="7494552" cy="584775"/>
          </a:xfrm>
          <a:prstGeom prst="rect">
            <a:avLst/>
          </a:prstGeom>
          <a:noFill/>
        </p:spPr>
        <p:txBody>
          <a:bodyPr wrap="none" rtlCol="0">
            <a:spAutoFit/>
          </a:bodyPr>
          <a:lstStyle/>
          <a:p>
            <a:r>
              <a:rPr lang="en-US" sz="3200" b="1" dirty="0"/>
              <a:t>The Simple Arithmetic of the Pension Crisis</a:t>
            </a:r>
          </a:p>
        </p:txBody>
      </p:sp>
      <p:sp>
        <p:nvSpPr>
          <p:cNvPr id="3" name="TextBox 2"/>
          <p:cNvSpPr txBox="1"/>
          <p:nvPr/>
        </p:nvSpPr>
        <p:spPr>
          <a:xfrm>
            <a:off x="3051669" y="931551"/>
            <a:ext cx="8703327" cy="4154984"/>
          </a:xfrm>
          <a:prstGeom prst="rect">
            <a:avLst/>
          </a:prstGeom>
          <a:noFill/>
        </p:spPr>
        <p:txBody>
          <a:bodyPr wrap="square" rtlCol="0">
            <a:spAutoFit/>
          </a:bodyPr>
          <a:lstStyle/>
          <a:p>
            <a:pPr indent="-342900">
              <a:spcBef>
                <a:spcPts val="1200"/>
              </a:spcBef>
              <a:buBlip>
                <a:blip r:embed="rId2"/>
              </a:buBlip>
            </a:pPr>
            <a:r>
              <a:rPr lang="en-US" sz="2400" dirty="0">
                <a:latin typeface="Segoe UI" panose="020B0502040204020203" pitchFamily="34" charset="0"/>
                <a:cs typeface="Segoe UI" panose="020B0502040204020203" pitchFamily="34" charset="0"/>
              </a:rPr>
              <a:t>Suppose you </a:t>
            </a:r>
            <a:r>
              <a:rPr lang="en-US" sz="2400" b="1" dirty="0">
                <a:latin typeface="Segoe UI" panose="020B0502040204020203" pitchFamily="34" charset="0"/>
                <a:cs typeface="Segoe UI" panose="020B0502040204020203" pitchFamily="34" charset="0"/>
              </a:rPr>
              <a:t>work for 40 years</a:t>
            </a:r>
            <a:r>
              <a:rPr lang="en-US" sz="2400" dirty="0">
                <a:latin typeface="Segoe UI" panose="020B0502040204020203" pitchFamily="34" charset="0"/>
                <a:cs typeface="Segoe UI" panose="020B0502040204020203" pitchFamily="34" charset="0"/>
              </a:rPr>
              <a:t>, from age 25 to age 65. </a:t>
            </a:r>
          </a:p>
          <a:p>
            <a:pPr indent="-342900">
              <a:spcBef>
                <a:spcPts val="1200"/>
              </a:spcBef>
              <a:buBlip>
                <a:blip r:embed="rId2"/>
              </a:buBlip>
            </a:pPr>
            <a:r>
              <a:rPr lang="en-US" sz="2400" dirty="0">
                <a:latin typeface="Segoe UI" panose="020B0502040204020203" pitchFamily="34" charset="0"/>
                <a:cs typeface="Segoe UI" panose="020B0502040204020203" pitchFamily="34" charset="0"/>
              </a:rPr>
              <a:t>Suppose you </a:t>
            </a:r>
            <a:r>
              <a:rPr lang="en-US" sz="2400" b="1" dirty="0">
                <a:latin typeface="Segoe UI" panose="020B0502040204020203" pitchFamily="34" charset="0"/>
                <a:cs typeface="Segoe UI" panose="020B0502040204020203" pitchFamily="34" charset="0"/>
              </a:rPr>
              <a:t>save 20% </a:t>
            </a:r>
            <a:r>
              <a:rPr lang="en-US" sz="2400" dirty="0">
                <a:latin typeface="Segoe UI" panose="020B0502040204020203" pitchFamily="34" charset="0"/>
                <a:cs typeface="Segoe UI" panose="020B0502040204020203" pitchFamily="34" charset="0"/>
              </a:rPr>
              <a:t>of your net income, including your employers’ pension contributions.</a:t>
            </a:r>
          </a:p>
          <a:p>
            <a:pPr indent="-342900">
              <a:spcBef>
                <a:spcPts val="1200"/>
              </a:spcBef>
              <a:buBlip>
                <a:blip r:embed="rId2"/>
              </a:buBlip>
            </a:pPr>
            <a:r>
              <a:rPr lang="en-US" sz="2400" dirty="0">
                <a:latin typeface="Segoe UI" panose="020B0502040204020203" pitchFamily="34" charset="0"/>
                <a:cs typeface="Segoe UI" panose="020B0502040204020203" pitchFamily="34" charset="0"/>
              </a:rPr>
              <a:t>That means you have saved 8 years’ income (20% x 40)</a:t>
            </a:r>
          </a:p>
          <a:p>
            <a:pPr indent="-342900">
              <a:spcBef>
                <a:spcPts val="1200"/>
              </a:spcBef>
              <a:buBlip>
                <a:blip r:embed="rId2"/>
              </a:buBlip>
            </a:pPr>
            <a:r>
              <a:rPr lang="en-US" sz="2800" dirty="0">
                <a:latin typeface="Segoe UI" panose="020B0502040204020203" pitchFamily="34" charset="0"/>
                <a:cs typeface="Segoe UI" panose="020B0502040204020203" pitchFamily="34" charset="0"/>
              </a:rPr>
              <a:t> </a:t>
            </a:r>
            <a:r>
              <a:rPr lang="en-US" sz="2800" b="1" dirty="0">
                <a:latin typeface="Segoe UI" panose="020B0502040204020203" pitchFamily="34" charset="0"/>
                <a:cs typeface="Segoe UI" panose="020B0502040204020203" pitchFamily="34" charset="0"/>
              </a:rPr>
              <a:t>.. But </a:t>
            </a:r>
            <a:r>
              <a:rPr lang="en-US" sz="2800" dirty="0">
                <a:latin typeface="Segoe UI" panose="020B0502040204020203" pitchFamily="34" charset="0"/>
                <a:cs typeface="Segoe UI" panose="020B0502040204020203" pitchFamily="34" charset="0"/>
              </a:rPr>
              <a:t>that sum will have to pay for at least 20 years of retirement, and perhaps more</a:t>
            </a:r>
            <a:r>
              <a:rPr lang="en-US" sz="2400" dirty="0">
                <a:latin typeface="Segoe UI" panose="020B0502040204020203" pitchFamily="34" charset="0"/>
                <a:cs typeface="Segoe UI" panose="020B0502040204020203" pitchFamily="34" charset="0"/>
              </a:rPr>
              <a:t>. </a:t>
            </a:r>
          </a:p>
          <a:p>
            <a:pPr indent="-342900">
              <a:spcBef>
                <a:spcPts val="1200"/>
              </a:spcBef>
              <a:buBlip>
                <a:blip r:embed="rId2"/>
              </a:buBlip>
            </a:pPr>
            <a:r>
              <a:rPr lang="en-US" sz="2400" b="1" dirty="0">
                <a:latin typeface="Segoe UI" panose="020B0502040204020203" pitchFamily="34" charset="0"/>
                <a:cs typeface="Segoe UI" panose="020B0502040204020203" pitchFamily="34" charset="0"/>
              </a:rPr>
              <a:t> Compound interest? </a:t>
            </a:r>
            <a:br>
              <a:rPr lang="en-US" sz="2400" dirty="0">
                <a:latin typeface="Segoe UI" panose="020B0502040204020203" pitchFamily="34" charset="0"/>
                <a:cs typeface="Segoe UI" panose="020B0502040204020203" pitchFamily="34" charset="0"/>
              </a:rPr>
            </a:br>
            <a:r>
              <a:rPr lang="en-US" sz="2400" dirty="0">
                <a:latin typeface="Segoe UI" panose="020B0502040204020203" pitchFamily="34" charset="0"/>
                <a:cs typeface="Segoe UI" panose="020B0502040204020203" pitchFamily="34" charset="0"/>
              </a:rPr>
              <a:t>Interest rates are extremely low and are unlikely to rise much in the coming years.  </a:t>
            </a:r>
          </a:p>
        </p:txBody>
      </p:sp>
      <p:sp>
        <p:nvSpPr>
          <p:cNvPr id="4" name="TextBox 3"/>
          <p:cNvSpPr txBox="1"/>
          <p:nvPr/>
        </p:nvSpPr>
        <p:spPr>
          <a:xfrm>
            <a:off x="3051669" y="5385454"/>
            <a:ext cx="8339769" cy="830997"/>
          </a:xfrm>
          <a:prstGeom prst="rect">
            <a:avLst/>
          </a:prstGeom>
          <a:noFill/>
        </p:spPr>
        <p:txBody>
          <a:bodyPr wrap="square" rtlCol="0">
            <a:spAutoFit/>
          </a:bodyPr>
          <a:lstStyle/>
          <a:p>
            <a:pPr algn="ctr"/>
            <a:r>
              <a:rPr lang="en-US" sz="4800" b="1" dirty="0"/>
              <a:t>S     times    R      times     T</a:t>
            </a:r>
          </a:p>
        </p:txBody>
      </p:sp>
      <p:sp>
        <p:nvSpPr>
          <p:cNvPr id="5" name="Slide Number Placeholder 4"/>
          <p:cNvSpPr>
            <a:spLocks noGrp="1"/>
          </p:cNvSpPr>
          <p:nvPr>
            <p:ph type="sldNum" sz="quarter" idx="12"/>
          </p:nvPr>
        </p:nvSpPr>
        <p:spPr/>
        <p:txBody>
          <a:bodyPr/>
          <a:lstStyle/>
          <a:p>
            <a:fld id="{D3AFBD78-3685-F346-9FB2-8F89F857D7B1}" type="slidenum">
              <a:rPr lang="en-US" smtClean="0"/>
              <a:t>8</a:t>
            </a:fld>
            <a:endParaRPr lang="en-US" dirty="0"/>
          </a:p>
        </p:txBody>
      </p:sp>
      <p:sp>
        <p:nvSpPr>
          <p:cNvPr id="6" name="TextBox 5">
            <a:extLst>
              <a:ext uri="{FF2B5EF4-FFF2-40B4-BE49-F238E27FC236}">
                <a16:creationId xmlns:a16="http://schemas.microsoft.com/office/drawing/2014/main" id="{33844E35-CB34-004F-BDAE-0F2C4BFDACED}"/>
              </a:ext>
            </a:extLst>
          </p:cNvPr>
          <p:cNvSpPr txBox="1"/>
          <p:nvPr/>
        </p:nvSpPr>
        <p:spPr>
          <a:xfrm>
            <a:off x="3868491" y="6350117"/>
            <a:ext cx="6706127" cy="323165"/>
          </a:xfrm>
          <a:prstGeom prst="rect">
            <a:avLst/>
          </a:prstGeom>
          <a:noFill/>
        </p:spPr>
        <p:txBody>
          <a:bodyPr wrap="square" rtlCol="0">
            <a:spAutoFit/>
          </a:bodyPr>
          <a:lstStyle/>
          <a:p>
            <a:r>
              <a:rPr lang="de-DE" sz="1500" dirty="0"/>
              <a:t>Compounded Capital Growth Over The Long Term </a:t>
            </a:r>
            <a:r>
              <a:rPr lang="de-DE" sz="1500" dirty="0" err="1"/>
              <a:t>Is</a:t>
            </a:r>
            <a:r>
              <a:rPr lang="de-DE" sz="1500" dirty="0"/>
              <a:t> The Key </a:t>
            </a:r>
            <a:r>
              <a:rPr lang="de-DE" sz="1500" dirty="0" err="1"/>
              <a:t>To</a:t>
            </a:r>
            <a:r>
              <a:rPr lang="de-DE" sz="1500" dirty="0"/>
              <a:t> </a:t>
            </a:r>
            <a:r>
              <a:rPr lang="de-DE" sz="1500" dirty="0" err="1"/>
              <a:t>Retirement</a:t>
            </a:r>
            <a:r>
              <a:rPr lang="de-DE" sz="1500" dirty="0"/>
              <a:t> Income</a:t>
            </a:r>
            <a:endParaRPr lang="en-US" sz="1500" dirty="0"/>
          </a:p>
        </p:txBody>
      </p:sp>
    </p:spTree>
    <p:extLst>
      <p:ext uri="{BB962C8B-B14F-4D97-AF65-F5344CB8AC3E}">
        <p14:creationId xmlns:p14="http://schemas.microsoft.com/office/powerpoint/2010/main" val="849982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817" y="128940"/>
            <a:ext cx="7853625" cy="1077218"/>
          </a:xfrm>
          <a:prstGeom prst="rect">
            <a:avLst/>
          </a:prstGeom>
          <a:noFill/>
        </p:spPr>
        <p:txBody>
          <a:bodyPr wrap="none" rtlCol="0">
            <a:spAutoFit/>
          </a:bodyPr>
          <a:lstStyle/>
          <a:p>
            <a:r>
              <a:rPr lang="en-US" sz="3200" b="1" dirty="0"/>
              <a:t>Behavioral Economics / Economic Psychology</a:t>
            </a:r>
          </a:p>
          <a:p>
            <a:pPr algn="ctr"/>
            <a:r>
              <a:rPr lang="en-US" sz="3200" b="1" dirty="0"/>
              <a:t>to the Rescue</a:t>
            </a:r>
          </a:p>
        </p:txBody>
      </p:sp>
      <p:pic>
        <p:nvPicPr>
          <p:cNvPr id="3" name="Picture 2" descr="... &lt;strong&gt;Superman&lt;/strong&gt; 2011-09-09+06%3A00%3A19 Bobert http%3A%2F%2Fwww"/>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891" y="2094899"/>
            <a:ext cx="3730910" cy="3541135"/>
          </a:xfrm>
          <a:prstGeom prst="rect">
            <a:avLst/>
          </a:prstGeom>
        </p:spPr>
      </p:pic>
      <p:sp>
        <p:nvSpPr>
          <p:cNvPr id="4" name="TextBox 3"/>
          <p:cNvSpPr txBox="1"/>
          <p:nvPr/>
        </p:nvSpPr>
        <p:spPr>
          <a:xfrm>
            <a:off x="3316079" y="1941864"/>
            <a:ext cx="8736376" cy="3847207"/>
          </a:xfrm>
          <a:prstGeom prst="rect">
            <a:avLst/>
          </a:prstGeom>
          <a:noFill/>
        </p:spPr>
        <p:txBody>
          <a:bodyPr wrap="square" rtlCol="0">
            <a:spAutoFit/>
          </a:bodyPr>
          <a:lstStyle/>
          <a:p>
            <a:pPr>
              <a:spcBef>
                <a:spcPts val="1200"/>
              </a:spcBef>
            </a:pPr>
            <a:r>
              <a:rPr lang="en-US" sz="3200" dirty="0"/>
              <a:t>Clue:  </a:t>
            </a:r>
            <a:r>
              <a:rPr lang="en-US" sz="3200" i="1" dirty="0"/>
              <a:t>China, a command economy,   has shifted from export and  investment driven growth (future) </a:t>
            </a:r>
          </a:p>
          <a:p>
            <a:pPr>
              <a:spcBef>
                <a:spcPts val="1200"/>
              </a:spcBef>
            </a:pPr>
            <a:r>
              <a:rPr lang="en-US" sz="3200" i="1" dirty="0"/>
              <a:t>   toward consumption driven  growth (present).  </a:t>
            </a:r>
          </a:p>
          <a:p>
            <a:pPr algn="ctr">
              <a:spcBef>
                <a:spcPts val="1200"/>
              </a:spcBef>
            </a:pPr>
            <a:r>
              <a:rPr lang="en-US" sz="3600" b="1" i="1" dirty="0">
                <a:solidFill>
                  <a:srgbClr val="FF0000"/>
                </a:solidFill>
              </a:rPr>
              <a:t>Has any democratic society</a:t>
            </a:r>
          </a:p>
          <a:p>
            <a:pPr algn="ctr">
              <a:spcBef>
                <a:spcPts val="1200"/>
              </a:spcBef>
            </a:pPr>
            <a:r>
              <a:rPr lang="en-US" sz="3600" b="1" i="1" dirty="0">
                <a:solidFill>
                  <a:srgbClr val="FF0000"/>
                </a:solidFill>
              </a:rPr>
              <a:t>done the opposite?  (in time of peace)</a:t>
            </a:r>
          </a:p>
          <a:p>
            <a:pPr algn="ctr">
              <a:spcBef>
                <a:spcPts val="1200"/>
              </a:spcBef>
            </a:pPr>
            <a:r>
              <a:rPr lang="en-US" sz="3600" b="1" i="1" dirty="0">
                <a:solidFill>
                  <a:srgbClr val="FF0000"/>
                </a:solidFill>
              </a:rPr>
              <a:t>How????</a:t>
            </a:r>
            <a:endParaRPr lang="en-US" sz="3600" b="1" dirty="0">
              <a:solidFill>
                <a:srgbClr val="FF0000"/>
              </a:solidFill>
            </a:endParaRPr>
          </a:p>
        </p:txBody>
      </p:sp>
      <p:sp>
        <p:nvSpPr>
          <p:cNvPr id="5" name="Slide Number Placeholder 4"/>
          <p:cNvSpPr>
            <a:spLocks noGrp="1"/>
          </p:cNvSpPr>
          <p:nvPr>
            <p:ph type="sldNum" sz="quarter" idx="12"/>
          </p:nvPr>
        </p:nvSpPr>
        <p:spPr/>
        <p:txBody>
          <a:bodyPr/>
          <a:lstStyle/>
          <a:p>
            <a:fld id="{D3AFBD78-3685-F346-9FB2-8F89F857D7B1}" type="slidenum">
              <a:rPr lang="en-US" smtClean="0"/>
              <a:t>9</a:t>
            </a:fld>
            <a:endParaRPr lang="en-US"/>
          </a:p>
        </p:txBody>
      </p:sp>
    </p:spTree>
    <p:extLst>
      <p:ext uri="{BB962C8B-B14F-4D97-AF65-F5344CB8AC3E}">
        <p14:creationId xmlns:p14="http://schemas.microsoft.com/office/powerpoint/2010/main" val="1075633035"/>
      </p:ext>
    </p:extLst>
  </p:cSld>
  <p:clrMapOvr>
    <a:masterClrMapping/>
  </p:clrMapOvr>
</p:sld>
</file>

<file path=ppt/theme/theme1.xml><?xml version="1.0" encoding="utf-8"?>
<a:theme xmlns:a="http://schemas.openxmlformats.org/drawingml/2006/main" name="Custom Design">
  <a:themeElements>
    <a:clrScheme name="SNI">
      <a:dk1>
        <a:srgbClr val="FFFFFF"/>
      </a:dk1>
      <a:lt1>
        <a:sysClr val="window" lastClr="FFFFFF"/>
      </a:lt1>
      <a:dk2>
        <a:srgbClr val="FFFFFF"/>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NI">
      <a:majorFont>
        <a:latin typeface="Segoe UI"/>
        <a:ea typeface=""/>
        <a:cs typeface="Arial"/>
      </a:majorFont>
      <a:minorFont>
        <a:latin typeface="Segoe U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2161</TotalTime>
  <Words>1586</Words>
  <Application>Microsoft Macintosh PowerPoint</Application>
  <PresentationFormat>Widescreen</PresentationFormat>
  <Paragraphs>121</Paragraphs>
  <Slides>18</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Segoe UI</vt:lpstr>
      <vt:lpstr>Verdana</vt:lpstr>
      <vt:lpstr>Custom Design</vt:lpstr>
      <vt:lpstr>Office Theme</vt:lpstr>
      <vt:lpstr>Beyond Pensions: A Radical Systems-Based  Transformation Of Present-Future Choice </vt:lpstr>
      <vt:lpstr>PowerPoint Presentation</vt:lpstr>
      <vt:lpstr>First Question (for those approaching retirement)</vt:lpstr>
      <vt:lpstr>Second Question  (for those with children)</vt:lpstr>
      <vt:lpstr>Third Question (for everyone)</vt:lpstr>
      <vt:lpstr>Are our pensions safe in the future?  Will the pay-as-you-earn system work? </vt:lpstr>
      <vt:lpstr>PowerPoint Presentation</vt:lpstr>
      <vt:lpstr>PowerPoint Presentation</vt:lpstr>
      <vt:lpstr>PowerPoint Presentation</vt:lpstr>
      <vt:lpstr>How will it work: The Magic of the NIS 5 Coin</vt:lpstr>
      <vt:lpstr>The Super Trusts:  Transforming the Future </vt:lpstr>
      <vt:lpstr>Revitalising the National Economy </vt:lpstr>
      <vt:lpstr>The 4th Pillar Pension: Senior Universal Basic Income</vt:lpstr>
      <vt:lpstr>The Stock Market Option?</vt:lpstr>
      <vt:lpstr>Stock Markets for Pensions?  “Unhappy Returns”</vt:lpstr>
      <vt:lpstr>PowerPoint Presentation</vt:lpstr>
      <vt:lpstr>PowerPoint Presentation</vt:lpstr>
      <vt:lpstr>PowerPoint Presentation</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 Bar-Lev</dc:creator>
  <cp:lastModifiedBy>Jenny Gerstenhaber</cp:lastModifiedBy>
  <cp:revision>53</cp:revision>
  <dcterms:created xsi:type="dcterms:W3CDTF">2015-08-20T13:53:53Z</dcterms:created>
  <dcterms:modified xsi:type="dcterms:W3CDTF">2018-03-05T17:38:54Z</dcterms:modified>
</cp:coreProperties>
</file>