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xml" ContentType="application/vnd.openxmlformats-officedocument.drawingml.chartshapes+xml"/>
  <Override PartName="/ppt/notesSlides/notesSlide15.xml" ContentType="application/vnd.openxmlformats-officedocument.presentationml.notesSlide+xml"/>
  <Override PartName="/ppt/charts/chart14.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6.xml" ContentType="application/vnd.openxmlformats-officedocument.presentationml.notesSlide+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7.xml" ContentType="application/vnd.openxmlformats-officedocument.presentationml.notesSlid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8.xml" ContentType="application/vnd.openxmlformats-officedocument.presentationml.notesSlide+xml"/>
  <Override PartName="/ppt/charts/chart17.xml" ContentType="application/vnd.openxmlformats-officedocument.drawingml.chart+xml"/>
  <Override PartName="/ppt/drawings/drawing2.xml" ContentType="application/vnd.openxmlformats-officedocument.drawingml.chartshapes+xml"/>
  <Override PartName="/ppt/charts/chart18.xml" ContentType="application/vnd.openxmlformats-officedocument.drawingml.chart+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32"/>
  </p:notesMasterIdLst>
  <p:sldIdLst>
    <p:sldId id="256" r:id="rId2"/>
    <p:sldId id="287" r:id="rId3"/>
    <p:sldId id="257" r:id="rId4"/>
    <p:sldId id="258" r:id="rId5"/>
    <p:sldId id="259" r:id="rId6"/>
    <p:sldId id="275" r:id="rId7"/>
    <p:sldId id="276" r:id="rId8"/>
    <p:sldId id="261" r:id="rId9"/>
    <p:sldId id="263" r:id="rId10"/>
    <p:sldId id="262" r:id="rId11"/>
    <p:sldId id="265" r:id="rId12"/>
    <p:sldId id="277" r:id="rId13"/>
    <p:sldId id="278" r:id="rId14"/>
    <p:sldId id="267" r:id="rId15"/>
    <p:sldId id="266" r:id="rId16"/>
    <p:sldId id="268" r:id="rId17"/>
    <p:sldId id="269" r:id="rId18"/>
    <p:sldId id="279" r:id="rId19"/>
    <p:sldId id="290" r:id="rId20"/>
    <p:sldId id="270" r:id="rId21"/>
    <p:sldId id="271" r:id="rId22"/>
    <p:sldId id="272" r:id="rId23"/>
    <p:sldId id="273" r:id="rId24"/>
    <p:sldId id="280" r:id="rId25"/>
    <p:sldId id="283" r:id="rId26"/>
    <p:sldId id="284" r:id="rId27"/>
    <p:sldId id="285" r:id="rId28"/>
    <p:sldId id="286" r:id="rId29"/>
    <p:sldId id="289" r:id="rId30"/>
    <p:sldId id="288" r:id="rId3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892" autoAdjust="0"/>
    <p:restoredTop sz="88727" autoAdjust="0"/>
  </p:normalViewPr>
  <p:slideViewPr>
    <p:cSldViewPr snapToGrid="0">
      <p:cViewPr varScale="1">
        <p:scale>
          <a:sx n="65" d="100"/>
          <a:sy n="65" d="100"/>
        </p:scale>
        <p:origin x="8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 Id="rId2" Type="http://schemas.microsoft.com/office/2011/relationships/chartColorStyle" Target="colors7.xml"/><Relationship Id="rId1"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openxmlformats.org/officeDocument/2006/relationships/oleObject" Target="file:///E:\Daniel%20Files\NII\&#1508;&#1512;&#1493;&#1497;&#1511;&#1496;&#1497;&#1501;\&#1514;&#1493;&#1495;&#1500;&#1514;%20&#1495;&#1497;&#1497;&#1501;%20&#1506;&#1501;%20&#1513;&#1513;&#1497;&#1504;&#1505;&#1511;&#1497;\180319_&#1492;&#1499;&#1504;&#1505;&#1492;%20&#1493;&#1514;&#1493;&#1495;&#1500;&#1514;%20&#1495;&#1497;&#1497;&#1501;%20&#1490;&#1489;&#1512;&#1497;&#1501;%20&#1505;&#1493;&#1508;&#1497;.xlsx" TargetMode="External"/><Relationship Id="rId2" Type="http://schemas.microsoft.com/office/2011/relationships/chartColorStyle" Target="colors8.xml"/><Relationship Id="rId1" Type="http://schemas.microsoft.com/office/2011/relationships/chartStyle" Target="style8.xml"/></Relationships>
</file>

<file path=ppt/charts/_rels/chart12.xml.rels><?xml version="1.0" encoding="UTF-8" standalone="yes"?>
<Relationships xmlns="http://schemas.openxmlformats.org/package/2006/relationships"><Relationship Id="rId3" Type="http://schemas.openxmlformats.org/officeDocument/2006/relationships/oleObject" Target="file:///E:\Daniel%20Files\NII\&#1508;&#1512;&#1493;&#1497;&#1511;&#1496;&#1497;&#1501;\&#1514;&#1493;&#1495;&#1500;&#1514;%20&#1495;&#1497;&#1497;&#1501;%20&#1506;&#1501;%20&#1513;&#1513;&#1497;&#1504;&#1505;&#1511;&#1497;\180319_&#1492;&#1499;&#1504;&#1505;&#1492;%20&#1493;&#1514;&#1493;&#1495;&#1500;&#1514;%20&#1495;&#1497;&#1497;&#1501;%20&#1490;&#1489;&#1512;&#1497;&#1501;%20&#1505;&#1493;&#1508;&#1497;.xlsx" TargetMode="External"/><Relationship Id="rId2" Type="http://schemas.microsoft.com/office/2011/relationships/chartColorStyle" Target="colors9.xml"/><Relationship Id="rId1" Type="http://schemas.microsoft.com/office/2011/relationships/chartStyle" Target="style9.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user\AppData\Local\Microsoft\Windows\INetCache\Content.Outlook\WIU3UNU5\180319_&#1492;&#1499;&#1504;&#1505;&#1492;%20&#1493;&#1514;&#1493;&#1495;&#1500;&#1514;%20&#1495;&#1497;&#1497;&#1501;%20&#1490;&#1489;&#1512;&#1497;&#1501;%20&#1505;&#1493;&#1508;&#1497;%20(00000002).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xml"/></Relationships>
</file>

<file path=ppt/charts/_rels/chart14.xml.rels><?xml version="1.0" encoding="UTF-8" standalone="yes"?>
<Relationships xmlns="http://schemas.openxmlformats.org/package/2006/relationships"><Relationship Id="rId3"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 Id="rId2" Type="http://schemas.microsoft.com/office/2011/relationships/chartColorStyle" Target="colors11.xml"/><Relationship Id="rId1" Type="http://schemas.microsoft.com/office/2011/relationships/chartStyle" Target="style11.xml"/></Relationships>
</file>

<file path=ppt/charts/_rels/chart15.xml.rels><?xml version="1.0" encoding="UTF-8" standalone="yes"?>
<Relationships xmlns="http://schemas.openxmlformats.org/package/2006/relationships"><Relationship Id="rId3"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 Id="rId2" Type="http://schemas.microsoft.com/office/2011/relationships/chartColorStyle" Target="colors12.xml"/><Relationship Id="rId1"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 Id="rId2" Type="http://schemas.microsoft.com/office/2011/relationships/chartColorStyle" Target="colors13.xml"/><Relationship Id="rId1" Type="http://schemas.microsoft.com/office/2011/relationships/chartStyle" Target="style13.xml"/></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E:\Daniel%20Files\NII\&#1508;&#1512;&#1493;&#1497;&#1511;&#1496;&#1497;&#1501;\&#1514;&#1493;&#1495;&#1500;&#1514;%20&#1495;&#1497;&#1497;&#1501;%20&#1506;&#1501;%20&#1513;&#1513;&#1497;&#1504;&#1505;&#1511;&#1497;\&#1490;&#1497;&#1500;%20&#1508;&#1512;&#1497;&#1513;&#1492;%20&#1489;&#1497;&#1496;&#1493;&#1495;&#1497;&#1493;&#1514;%20&#1493;&#1514;&#1493;&#1495;&#1500;&#1514;%20&#1495;&#1497;&#1497;&#1501;_180316&#1499;&#1493;&#1500;&#1500;%20&#1490;&#1489;&#1512;%20(Autosaved).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E:\Daniel%20Files\NII\&#1508;&#1512;&#1493;&#1497;&#1511;&#1496;&#1497;&#1501;\&#1514;&#1493;&#1495;&#1500;&#1514;%20&#1495;&#1497;&#1497;&#1501;%20&#1506;&#1501;%20&#1513;&#1513;&#1497;&#1504;&#1505;&#1511;&#1497;\&#1490;&#1497;&#1500;%20&#1508;&#1512;&#1497;&#1513;&#1492;%20&#1489;&#1497;&#1496;&#1493;&#1495;&#1497;&#1493;&#1514;%20&#1493;&#1514;&#1493;&#1495;&#1500;&#1514;%20&#1495;&#1497;&#1497;&#1501;_180316&#1499;&#1493;&#1500;&#1500;%20&#1490;&#1489;&#1512;%20(Autosaved).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Daniel%20Files\NII\&#1508;&#1512;&#1493;&#1497;&#1511;&#1496;&#1497;&#1501;\&#1514;&#1493;&#1495;&#1500;&#1514;%20&#1495;&#1497;&#1497;&#1501;%20&#1506;&#1501;%20&#1513;&#1513;&#1497;&#1504;&#1505;&#1511;&#1497;\180319_&#1492;&#1499;&#1504;&#1505;&#1492;%20&#1493;&#1514;&#1493;&#1495;&#1500;&#1514;%20&#1495;&#1497;&#1497;&#1501;%20&#1490;&#1489;&#1512;&#1497;&#1501;%20&#1505;&#1493;&#1508;&#149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oleObject" Target="file:///\\bluserdata\Officdoc\A_Mehkar\WORDFILE\&#1488;&#1493;&#1508;&#1497;&#1512;%20&#1508;&#1497;&#1504;&#1496;&#1493;\excel%20doc\research\&#1514;&#1493;&#1495;&#1500;&#1514;%20&#1495;&#1497;&#1497;&#1501;%20&#1493;&#1492;&#1499;&#1504;&#1505;&#1492;\&#1492;&#1499;&#1504;&#1505;&#1492;%20&#1493;&#1514;&#1493;&#1495;&#1500;&#1514;%20&#1495;&#1497;&#1497;&#1501;%20&#1490;&#1489;&#1512;&#1497;&#1501;%20&#1505;&#1493;&#1508;&#1497;.xlsx" TargetMode="External"/><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oleObject" Target="file:///E:\Daniel%20Files\NII\&#1508;&#1512;&#1493;&#1497;&#1511;&#1496;&#1497;&#1501;\&#1514;&#1493;&#1495;&#1500;&#1514;%20&#1495;&#1497;&#1497;&#1501;%20&#1506;&#1501;%20&#1513;&#1513;&#1497;&#1504;&#1505;&#1511;&#1497;\180319_&#1492;&#1499;&#1504;&#1505;&#1492;%20&#1493;&#1514;&#1493;&#1495;&#1500;&#1514;%20&#1495;&#1497;&#1497;&#1501;%20&#1490;&#1489;&#1512;&#1497;&#1501;%20&#1505;&#1493;&#1508;&#1497;.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oleObject" Target="file:///E:\Daniel%20Files\NII\&#1508;&#1512;&#1493;&#1497;&#1511;&#1496;&#1497;&#1501;\&#1514;&#1493;&#1495;&#1500;&#1514;%20&#1495;&#1497;&#1497;&#1501;%20&#1506;&#1501;%20&#1513;&#1513;&#1497;&#1504;&#1505;&#1511;&#1497;\180319_&#1492;&#1499;&#1504;&#1505;&#1492;%20&#1493;&#1514;&#1493;&#1495;&#1500;&#1514;%20&#1495;&#1497;&#1497;&#1501;%20&#1490;&#1489;&#1512;&#1497;&#1501;%20&#1505;&#1493;&#1508;&#1497;.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1930</c:v>
          </c:tx>
          <c:spPr>
            <a:solidFill>
              <a:schemeClr val="accent1"/>
            </a:solidFill>
            <a:ln>
              <a:noFill/>
            </a:ln>
            <a:effectLst/>
          </c:spPr>
          <c:invertIfNegative val="0"/>
          <c:cat>
            <c:strRef>
              <c:f>'4. שיעור פטירות גברים'!$B$68:$F$68</c:f>
              <c:strCache>
                <c:ptCount val="5"/>
                <c:pt idx="0">
                  <c:v>quintile 1</c:v>
                </c:pt>
                <c:pt idx="1">
                  <c:v>quintile 2</c:v>
                </c:pt>
                <c:pt idx="2">
                  <c:v>quintile 3</c:v>
                </c:pt>
                <c:pt idx="3">
                  <c:v>quintile 4</c:v>
                </c:pt>
                <c:pt idx="4">
                  <c:v>quintile 5</c:v>
                </c:pt>
              </c:strCache>
            </c:strRef>
          </c:cat>
          <c:val>
            <c:numRef>
              <c:f>'4. שיעור פטירות גברים'!$B$66:$F$66</c:f>
              <c:numCache>
                <c:formatCode>0.0%</c:formatCode>
                <c:ptCount val="5"/>
                <c:pt idx="0">
                  <c:v>0.46771316446664291</c:v>
                </c:pt>
                <c:pt idx="1">
                  <c:v>0.41113490364025695</c:v>
                </c:pt>
                <c:pt idx="2">
                  <c:v>0.40920442383160899</c:v>
                </c:pt>
                <c:pt idx="3">
                  <c:v>0.35046395431834404</c:v>
                </c:pt>
                <c:pt idx="4">
                  <c:v>0.2819414703783012</c:v>
                </c:pt>
              </c:numCache>
            </c:numRef>
          </c:val>
          <c:extLst>
            <c:ext xmlns:c16="http://schemas.microsoft.com/office/drawing/2014/chart" uri="{C3380CC4-5D6E-409C-BE32-E72D297353CC}">
              <c16:uniqueId val="{00000000-B877-48F4-8E58-FC27401C723C}"/>
            </c:ext>
          </c:extLst>
        </c:ser>
        <c:ser>
          <c:idx val="2"/>
          <c:order val="1"/>
          <c:tx>
            <c:v>1931</c:v>
          </c:tx>
          <c:spPr>
            <a:solidFill>
              <a:schemeClr val="accent3"/>
            </a:solidFill>
            <a:ln>
              <a:noFill/>
            </a:ln>
            <a:effectLst/>
          </c:spPr>
          <c:invertIfNegative val="0"/>
          <c:cat>
            <c:strRef>
              <c:f>'4. שיעור פטירות גברים'!$B$68:$F$68</c:f>
              <c:strCache>
                <c:ptCount val="5"/>
                <c:pt idx="0">
                  <c:v>quintile 1</c:v>
                </c:pt>
                <c:pt idx="1">
                  <c:v>quintile 2</c:v>
                </c:pt>
                <c:pt idx="2">
                  <c:v>quintile 3</c:v>
                </c:pt>
                <c:pt idx="3">
                  <c:v>quintile 4</c:v>
                </c:pt>
                <c:pt idx="4">
                  <c:v>quintile 5</c:v>
                </c:pt>
              </c:strCache>
            </c:strRef>
          </c:cat>
          <c:val>
            <c:numRef>
              <c:f>'4. שיעור פטירות גברים'!$H$66:$L$66</c:f>
              <c:numCache>
                <c:formatCode>0.0%</c:formatCode>
                <c:ptCount val="5"/>
                <c:pt idx="0">
                  <c:v>0.48465080583269377</c:v>
                </c:pt>
                <c:pt idx="1">
                  <c:v>0.41492196421773886</c:v>
                </c:pt>
                <c:pt idx="2">
                  <c:v>0.38662131519274379</c:v>
                </c:pt>
                <c:pt idx="3">
                  <c:v>0.39090909090909093</c:v>
                </c:pt>
                <c:pt idx="4">
                  <c:v>0.29023746701846964</c:v>
                </c:pt>
              </c:numCache>
            </c:numRef>
          </c:val>
          <c:extLst>
            <c:ext xmlns:c16="http://schemas.microsoft.com/office/drawing/2014/chart" uri="{C3380CC4-5D6E-409C-BE32-E72D297353CC}">
              <c16:uniqueId val="{00000001-B877-48F4-8E58-FC27401C723C}"/>
            </c:ext>
          </c:extLst>
        </c:ser>
        <c:ser>
          <c:idx val="3"/>
          <c:order val="2"/>
          <c:tx>
            <c:v>1932</c:v>
          </c:tx>
          <c:spPr>
            <a:solidFill>
              <a:schemeClr val="accent4"/>
            </a:solidFill>
            <a:ln>
              <a:noFill/>
            </a:ln>
            <a:effectLst/>
          </c:spPr>
          <c:invertIfNegative val="0"/>
          <c:cat>
            <c:strRef>
              <c:f>'4. שיעור פטירות גברים'!$B$68:$F$68</c:f>
              <c:strCache>
                <c:ptCount val="5"/>
                <c:pt idx="0">
                  <c:v>quintile 1</c:v>
                </c:pt>
                <c:pt idx="1">
                  <c:v>quintile 2</c:v>
                </c:pt>
                <c:pt idx="2">
                  <c:v>quintile 3</c:v>
                </c:pt>
                <c:pt idx="3">
                  <c:v>quintile 4</c:v>
                </c:pt>
                <c:pt idx="4">
                  <c:v>quintile 5</c:v>
                </c:pt>
              </c:strCache>
            </c:strRef>
          </c:cat>
          <c:val>
            <c:numRef>
              <c:f>'4. שיעור פטירות גברים'!$N$66:$R$66</c:f>
              <c:numCache>
                <c:formatCode>0.0%</c:formatCode>
                <c:ptCount val="5"/>
                <c:pt idx="0">
                  <c:v>0.45772187281621246</c:v>
                </c:pt>
                <c:pt idx="1">
                  <c:v>0.40934065934065933</c:v>
                </c:pt>
                <c:pt idx="2">
                  <c:v>0.39445774888812862</c:v>
                </c:pt>
                <c:pt idx="3">
                  <c:v>0.33162917518745738</c:v>
                </c:pt>
                <c:pt idx="4">
                  <c:v>0.28313458262350938</c:v>
                </c:pt>
              </c:numCache>
            </c:numRef>
          </c:val>
          <c:extLst>
            <c:ext xmlns:c16="http://schemas.microsoft.com/office/drawing/2014/chart" uri="{C3380CC4-5D6E-409C-BE32-E72D297353CC}">
              <c16:uniqueId val="{00000002-B877-48F4-8E58-FC27401C723C}"/>
            </c:ext>
          </c:extLst>
        </c:ser>
        <c:ser>
          <c:idx val="4"/>
          <c:order val="3"/>
          <c:tx>
            <c:v>1933</c:v>
          </c:tx>
          <c:spPr>
            <a:solidFill>
              <a:schemeClr val="accent5"/>
            </a:solidFill>
            <a:ln>
              <a:noFill/>
            </a:ln>
            <a:effectLst/>
          </c:spPr>
          <c:invertIfNegative val="0"/>
          <c:cat>
            <c:strRef>
              <c:f>'4. שיעור פטירות גברים'!$B$68:$F$68</c:f>
              <c:strCache>
                <c:ptCount val="5"/>
                <c:pt idx="0">
                  <c:v>quintile 1</c:v>
                </c:pt>
                <c:pt idx="1">
                  <c:v>quintile 2</c:v>
                </c:pt>
                <c:pt idx="2">
                  <c:v>quintile 3</c:v>
                </c:pt>
                <c:pt idx="3">
                  <c:v>quintile 4</c:v>
                </c:pt>
                <c:pt idx="4">
                  <c:v>quintile 5</c:v>
                </c:pt>
              </c:strCache>
            </c:strRef>
          </c:cat>
          <c:val>
            <c:numRef>
              <c:f>'4. שיעור פטירות גברים'!$T$66:$X$66</c:f>
              <c:numCache>
                <c:formatCode>0.0%</c:formatCode>
                <c:ptCount val="5"/>
                <c:pt idx="0">
                  <c:v>0.46378879771673209</c:v>
                </c:pt>
                <c:pt idx="1">
                  <c:v>0.42439024390243901</c:v>
                </c:pt>
                <c:pt idx="2">
                  <c:v>0.3756503642039542</c:v>
                </c:pt>
                <c:pt idx="3">
                  <c:v>0.34982698961937714</c:v>
                </c:pt>
                <c:pt idx="4">
                  <c:v>0.2544951590594744</c:v>
                </c:pt>
              </c:numCache>
            </c:numRef>
          </c:val>
          <c:extLst>
            <c:ext xmlns:c16="http://schemas.microsoft.com/office/drawing/2014/chart" uri="{C3380CC4-5D6E-409C-BE32-E72D297353CC}">
              <c16:uniqueId val="{00000003-B877-48F4-8E58-FC27401C723C}"/>
            </c:ext>
          </c:extLst>
        </c:ser>
        <c:ser>
          <c:idx val="5"/>
          <c:order val="4"/>
          <c:tx>
            <c:v>1934</c:v>
          </c:tx>
          <c:spPr>
            <a:solidFill>
              <a:schemeClr val="accent6"/>
            </a:solidFill>
            <a:ln>
              <a:noFill/>
            </a:ln>
            <a:effectLst/>
          </c:spPr>
          <c:invertIfNegative val="0"/>
          <c:cat>
            <c:strRef>
              <c:f>'4. שיעור פטירות גברים'!$B$68:$F$68</c:f>
              <c:strCache>
                <c:ptCount val="5"/>
                <c:pt idx="0">
                  <c:v>quintile 1</c:v>
                </c:pt>
                <c:pt idx="1">
                  <c:v>quintile 2</c:v>
                </c:pt>
                <c:pt idx="2">
                  <c:v>quintile 3</c:v>
                </c:pt>
                <c:pt idx="3">
                  <c:v>quintile 4</c:v>
                </c:pt>
                <c:pt idx="4">
                  <c:v>quintile 5</c:v>
                </c:pt>
              </c:strCache>
            </c:strRef>
          </c:cat>
          <c:val>
            <c:numRef>
              <c:f>'4. שיעור פטירות גברים'!$Z$66:$AD$66</c:f>
              <c:numCache>
                <c:formatCode>0.0%</c:formatCode>
                <c:ptCount val="5"/>
                <c:pt idx="0">
                  <c:v>0.46078098471986417</c:v>
                </c:pt>
                <c:pt idx="1">
                  <c:v>0.40259308510638298</c:v>
                </c:pt>
                <c:pt idx="2">
                  <c:v>0.35888962326503637</c:v>
                </c:pt>
                <c:pt idx="3">
                  <c:v>0.32081686429512518</c:v>
                </c:pt>
                <c:pt idx="4">
                  <c:v>0.25436573311367383</c:v>
                </c:pt>
              </c:numCache>
            </c:numRef>
          </c:val>
          <c:extLst>
            <c:ext xmlns:c16="http://schemas.microsoft.com/office/drawing/2014/chart" uri="{C3380CC4-5D6E-409C-BE32-E72D297353CC}">
              <c16:uniqueId val="{00000004-B877-48F4-8E58-FC27401C723C}"/>
            </c:ext>
          </c:extLst>
        </c:ser>
        <c:ser>
          <c:idx val="1"/>
          <c:order val="5"/>
          <c:tx>
            <c:v>1935</c:v>
          </c:tx>
          <c:spPr>
            <a:solidFill>
              <a:schemeClr val="accent2"/>
            </a:solidFill>
            <a:ln>
              <a:noFill/>
            </a:ln>
            <a:effectLst/>
          </c:spPr>
          <c:invertIfNegative val="0"/>
          <c:cat>
            <c:strRef>
              <c:f>'4. שיעור פטירות גברים'!$B$68:$F$68</c:f>
              <c:strCache>
                <c:ptCount val="5"/>
                <c:pt idx="0">
                  <c:v>quintile 1</c:v>
                </c:pt>
                <c:pt idx="1">
                  <c:v>quintile 2</c:v>
                </c:pt>
                <c:pt idx="2">
                  <c:v>quintile 3</c:v>
                </c:pt>
                <c:pt idx="3">
                  <c:v>quintile 4</c:v>
                </c:pt>
                <c:pt idx="4">
                  <c:v>quintile 5</c:v>
                </c:pt>
              </c:strCache>
            </c:strRef>
          </c:cat>
          <c:val>
            <c:numRef>
              <c:f>'4. שיעור פטירות גברים'!$AF$66:$AJ$66</c:f>
              <c:numCache>
                <c:formatCode>0.0%</c:formatCode>
                <c:ptCount val="5"/>
                <c:pt idx="0">
                  <c:v>0.41963015647226176</c:v>
                </c:pt>
                <c:pt idx="1">
                  <c:v>0.37563739376770539</c:v>
                </c:pt>
                <c:pt idx="2">
                  <c:v>0.37812061711079942</c:v>
                </c:pt>
                <c:pt idx="3">
                  <c:v>0.31853713009491902</c:v>
                </c:pt>
                <c:pt idx="4">
                  <c:v>0.24846454494695699</c:v>
                </c:pt>
              </c:numCache>
            </c:numRef>
          </c:val>
          <c:extLst>
            <c:ext xmlns:c16="http://schemas.microsoft.com/office/drawing/2014/chart" uri="{C3380CC4-5D6E-409C-BE32-E72D297353CC}">
              <c16:uniqueId val="{00000005-B877-48F4-8E58-FC27401C723C}"/>
            </c:ext>
          </c:extLst>
        </c:ser>
        <c:dLbls>
          <c:showLegendKey val="0"/>
          <c:showVal val="0"/>
          <c:showCatName val="0"/>
          <c:showSerName val="0"/>
          <c:showPercent val="0"/>
          <c:showBubbleSize val="0"/>
        </c:dLbls>
        <c:gapWidth val="150"/>
        <c:axId val="316657376"/>
        <c:axId val="316659808"/>
      </c:barChart>
      <c:catAx>
        <c:axId val="316657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he-IL"/>
          </a:p>
        </c:txPr>
        <c:crossAx val="316659808"/>
        <c:crosses val="autoZero"/>
        <c:auto val="1"/>
        <c:lblAlgn val="ctr"/>
        <c:lblOffset val="100"/>
        <c:noMultiLvlLbl val="0"/>
      </c:catAx>
      <c:valAx>
        <c:axId val="316659808"/>
        <c:scaling>
          <c:orientation val="minMax"/>
          <c:min val="0.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he-IL"/>
          </a:p>
        </c:txPr>
        <c:crossAx val="316657376"/>
        <c:crosses val="autoZero"/>
        <c:crossBetween val="between"/>
        <c:majorUnit val="0.1"/>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2400"/>
      </a:pPr>
      <a:endParaRPr lang="he-IL"/>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'7. ההסתברות לקבל שאירים'!$B$4</c:f>
              <c:strCache>
                <c:ptCount val="1"/>
                <c:pt idx="0">
                  <c:v>1930</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'3. פטירות גברים'!$B$65:$F$65</c:f>
              <c:strCache>
                <c:ptCount val="5"/>
                <c:pt idx="0">
                  <c:v>quintile 1</c:v>
                </c:pt>
                <c:pt idx="1">
                  <c:v>quintile 2</c:v>
                </c:pt>
                <c:pt idx="2">
                  <c:v>quintile 3</c:v>
                </c:pt>
                <c:pt idx="3">
                  <c:v>quintile 4</c:v>
                </c:pt>
                <c:pt idx="4">
                  <c:v>quintile 5</c:v>
                </c:pt>
              </c:strCache>
            </c:strRef>
          </c:cat>
          <c:val>
            <c:numRef>
              <c:f>('7. ההסתברות לקבל שאירים'!$G$4,'7. ההסתברות לקבל שאירים'!$L$4,'7. ההסתברות לקבל שאירים'!$Q$4,'7. ההסתברות לקבל שאירים'!$V$4,'7. ההסתברות לקבל שאירים'!$AA$4)</c:f>
              <c:numCache>
                <c:formatCode>0%</c:formatCode>
                <c:ptCount val="5"/>
                <c:pt idx="0">
                  <c:v>0.70474830417707957</c:v>
                </c:pt>
                <c:pt idx="1">
                  <c:v>0.72698072805139191</c:v>
                </c:pt>
                <c:pt idx="2">
                  <c:v>0.73885123082411697</c:v>
                </c:pt>
                <c:pt idx="3">
                  <c:v>0.76802284082798</c:v>
                </c:pt>
                <c:pt idx="4">
                  <c:v>0.77337615988579589</c:v>
                </c:pt>
              </c:numCache>
            </c:numRef>
          </c:val>
          <c:extLst>
            <c:ext xmlns:c16="http://schemas.microsoft.com/office/drawing/2014/chart" uri="{C3380CC4-5D6E-409C-BE32-E72D297353CC}">
              <c16:uniqueId val="{00000000-0377-4C31-B3BC-201BEA6ABE58}"/>
            </c:ext>
          </c:extLst>
        </c:ser>
        <c:ser>
          <c:idx val="2"/>
          <c:order val="1"/>
          <c:tx>
            <c:strRef>
              <c:f>'7. ההסתברות לקבל שאירים'!$B$5</c:f>
              <c:strCache>
                <c:ptCount val="1"/>
                <c:pt idx="0">
                  <c:v>1931</c:v>
                </c:pt>
              </c:strCache>
            </c:strRef>
          </c:tx>
          <c:spPr>
            <a:solidFill>
              <a:schemeClr val="accent3"/>
            </a:solidFill>
            <a:ln>
              <a:noFill/>
            </a:ln>
            <a:effectLst/>
          </c:spPr>
          <c:invertIfNegative val="0"/>
          <c:cat>
            <c:strRef>
              <c:f>'3. פטירות גברים'!$B$65:$F$65</c:f>
              <c:strCache>
                <c:ptCount val="5"/>
                <c:pt idx="0">
                  <c:v>quintile 1</c:v>
                </c:pt>
                <c:pt idx="1">
                  <c:v>quintile 2</c:v>
                </c:pt>
                <c:pt idx="2">
                  <c:v>quintile 3</c:v>
                </c:pt>
                <c:pt idx="3">
                  <c:v>quintile 4</c:v>
                </c:pt>
                <c:pt idx="4">
                  <c:v>quintile 5</c:v>
                </c:pt>
              </c:strCache>
            </c:strRef>
          </c:cat>
          <c:val>
            <c:numRef>
              <c:f>('7. ההסתברות לקבל שאירים'!$G$5,'7. ההסתברות לקבל שאירים'!$L$5,'7. ההסתברות לקבל שאירים'!$Q$5,'7. ההסתברות לקבל שאירים'!$V$5,'7. ההסתברות לקבל שאירים'!$AA$5)</c:f>
              <c:numCache>
                <c:formatCode>0%</c:formatCode>
                <c:ptCount val="5"/>
                <c:pt idx="0">
                  <c:v>0.71665410700828935</c:v>
                </c:pt>
                <c:pt idx="1">
                  <c:v>0.73360964581763377</c:v>
                </c:pt>
                <c:pt idx="2">
                  <c:v>0.74265259984928411</c:v>
                </c:pt>
                <c:pt idx="3">
                  <c:v>0.76149208741522234</c:v>
                </c:pt>
                <c:pt idx="4">
                  <c:v>0.77874104787033549</c:v>
                </c:pt>
              </c:numCache>
            </c:numRef>
          </c:val>
          <c:extLst>
            <c:ext xmlns:c16="http://schemas.microsoft.com/office/drawing/2014/chart" uri="{C3380CC4-5D6E-409C-BE32-E72D297353CC}">
              <c16:uniqueId val="{00000001-0377-4C31-B3BC-201BEA6ABE58}"/>
            </c:ext>
          </c:extLst>
        </c:ser>
        <c:ser>
          <c:idx val="3"/>
          <c:order val="2"/>
          <c:tx>
            <c:strRef>
              <c:f>'7. ההסתברות לקבל שאירים'!$B$6</c:f>
              <c:strCache>
                <c:ptCount val="1"/>
                <c:pt idx="0">
                  <c:v>1932</c:v>
                </c:pt>
              </c:strCache>
            </c:strRef>
          </c:tx>
          <c:spPr>
            <a:solidFill>
              <a:schemeClr val="accent4"/>
            </a:solidFill>
            <a:ln>
              <a:noFill/>
            </a:ln>
            <a:effectLst/>
          </c:spPr>
          <c:invertIfNegative val="0"/>
          <c:cat>
            <c:strRef>
              <c:f>'3. פטירות גברים'!$B$65:$F$65</c:f>
              <c:strCache>
                <c:ptCount val="5"/>
                <c:pt idx="0">
                  <c:v>quintile 1</c:v>
                </c:pt>
                <c:pt idx="1">
                  <c:v>quintile 2</c:v>
                </c:pt>
                <c:pt idx="2">
                  <c:v>quintile 3</c:v>
                </c:pt>
                <c:pt idx="3">
                  <c:v>quintile 4</c:v>
                </c:pt>
                <c:pt idx="4">
                  <c:v>quintile 5</c:v>
                </c:pt>
              </c:strCache>
            </c:strRef>
          </c:cat>
          <c:val>
            <c:numRef>
              <c:f>('7. ההסתברות לקבל שאירים'!$G$6,'7. ההסתברות לקבל שאירים'!$L$6,'7. ההסתברות לקבל שאירים'!$Q$6,'7. ההסתברות לקבל שאירים'!$V$6,'7. ההסתברות לקבל שאירים'!$AA$6)</c:f>
              <c:numCache>
                <c:formatCode>0%</c:formatCode>
                <c:ptCount val="5"/>
                <c:pt idx="0">
                  <c:v>0.71968664850136244</c:v>
                </c:pt>
                <c:pt idx="1">
                  <c:v>0.75510899182561309</c:v>
                </c:pt>
                <c:pt idx="2">
                  <c:v>0.77656675749318804</c:v>
                </c:pt>
                <c:pt idx="3">
                  <c:v>0.78337874659400542</c:v>
                </c:pt>
                <c:pt idx="4">
                  <c:v>0.78909710391822829</c:v>
                </c:pt>
              </c:numCache>
            </c:numRef>
          </c:val>
          <c:extLst>
            <c:ext xmlns:c16="http://schemas.microsoft.com/office/drawing/2014/chart" uri="{C3380CC4-5D6E-409C-BE32-E72D297353CC}">
              <c16:uniqueId val="{00000002-0377-4C31-B3BC-201BEA6ABE58}"/>
            </c:ext>
          </c:extLst>
        </c:ser>
        <c:ser>
          <c:idx val="4"/>
          <c:order val="3"/>
          <c:tx>
            <c:strRef>
              <c:f>'7. ההסתברות לקבל שאירים'!$B$7</c:f>
              <c:strCache>
                <c:ptCount val="1"/>
                <c:pt idx="0">
                  <c:v>1933</c:v>
                </c:pt>
              </c:strCache>
            </c:strRef>
          </c:tx>
          <c:spPr>
            <a:solidFill>
              <a:schemeClr val="accent5"/>
            </a:solidFill>
            <a:ln>
              <a:noFill/>
            </a:ln>
            <a:effectLst/>
          </c:spPr>
          <c:invertIfNegative val="0"/>
          <c:cat>
            <c:strRef>
              <c:f>'3. פטירות גברים'!$B$65:$F$65</c:f>
              <c:strCache>
                <c:ptCount val="5"/>
                <c:pt idx="0">
                  <c:v>quintile 1</c:v>
                </c:pt>
                <c:pt idx="1">
                  <c:v>quintile 2</c:v>
                </c:pt>
                <c:pt idx="2">
                  <c:v>quintile 3</c:v>
                </c:pt>
                <c:pt idx="3">
                  <c:v>quintile 4</c:v>
                </c:pt>
                <c:pt idx="4">
                  <c:v>quintile 5</c:v>
                </c:pt>
              </c:strCache>
            </c:strRef>
          </c:cat>
          <c:val>
            <c:numRef>
              <c:f>('7. ההסתברות לקבל שאירים'!$G$7,'7. ההסתברות לקבל שאירים'!$L$7,'7. ההסתברות לקבל שאירים'!$Q$7,'7. ההסתברות לקבל שאירים'!$V$7,'7. ההסתברות לקבל שאירים'!$AA$7)</c:f>
              <c:numCache>
                <c:formatCode>0%</c:formatCode>
                <c:ptCount val="5"/>
                <c:pt idx="0">
                  <c:v>0.71300138312586447</c:v>
                </c:pt>
                <c:pt idx="1">
                  <c:v>0.76867219917012453</c:v>
                </c:pt>
                <c:pt idx="2">
                  <c:v>0.77904564315352698</c:v>
                </c:pt>
                <c:pt idx="3">
                  <c:v>0.78769017980636236</c:v>
                </c:pt>
                <c:pt idx="4">
                  <c:v>0.79356846473029041</c:v>
                </c:pt>
              </c:numCache>
            </c:numRef>
          </c:val>
          <c:extLst>
            <c:ext xmlns:c16="http://schemas.microsoft.com/office/drawing/2014/chart" uri="{C3380CC4-5D6E-409C-BE32-E72D297353CC}">
              <c16:uniqueId val="{00000003-0377-4C31-B3BC-201BEA6ABE58}"/>
            </c:ext>
          </c:extLst>
        </c:ser>
        <c:ser>
          <c:idx val="5"/>
          <c:order val="4"/>
          <c:tx>
            <c:strRef>
              <c:f>'7. ההסתברות לקבל שאירים'!$B$8</c:f>
              <c:strCache>
                <c:ptCount val="1"/>
                <c:pt idx="0">
                  <c:v>1934</c:v>
                </c:pt>
              </c:strCache>
            </c:strRef>
          </c:tx>
          <c:spPr>
            <a:solidFill>
              <a:schemeClr val="accent6"/>
            </a:solidFill>
            <a:ln>
              <a:noFill/>
            </a:ln>
            <a:effectLst/>
          </c:spPr>
          <c:invertIfNegative val="0"/>
          <c:cat>
            <c:strRef>
              <c:f>'3. פטירות גברים'!$B$65:$F$65</c:f>
              <c:strCache>
                <c:ptCount val="5"/>
                <c:pt idx="0">
                  <c:v>quintile 1</c:v>
                </c:pt>
                <c:pt idx="1">
                  <c:v>quintile 2</c:v>
                </c:pt>
                <c:pt idx="2">
                  <c:v>quintile 3</c:v>
                </c:pt>
                <c:pt idx="3">
                  <c:v>quintile 4</c:v>
                </c:pt>
                <c:pt idx="4">
                  <c:v>quintile 5</c:v>
                </c:pt>
              </c:strCache>
            </c:strRef>
          </c:cat>
          <c:val>
            <c:numRef>
              <c:f>('7. ההסתברות לקבל שאירים'!$G$8,'7. ההסתברות לקבל שאירים'!$L$8,'7. ההסתברות לקבל שאירים'!$Q$8,'7. ההסתברות לקבל שאירים'!$V$8,'7. ההסתברות לקבל שאירים'!$AA$8)</c:f>
              <c:numCache>
                <c:formatCode>0%</c:formatCode>
                <c:ptCount val="5"/>
                <c:pt idx="0">
                  <c:v>0.7387298453438631</c:v>
                </c:pt>
                <c:pt idx="1">
                  <c:v>0.76999012833168801</c:v>
                </c:pt>
                <c:pt idx="2">
                  <c:v>0.7946017116524029</c:v>
                </c:pt>
                <c:pt idx="3">
                  <c:v>0.80552813425468905</c:v>
                </c:pt>
                <c:pt idx="4">
                  <c:v>0.81533903884134296</c:v>
                </c:pt>
              </c:numCache>
            </c:numRef>
          </c:val>
          <c:extLst>
            <c:ext xmlns:c16="http://schemas.microsoft.com/office/drawing/2014/chart" uri="{C3380CC4-5D6E-409C-BE32-E72D297353CC}">
              <c16:uniqueId val="{00000004-0377-4C31-B3BC-201BEA6ABE58}"/>
            </c:ext>
          </c:extLst>
        </c:ser>
        <c:ser>
          <c:idx val="1"/>
          <c:order val="5"/>
          <c:tx>
            <c:strRef>
              <c:f>'7. ההסתברות לקבל שאירים'!$B$9</c:f>
              <c:strCache>
                <c:ptCount val="1"/>
                <c:pt idx="0">
                  <c:v>1935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'3. פטירות גברים'!$B$65:$F$65</c:f>
              <c:strCache>
                <c:ptCount val="5"/>
                <c:pt idx="0">
                  <c:v>quintile 1</c:v>
                </c:pt>
                <c:pt idx="1">
                  <c:v>quintile 2</c:v>
                </c:pt>
                <c:pt idx="2">
                  <c:v>quintile 3</c:v>
                </c:pt>
                <c:pt idx="3">
                  <c:v>quintile 4</c:v>
                </c:pt>
                <c:pt idx="4">
                  <c:v>quintile 5</c:v>
                </c:pt>
              </c:strCache>
            </c:strRef>
          </c:cat>
          <c:val>
            <c:numRef>
              <c:f>('7. ההסתברות לקבל שאירים'!$G$9,'7. ההסתברות לקבל שאירים'!$L$9,'7. ההסתברות לקבל שאירים'!$Q$9,'7. ההסתברות לקבל שאירים'!$V$9,'7. ההסתברות לקבל שאירים'!$AA$9)</c:f>
              <c:numCache>
                <c:formatCode>0%</c:formatCode>
                <c:ptCount val="5"/>
                <c:pt idx="0">
                  <c:v>0.76157278304517573</c:v>
                </c:pt>
                <c:pt idx="1">
                  <c:v>0.77467930842163968</c:v>
                </c:pt>
                <c:pt idx="2">
                  <c:v>0.80836820083682004</c:v>
                </c:pt>
                <c:pt idx="3">
                  <c:v>0.81037367540435024</c:v>
                </c:pt>
                <c:pt idx="4">
                  <c:v>0.8203626220362622</c:v>
                </c:pt>
              </c:numCache>
            </c:numRef>
          </c:val>
          <c:extLst>
            <c:ext xmlns:c16="http://schemas.microsoft.com/office/drawing/2014/chart" uri="{C3380CC4-5D6E-409C-BE32-E72D297353CC}">
              <c16:uniqueId val="{00000005-0377-4C31-B3BC-201BEA6ABE58}"/>
            </c:ext>
          </c:extLst>
        </c:ser>
        <c:dLbls>
          <c:showLegendKey val="0"/>
          <c:showVal val="0"/>
          <c:showCatName val="0"/>
          <c:showSerName val="0"/>
          <c:showPercent val="0"/>
          <c:showBubbleSize val="0"/>
        </c:dLbls>
        <c:gapWidth val="219"/>
        <c:overlap val="-27"/>
        <c:axId val="317254384"/>
        <c:axId val="317254776"/>
      </c:barChart>
      <c:catAx>
        <c:axId val="317254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he-IL"/>
          </a:p>
        </c:txPr>
        <c:crossAx val="317254776"/>
        <c:crosses val="autoZero"/>
        <c:auto val="1"/>
        <c:lblAlgn val="ctr"/>
        <c:lblOffset val="100"/>
        <c:noMultiLvlLbl val="0"/>
      </c:catAx>
      <c:valAx>
        <c:axId val="3172547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he-IL"/>
          </a:p>
        </c:txPr>
        <c:crossAx val="31725438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2000"/>
      </a:pPr>
      <a:endParaRPr lang="he-IL"/>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1930</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manualLayout>
          <c:layoutTarget val="inner"/>
          <c:xMode val="edge"/>
          <c:yMode val="edge"/>
          <c:x val="0.25132913274690588"/>
          <c:y val="0.19584287678130521"/>
          <c:w val="0.73530810603169694"/>
          <c:h val="0.71233872018353861"/>
        </c:manualLayout>
      </c:layout>
      <c:barChart>
        <c:barDir val="col"/>
        <c:grouping val="clustered"/>
        <c:varyColors val="0"/>
        <c:ser>
          <c:idx val="0"/>
          <c:order val="0"/>
          <c:tx>
            <c:v>old-age</c:v>
          </c:tx>
          <c:spPr>
            <a:solidFill>
              <a:schemeClr val="accent1"/>
            </a:solidFill>
            <a:ln>
              <a:noFill/>
            </a:ln>
            <a:effectLst/>
          </c:spPr>
          <c:invertIfNegative val="0"/>
          <c:cat>
            <c:strRef>
              <c:f>'16. תקבולי זיקנה גברים'!$B$5:$B$9</c:f>
              <c:strCache>
                <c:ptCount val="5"/>
                <c:pt idx="0">
                  <c:v>quintile 1</c:v>
                </c:pt>
                <c:pt idx="1">
                  <c:v>quintile 2</c:v>
                </c:pt>
                <c:pt idx="2">
                  <c:v>quintile 3</c:v>
                </c:pt>
                <c:pt idx="3">
                  <c:v>quintile 4</c:v>
                </c:pt>
                <c:pt idx="4">
                  <c:v>quintile 5</c:v>
                </c:pt>
              </c:strCache>
            </c:strRef>
          </c:cat>
          <c:val>
            <c:numRef>
              <c:f>'16. תקבולי זיקנה גברים'!$C$5:$C$9</c:f>
              <c:numCache>
                <c:formatCode>_ * #,##0.0_ ;_ * \-#,##0.0_ ;_ * "-"??_ ;_ @_ </c:formatCode>
                <c:ptCount val="5"/>
                <c:pt idx="0">
                  <c:v>40805.822951325536</c:v>
                </c:pt>
                <c:pt idx="1">
                  <c:v>109268.5975916016</c:v>
                </c:pt>
                <c:pt idx="2">
                  <c:v>264996.84810219181</c:v>
                </c:pt>
                <c:pt idx="3">
                  <c:v>595331.76716826379</c:v>
                </c:pt>
                <c:pt idx="4">
                  <c:v>1456773.0502667506</c:v>
                </c:pt>
              </c:numCache>
            </c:numRef>
          </c:val>
          <c:extLst>
            <c:ext xmlns:c16="http://schemas.microsoft.com/office/drawing/2014/chart" uri="{C3380CC4-5D6E-409C-BE32-E72D297353CC}">
              <c16:uniqueId val="{00000000-EB0A-4114-A1BC-4B8AD7AF5959}"/>
            </c:ext>
          </c:extLst>
        </c:ser>
        <c:ser>
          <c:idx val="1"/>
          <c:order val="1"/>
          <c:tx>
            <c:v>occupational</c:v>
          </c:tx>
          <c:spPr>
            <a:solidFill>
              <a:schemeClr val="accent2"/>
            </a:solidFill>
            <a:ln>
              <a:noFill/>
            </a:ln>
            <a:effectLst/>
          </c:spPr>
          <c:invertIfNegative val="0"/>
          <c:cat>
            <c:strRef>
              <c:f>'16. תקבולי זיקנה גברים'!$B$5:$B$9</c:f>
              <c:strCache>
                <c:ptCount val="5"/>
                <c:pt idx="0">
                  <c:v>quintile 1</c:v>
                </c:pt>
                <c:pt idx="1">
                  <c:v>quintile 2</c:v>
                </c:pt>
                <c:pt idx="2">
                  <c:v>quintile 3</c:v>
                </c:pt>
                <c:pt idx="3">
                  <c:v>quintile 4</c:v>
                </c:pt>
                <c:pt idx="4">
                  <c:v>quintile 5</c:v>
                </c:pt>
              </c:strCache>
            </c:strRef>
          </c:cat>
          <c:val>
            <c:numRef>
              <c:f>'15. תקבולי פנסיה גברים (2)'!$C$5:$C$9</c:f>
              <c:numCache>
                <c:formatCode>_ * #,##0.0_ ;_ * \-#,##0.0_ ;_ * "-"??_ ;_ @_ </c:formatCode>
                <c:ptCount val="5"/>
                <c:pt idx="0">
                  <c:v>116821.67404212012</c:v>
                </c:pt>
                <c:pt idx="1">
                  <c:v>420752.79583367356</c:v>
                </c:pt>
                <c:pt idx="2">
                  <c:v>1008763.116139258</c:v>
                </c:pt>
                <c:pt idx="3">
                  <c:v>1819637.1472232391</c:v>
                </c:pt>
                <c:pt idx="4">
                  <c:v>5961624.1814268185</c:v>
                </c:pt>
              </c:numCache>
            </c:numRef>
          </c:val>
          <c:extLst>
            <c:ext xmlns:c16="http://schemas.microsoft.com/office/drawing/2014/chart" uri="{C3380CC4-5D6E-409C-BE32-E72D297353CC}">
              <c16:uniqueId val="{00000001-EB0A-4114-A1BC-4B8AD7AF5959}"/>
            </c:ext>
          </c:extLst>
        </c:ser>
        <c:dLbls>
          <c:showLegendKey val="0"/>
          <c:showVal val="0"/>
          <c:showCatName val="0"/>
          <c:showSerName val="0"/>
          <c:showPercent val="0"/>
          <c:showBubbleSize val="0"/>
        </c:dLbls>
        <c:gapWidth val="219"/>
        <c:overlap val="-27"/>
        <c:axId val="318057616"/>
        <c:axId val="318058008"/>
      </c:barChart>
      <c:catAx>
        <c:axId val="318057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crossAx val="318058008"/>
        <c:crosses val="autoZero"/>
        <c:auto val="1"/>
        <c:lblAlgn val="ctr"/>
        <c:lblOffset val="100"/>
        <c:noMultiLvlLbl val="0"/>
      </c:catAx>
      <c:valAx>
        <c:axId val="318058008"/>
        <c:scaling>
          <c:orientation val="minMax"/>
          <c:max val="600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smtClean="0"/>
                  <a:t>NIS</a:t>
                </a:r>
                <a:endParaRPr lang="he-IL" dirty="0"/>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crossAx val="31805761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1800"/>
      </a:pPr>
      <a:endParaRPr lang="he-IL"/>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1935</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manualLayout>
          <c:layoutTarget val="inner"/>
          <c:xMode val="edge"/>
          <c:yMode val="edge"/>
          <c:x val="0.24522969605531666"/>
          <c:y val="0.19584287678130521"/>
          <c:w val="0.73196224866853687"/>
          <c:h val="0.71233872018353861"/>
        </c:manualLayout>
      </c:layout>
      <c:barChart>
        <c:barDir val="col"/>
        <c:grouping val="clustered"/>
        <c:varyColors val="0"/>
        <c:ser>
          <c:idx val="0"/>
          <c:order val="0"/>
          <c:tx>
            <c:v>old-age</c:v>
          </c:tx>
          <c:spPr>
            <a:solidFill>
              <a:schemeClr val="accent1"/>
            </a:solidFill>
            <a:ln>
              <a:noFill/>
            </a:ln>
            <a:effectLst/>
          </c:spPr>
          <c:invertIfNegative val="0"/>
          <c:cat>
            <c:strRef>
              <c:f>'16. תקבולי זיקנה גברים'!$B$5:$B$9</c:f>
              <c:strCache>
                <c:ptCount val="5"/>
                <c:pt idx="0">
                  <c:v>quintile 1</c:v>
                </c:pt>
                <c:pt idx="1">
                  <c:v>quintile 2</c:v>
                </c:pt>
                <c:pt idx="2">
                  <c:v>quintile 3</c:v>
                </c:pt>
                <c:pt idx="3">
                  <c:v>quintile 4</c:v>
                </c:pt>
                <c:pt idx="4">
                  <c:v>quintile 5</c:v>
                </c:pt>
              </c:strCache>
            </c:strRef>
          </c:cat>
          <c:val>
            <c:numRef>
              <c:f>'16. תקבולי זיקנה גברים'!$C$45:$C$49</c:f>
              <c:numCache>
                <c:formatCode>_ * #,##0.0_ ;_ * \-#,##0.0_ ;_ * "-"??_ ;_ @_ </c:formatCode>
                <c:ptCount val="5"/>
                <c:pt idx="0">
                  <c:v>40924.938428351255</c:v>
                </c:pt>
                <c:pt idx="1">
                  <c:v>114383.17609738077</c:v>
                </c:pt>
                <c:pt idx="2">
                  <c:v>286831.91542953602</c:v>
                </c:pt>
                <c:pt idx="3">
                  <c:v>633217.87586877274</c:v>
                </c:pt>
                <c:pt idx="4">
                  <c:v>1670632.4236932688</c:v>
                </c:pt>
              </c:numCache>
            </c:numRef>
          </c:val>
          <c:extLst>
            <c:ext xmlns:c16="http://schemas.microsoft.com/office/drawing/2014/chart" uri="{C3380CC4-5D6E-409C-BE32-E72D297353CC}">
              <c16:uniqueId val="{00000000-776E-4A0C-8B83-7C455C0701B2}"/>
            </c:ext>
          </c:extLst>
        </c:ser>
        <c:ser>
          <c:idx val="1"/>
          <c:order val="1"/>
          <c:tx>
            <c:v>occupational</c:v>
          </c:tx>
          <c:spPr>
            <a:solidFill>
              <a:schemeClr val="accent2"/>
            </a:solidFill>
            <a:ln>
              <a:noFill/>
            </a:ln>
            <a:effectLst/>
          </c:spPr>
          <c:invertIfNegative val="0"/>
          <c:cat>
            <c:strRef>
              <c:f>'16. תקבולי זיקנה גברים'!$B$5:$B$9</c:f>
              <c:strCache>
                <c:ptCount val="5"/>
                <c:pt idx="0">
                  <c:v>quintile 1</c:v>
                </c:pt>
                <c:pt idx="1">
                  <c:v>quintile 2</c:v>
                </c:pt>
                <c:pt idx="2">
                  <c:v>quintile 3</c:v>
                </c:pt>
                <c:pt idx="3">
                  <c:v>quintile 4</c:v>
                </c:pt>
                <c:pt idx="4">
                  <c:v>quintile 5</c:v>
                </c:pt>
              </c:strCache>
            </c:strRef>
          </c:cat>
          <c:val>
            <c:numRef>
              <c:f>'15. תקבולי פנסיה גברים (2)'!$C$45:$C$49</c:f>
              <c:numCache>
                <c:formatCode>_ * #,##0.0_ ;_ * \-#,##0.0_ ;_ * "-"??_ ;_ @_ </c:formatCode>
                <c:ptCount val="5"/>
                <c:pt idx="0">
                  <c:v>110624.82305170913</c:v>
                </c:pt>
                <c:pt idx="1">
                  <c:v>418064.8167216673</c:v>
                </c:pt>
                <c:pt idx="2">
                  <c:v>1049042.1287908244</c:v>
                </c:pt>
                <c:pt idx="3">
                  <c:v>1904698.8044182269</c:v>
                </c:pt>
                <c:pt idx="4">
                  <c:v>5182249.7471586755</c:v>
                </c:pt>
              </c:numCache>
            </c:numRef>
          </c:val>
          <c:extLst>
            <c:ext xmlns:c16="http://schemas.microsoft.com/office/drawing/2014/chart" uri="{C3380CC4-5D6E-409C-BE32-E72D297353CC}">
              <c16:uniqueId val="{00000001-776E-4A0C-8B83-7C455C0701B2}"/>
            </c:ext>
          </c:extLst>
        </c:ser>
        <c:dLbls>
          <c:showLegendKey val="0"/>
          <c:showVal val="0"/>
          <c:showCatName val="0"/>
          <c:showSerName val="0"/>
          <c:showPercent val="0"/>
          <c:showBubbleSize val="0"/>
        </c:dLbls>
        <c:gapWidth val="219"/>
        <c:overlap val="-27"/>
        <c:axId val="318058792"/>
        <c:axId val="318059184"/>
      </c:barChart>
      <c:catAx>
        <c:axId val="318058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crossAx val="318059184"/>
        <c:crosses val="autoZero"/>
        <c:auto val="1"/>
        <c:lblAlgn val="ctr"/>
        <c:lblOffset val="100"/>
        <c:noMultiLvlLbl val="0"/>
      </c:catAx>
      <c:valAx>
        <c:axId val="3180591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smtClean="0"/>
                  <a:t>NIS</a:t>
                </a:r>
                <a:endParaRPr lang="he-IL" dirty="0"/>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crossAx val="31805879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1800"/>
      </a:pPr>
      <a:endParaRPr lang="he-IL"/>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31973201152053"/>
          <c:y val="0.11070300036024909"/>
          <c:w val="0.87065567353531359"/>
          <c:h val="0.63025150516786443"/>
        </c:manualLayout>
      </c:layout>
      <c:barChart>
        <c:barDir val="col"/>
        <c:grouping val="stacked"/>
        <c:varyColors val="0"/>
        <c:ser>
          <c:idx val="0"/>
          <c:order val="0"/>
          <c:tx>
            <c:v>old-age benefits (first layer)</c:v>
          </c:tx>
          <c:spPr>
            <a:solidFill>
              <a:schemeClr val="accent5"/>
            </a:solidFill>
            <a:ln>
              <a:noFill/>
            </a:ln>
            <a:effectLst/>
          </c:spPr>
          <c:invertIfNegative val="0"/>
          <c:cat>
            <c:strRef>
              <c:f>('16. תקבולי זיקנה גברים'!$B$5:$B$9,'16. תקבולי זיקנה גברים'!$B$13:$B$17,'16. תקבולי זיקנה גברים'!$B$21:$B$25,'16. תקבולי זיקנה גברים'!$B$29:$B$33,'16. תקבולי זיקנה גברים'!$B$37:$B$41,'16. תקבולי זיקנה גברים'!$B$45:$B$49)</c:f>
              <c:strCache>
                <c:ptCount val="30"/>
                <c:pt idx="0">
                  <c:v>quintile 1</c:v>
                </c:pt>
                <c:pt idx="1">
                  <c:v>quintile 2</c:v>
                </c:pt>
                <c:pt idx="2">
                  <c:v>quintile 3</c:v>
                </c:pt>
                <c:pt idx="3">
                  <c:v>quintile 4</c:v>
                </c:pt>
                <c:pt idx="4">
                  <c:v>quintile 5</c:v>
                </c:pt>
                <c:pt idx="5">
                  <c:v>quintile 1</c:v>
                </c:pt>
                <c:pt idx="6">
                  <c:v>quintile 2</c:v>
                </c:pt>
                <c:pt idx="7">
                  <c:v>quintile 3</c:v>
                </c:pt>
                <c:pt idx="8">
                  <c:v>quintile 4</c:v>
                </c:pt>
                <c:pt idx="9">
                  <c:v>quintile 5</c:v>
                </c:pt>
                <c:pt idx="10">
                  <c:v>quintile 1</c:v>
                </c:pt>
                <c:pt idx="11">
                  <c:v>quintile 2</c:v>
                </c:pt>
                <c:pt idx="12">
                  <c:v>quintile 3</c:v>
                </c:pt>
                <c:pt idx="13">
                  <c:v>quintile 4</c:v>
                </c:pt>
                <c:pt idx="14">
                  <c:v>quintile 5</c:v>
                </c:pt>
                <c:pt idx="15">
                  <c:v>quintile 1</c:v>
                </c:pt>
                <c:pt idx="16">
                  <c:v>quintile 2</c:v>
                </c:pt>
                <c:pt idx="17">
                  <c:v>quintile 3</c:v>
                </c:pt>
                <c:pt idx="18">
                  <c:v>quintile 4</c:v>
                </c:pt>
                <c:pt idx="19">
                  <c:v>quintile 5</c:v>
                </c:pt>
                <c:pt idx="20">
                  <c:v>quintile 1</c:v>
                </c:pt>
                <c:pt idx="21">
                  <c:v>quintile 2</c:v>
                </c:pt>
                <c:pt idx="22">
                  <c:v>quintile 3</c:v>
                </c:pt>
                <c:pt idx="23">
                  <c:v>quintile 4</c:v>
                </c:pt>
                <c:pt idx="24">
                  <c:v>quintile 5</c:v>
                </c:pt>
                <c:pt idx="25">
                  <c:v>quintile 1</c:v>
                </c:pt>
                <c:pt idx="26">
                  <c:v>quintile 2</c:v>
                </c:pt>
                <c:pt idx="27">
                  <c:v>quintile 3</c:v>
                </c:pt>
                <c:pt idx="28">
                  <c:v>quintile 4</c:v>
                </c:pt>
                <c:pt idx="29">
                  <c:v>quintile 5</c:v>
                </c:pt>
              </c:strCache>
            </c:strRef>
          </c:cat>
          <c:val>
            <c:numRef>
              <c:f>('16. תקבולי זיקנה גברים'!$I$5:$I$9,'16. תקבולי זיקנה גברים'!$I$13:$I$17,'16. תקבולי זיקנה גברים'!$I$21:$I$25,'16. תקבולי זיקנה גברים'!$I$29:$I$33,'16. תקבולי זיקנה גברים'!$I$37:$I$41,'16. תקבולי זיקנה גברים'!$I$45:$I$49)</c:f>
              <c:numCache>
                <c:formatCode>_ * #,##0.0_ ;_ * \-#,##0.0_ ;_ * "-"??_ ;_ @_ </c:formatCode>
                <c:ptCount val="30"/>
                <c:pt idx="0">
                  <c:v>2352.2199999999998</c:v>
                </c:pt>
                <c:pt idx="1">
                  <c:v>2351.84</c:v>
                </c:pt>
                <c:pt idx="2">
                  <c:v>2379.27</c:v>
                </c:pt>
                <c:pt idx="3">
                  <c:v>2417.0700000000002</c:v>
                </c:pt>
                <c:pt idx="4">
                  <c:v>2494</c:v>
                </c:pt>
                <c:pt idx="5">
                  <c:v>2355.38</c:v>
                </c:pt>
                <c:pt idx="6">
                  <c:v>2349.34</c:v>
                </c:pt>
                <c:pt idx="7">
                  <c:v>2374.52</c:v>
                </c:pt>
                <c:pt idx="8">
                  <c:v>2406.2399999999998</c:v>
                </c:pt>
                <c:pt idx="9">
                  <c:v>2514.48</c:v>
                </c:pt>
                <c:pt idx="10">
                  <c:v>2352.1999999999998</c:v>
                </c:pt>
                <c:pt idx="11">
                  <c:v>2348.5100000000002</c:v>
                </c:pt>
                <c:pt idx="12">
                  <c:v>2370.17</c:v>
                </c:pt>
                <c:pt idx="13">
                  <c:v>2412.0500000000002</c:v>
                </c:pt>
                <c:pt idx="14">
                  <c:v>2507.4899999999998</c:v>
                </c:pt>
                <c:pt idx="15">
                  <c:v>2366.35</c:v>
                </c:pt>
                <c:pt idx="16">
                  <c:v>2353.33</c:v>
                </c:pt>
                <c:pt idx="17">
                  <c:v>2376.2199999999998</c:v>
                </c:pt>
                <c:pt idx="18">
                  <c:v>2414.35</c:v>
                </c:pt>
                <c:pt idx="19">
                  <c:v>2500.89</c:v>
                </c:pt>
                <c:pt idx="20">
                  <c:v>2358.36</c:v>
                </c:pt>
                <c:pt idx="21">
                  <c:v>2349.0100000000002</c:v>
                </c:pt>
                <c:pt idx="22">
                  <c:v>2371.86</c:v>
                </c:pt>
                <c:pt idx="23">
                  <c:v>2407.0300000000002</c:v>
                </c:pt>
                <c:pt idx="24">
                  <c:v>2504.87</c:v>
                </c:pt>
                <c:pt idx="25">
                  <c:v>2393.31</c:v>
                </c:pt>
                <c:pt idx="26">
                  <c:v>2370.3000000000002</c:v>
                </c:pt>
                <c:pt idx="27">
                  <c:v>2387.5300000000002</c:v>
                </c:pt>
                <c:pt idx="28">
                  <c:v>2418.8200000000002</c:v>
                </c:pt>
                <c:pt idx="29">
                  <c:v>2525.21</c:v>
                </c:pt>
              </c:numCache>
            </c:numRef>
          </c:val>
          <c:extLst>
            <c:ext xmlns:c16="http://schemas.microsoft.com/office/drawing/2014/chart" uri="{C3380CC4-5D6E-409C-BE32-E72D297353CC}">
              <c16:uniqueId val="{00000000-4F89-4787-8199-131C57A686B5}"/>
            </c:ext>
          </c:extLst>
        </c:ser>
        <c:ser>
          <c:idx val="1"/>
          <c:order val="1"/>
          <c:tx>
            <c:v>occupational pension (second layer)</c:v>
          </c:tx>
          <c:spPr>
            <a:solidFill>
              <a:schemeClr val="accent6"/>
            </a:solidFill>
            <a:ln>
              <a:noFill/>
            </a:ln>
            <a:effectLst/>
          </c:spPr>
          <c:invertIfNegative val="0"/>
          <c:cat>
            <c:strRef>
              <c:f>('16. תקבולי זיקנה גברים'!$B$5:$B$9,'16. תקבולי זיקנה גברים'!$B$13:$B$17,'16. תקבולי זיקנה גברים'!$B$21:$B$25,'16. תקבולי זיקנה גברים'!$B$29:$B$33,'16. תקבולי זיקנה גברים'!$B$37:$B$41,'16. תקבולי זיקנה גברים'!$B$45:$B$49)</c:f>
              <c:strCache>
                <c:ptCount val="30"/>
                <c:pt idx="0">
                  <c:v>quintile 1</c:v>
                </c:pt>
                <c:pt idx="1">
                  <c:v>quintile 2</c:v>
                </c:pt>
                <c:pt idx="2">
                  <c:v>quintile 3</c:v>
                </c:pt>
                <c:pt idx="3">
                  <c:v>quintile 4</c:v>
                </c:pt>
                <c:pt idx="4">
                  <c:v>quintile 5</c:v>
                </c:pt>
                <c:pt idx="5">
                  <c:v>quintile 1</c:v>
                </c:pt>
                <c:pt idx="6">
                  <c:v>quintile 2</c:v>
                </c:pt>
                <c:pt idx="7">
                  <c:v>quintile 3</c:v>
                </c:pt>
                <c:pt idx="8">
                  <c:v>quintile 4</c:v>
                </c:pt>
                <c:pt idx="9">
                  <c:v>quintile 5</c:v>
                </c:pt>
                <c:pt idx="10">
                  <c:v>quintile 1</c:v>
                </c:pt>
                <c:pt idx="11">
                  <c:v>quintile 2</c:v>
                </c:pt>
                <c:pt idx="12">
                  <c:v>quintile 3</c:v>
                </c:pt>
                <c:pt idx="13">
                  <c:v>quintile 4</c:v>
                </c:pt>
                <c:pt idx="14">
                  <c:v>quintile 5</c:v>
                </c:pt>
                <c:pt idx="15">
                  <c:v>quintile 1</c:v>
                </c:pt>
                <c:pt idx="16">
                  <c:v>quintile 2</c:v>
                </c:pt>
                <c:pt idx="17">
                  <c:v>quintile 3</c:v>
                </c:pt>
                <c:pt idx="18">
                  <c:v>quintile 4</c:v>
                </c:pt>
                <c:pt idx="19">
                  <c:v>quintile 5</c:v>
                </c:pt>
                <c:pt idx="20">
                  <c:v>quintile 1</c:v>
                </c:pt>
                <c:pt idx="21">
                  <c:v>quintile 2</c:v>
                </c:pt>
                <c:pt idx="22">
                  <c:v>quintile 3</c:v>
                </c:pt>
                <c:pt idx="23">
                  <c:v>quintile 4</c:v>
                </c:pt>
                <c:pt idx="24">
                  <c:v>quintile 5</c:v>
                </c:pt>
                <c:pt idx="25">
                  <c:v>quintile 1</c:v>
                </c:pt>
                <c:pt idx="26">
                  <c:v>quintile 2</c:v>
                </c:pt>
                <c:pt idx="27">
                  <c:v>quintile 3</c:v>
                </c:pt>
                <c:pt idx="28">
                  <c:v>quintile 4</c:v>
                </c:pt>
                <c:pt idx="29">
                  <c:v>quintile 5</c:v>
                </c:pt>
              </c:strCache>
            </c:strRef>
          </c:cat>
          <c:val>
            <c:numRef>
              <c:f>('15. תקבולי פנסיה גברים (2)'!$I$5:$I$9,'15. תקבולי פנסיה גברים (2)'!$I$13:$I$17,'15. תקבולי פנסיה גברים (2)'!$I$21:$I$25,'15. תקבולי פנסיה גברים (2)'!$I$29:$I$33,'15. תקבולי פנסיה גברים (2)'!$I$37:$I$41,'15. תקבולי פנסיה גברים (2)'!$I$45:$I$49)</c:f>
              <c:numCache>
                <c:formatCode>_ * #,##0.0_ ;_ * \-#,##0.0_ ;_ * "-"??_ ;_ @_ </c:formatCode>
                <c:ptCount val="30"/>
                <c:pt idx="0">
                  <c:v>625.86618282964116</c:v>
                </c:pt>
                <c:pt idx="1">
                  <c:v>2254.1617247187801</c:v>
                </c:pt>
                <c:pt idx="2">
                  <c:v>5404.3971382380423</c:v>
                </c:pt>
                <c:pt idx="3">
                  <c:v>9748.6135582769821</c:v>
                </c:pt>
                <c:pt idx="4">
                  <c:v>31939.098634635284</c:v>
                </c:pt>
                <c:pt idx="5">
                  <c:v>615.4063413214343</c:v>
                </c:pt>
                <c:pt idx="6">
                  <c:v>2296.1722041213675</c:v>
                </c:pt>
                <c:pt idx="7">
                  <c:v>5537.0492698030976</c:v>
                </c:pt>
                <c:pt idx="8">
                  <c:v>9694.2060845901524</c:v>
                </c:pt>
                <c:pt idx="9">
                  <c:v>31825.145833650935</c:v>
                </c:pt>
                <c:pt idx="10">
                  <c:v>658.44049710037007</c:v>
                </c:pt>
                <c:pt idx="11">
                  <c:v>2317.2071952945257</c:v>
                </c:pt>
                <c:pt idx="12">
                  <c:v>5514.6380652575153</c:v>
                </c:pt>
                <c:pt idx="13">
                  <c:v>9681.1428684195198</c:v>
                </c:pt>
                <c:pt idx="14">
                  <c:v>29437.695474945955</c:v>
                </c:pt>
                <c:pt idx="15">
                  <c:v>672.86824875715899</c:v>
                </c:pt>
                <c:pt idx="16">
                  <c:v>2342.4261094336448</c:v>
                </c:pt>
                <c:pt idx="17">
                  <c:v>5728.6880868981152</c:v>
                </c:pt>
                <c:pt idx="18">
                  <c:v>10050.48839862416</c:v>
                </c:pt>
                <c:pt idx="19">
                  <c:v>27831.686387445287</c:v>
                </c:pt>
                <c:pt idx="20">
                  <c:v>669.90166223221388</c:v>
                </c:pt>
                <c:pt idx="21">
                  <c:v>2357.0619442430689</c:v>
                </c:pt>
                <c:pt idx="22">
                  <c:v>5740.3553297230555</c:v>
                </c:pt>
                <c:pt idx="23">
                  <c:v>10111.1210259291</c:v>
                </c:pt>
                <c:pt idx="24">
                  <c:v>32001.244306399785</c:v>
                </c:pt>
                <c:pt idx="25">
                  <c:v>566.27504787043711</c:v>
                </c:pt>
                <c:pt idx="26">
                  <c:v>2140.0230759361211</c:v>
                </c:pt>
                <c:pt idx="27">
                  <c:v>5369.9193843813473</c:v>
                </c:pt>
                <c:pt idx="28">
                  <c:v>9749.9220961152259</c:v>
                </c:pt>
                <c:pt idx="29">
                  <c:v>26527.307729813368</c:v>
                </c:pt>
              </c:numCache>
            </c:numRef>
          </c:val>
          <c:extLst>
            <c:ext xmlns:c16="http://schemas.microsoft.com/office/drawing/2014/chart" uri="{C3380CC4-5D6E-409C-BE32-E72D297353CC}">
              <c16:uniqueId val="{00000001-4F89-4787-8199-131C57A686B5}"/>
            </c:ext>
          </c:extLst>
        </c:ser>
        <c:dLbls>
          <c:showLegendKey val="0"/>
          <c:showVal val="0"/>
          <c:showCatName val="0"/>
          <c:showSerName val="0"/>
          <c:showPercent val="0"/>
          <c:showBubbleSize val="0"/>
        </c:dLbls>
        <c:gapWidth val="150"/>
        <c:overlap val="100"/>
        <c:axId val="237562536"/>
        <c:axId val="237564104"/>
      </c:barChart>
      <c:catAx>
        <c:axId val="237562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he-IL"/>
          </a:p>
        </c:txPr>
        <c:crossAx val="237564104"/>
        <c:crosses val="autoZero"/>
        <c:auto val="1"/>
        <c:lblAlgn val="ctr"/>
        <c:lblOffset val="100"/>
        <c:noMultiLvlLbl val="0"/>
      </c:catAx>
      <c:valAx>
        <c:axId val="237564104"/>
        <c:scaling>
          <c:orientation val="minMax"/>
          <c:max val="35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he-IL"/>
          </a:p>
        </c:txPr>
        <c:crossAx val="23756253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2000"/>
      </a:pPr>
      <a:endParaRPr lang="he-IL"/>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1930</c:v>
          </c:tx>
          <c:spPr>
            <a:solidFill>
              <a:schemeClr val="accent1"/>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'15. תקבולי פנסיה גברים'!$K$5:$K$9</c:f>
              <c:numCache>
                <c:formatCode>0.0%</c:formatCode>
                <c:ptCount val="5"/>
                <c:pt idx="0">
                  <c:v>0.93362153300305428</c:v>
                </c:pt>
                <c:pt idx="1">
                  <c:v>0.98574539500392</c:v>
                </c:pt>
                <c:pt idx="2">
                  <c:v>0.99001155722839196</c:v>
                </c:pt>
                <c:pt idx="3">
                  <c:v>1.0184109237872363</c:v>
                </c:pt>
                <c:pt idx="4">
                  <c:v>1.0722105909773971</c:v>
                </c:pt>
              </c:numCache>
            </c:numRef>
          </c:val>
          <c:extLst>
            <c:ext xmlns:c16="http://schemas.microsoft.com/office/drawing/2014/chart" uri="{C3380CC4-5D6E-409C-BE32-E72D297353CC}">
              <c16:uniqueId val="{00000000-E2FC-4313-917E-F9AE6D0B64D3}"/>
            </c:ext>
          </c:extLst>
        </c:ser>
        <c:ser>
          <c:idx val="2"/>
          <c:order val="1"/>
          <c:tx>
            <c:v>1931</c:v>
          </c:tx>
          <c:spPr>
            <a:solidFill>
              <a:schemeClr val="accent3"/>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'15. תקבולי פנסיה גברים'!$K$13:$K$17</c:f>
              <c:numCache>
                <c:formatCode>0.0%</c:formatCode>
                <c:ptCount val="5"/>
                <c:pt idx="0">
                  <c:v>0.93197599858913083</c:v>
                </c:pt>
                <c:pt idx="1">
                  <c:v>0.97910152796630501</c:v>
                </c:pt>
                <c:pt idx="2">
                  <c:v>0.98931712438405039</c:v>
                </c:pt>
                <c:pt idx="3">
                  <c:v>1.029406111329725</c:v>
                </c:pt>
                <c:pt idx="4">
                  <c:v>1.0701992377307887</c:v>
                </c:pt>
              </c:numCache>
            </c:numRef>
          </c:val>
          <c:extLst>
            <c:ext xmlns:c16="http://schemas.microsoft.com/office/drawing/2014/chart" uri="{C3380CC4-5D6E-409C-BE32-E72D297353CC}">
              <c16:uniqueId val="{00000001-E2FC-4313-917E-F9AE6D0B64D3}"/>
            </c:ext>
          </c:extLst>
        </c:ser>
        <c:ser>
          <c:idx val="3"/>
          <c:order val="2"/>
          <c:tx>
            <c:v>1932</c:v>
          </c:tx>
          <c:spPr>
            <a:solidFill>
              <a:schemeClr val="accent4"/>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'15. תקבולי פנסיה גברים'!$K$21:$K$25</c:f>
              <c:numCache>
                <c:formatCode>0.0%</c:formatCode>
                <c:ptCount val="5"/>
                <c:pt idx="0">
                  <c:v>0.95260530440267432</c:v>
                </c:pt>
                <c:pt idx="1">
                  <c:v>0.97943828124186805</c:v>
                </c:pt>
                <c:pt idx="2">
                  <c:v>0.97642807762896089</c:v>
                </c:pt>
                <c:pt idx="3">
                  <c:v>1.0272688812296684</c:v>
                </c:pt>
                <c:pt idx="4">
                  <c:v>1.0642594554968283</c:v>
                </c:pt>
              </c:numCache>
            </c:numRef>
          </c:val>
          <c:extLst>
            <c:ext xmlns:c16="http://schemas.microsoft.com/office/drawing/2014/chart" uri="{C3380CC4-5D6E-409C-BE32-E72D297353CC}">
              <c16:uniqueId val="{00000002-E2FC-4313-917E-F9AE6D0B64D3}"/>
            </c:ext>
          </c:extLst>
        </c:ser>
        <c:ser>
          <c:idx val="4"/>
          <c:order val="3"/>
          <c:tx>
            <c:v>1933</c:v>
          </c:tx>
          <c:spPr>
            <a:solidFill>
              <a:schemeClr val="accent5"/>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'15. תקבולי פנסיה גברים'!$K$29:$K$33</c:f>
              <c:numCache>
                <c:formatCode>0.0%</c:formatCode>
                <c:ptCount val="5"/>
                <c:pt idx="0">
                  <c:v>0.93048523933639382</c:v>
                </c:pt>
                <c:pt idx="1">
                  <c:v>0.98381454172400729</c:v>
                </c:pt>
                <c:pt idx="2">
                  <c:v>0.98948885619921245</c:v>
                </c:pt>
                <c:pt idx="3">
                  <c:v>1.0210721345713314</c:v>
                </c:pt>
                <c:pt idx="4">
                  <c:v>1.0751392281690555</c:v>
                </c:pt>
              </c:numCache>
            </c:numRef>
          </c:val>
          <c:extLst>
            <c:ext xmlns:c16="http://schemas.microsoft.com/office/drawing/2014/chart" uri="{C3380CC4-5D6E-409C-BE32-E72D297353CC}">
              <c16:uniqueId val="{00000003-E2FC-4313-917E-F9AE6D0B64D3}"/>
            </c:ext>
          </c:extLst>
        </c:ser>
        <c:ser>
          <c:idx val="5"/>
          <c:order val="4"/>
          <c:tx>
            <c:v>1934</c:v>
          </c:tx>
          <c:spPr>
            <a:solidFill>
              <a:schemeClr val="accent6"/>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'15. תקבולי פנסיה גברים'!$K$37:$K$41</c:f>
              <c:numCache>
                <c:formatCode>0.0%</c:formatCode>
                <c:ptCount val="5"/>
                <c:pt idx="0">
                  <c:v>0.93762130978781089</c:v>
                </c:pt>
                <c:pt idx="1">
                  <c:v>0.97377420368348999</c:v>
                </c:pt>
                <c:pt idx="2">
                  <c:v>0.99846670744980115</c:v>
                </c:pt>
                <c:pt idx="3">
                  <c:v>1.0135162329438079</c:v>
                </c:pt>
                <c:pt idx="4">
                  <c:v>1.0766215461350894</c:v>
                </c:pt>
              </c:numCache>
            </c:numRef>
          </c:val>
          <c:extLst>
            <c:ext xmlns:c16="http://schemas.microsoft.com/office/drawing/2014/chart" uri="{C3380CC4-5D6E-409C-BE32-E72D297353CC}">
              <c16:uniqueId val="{00000004-E2FC-4313-917E-F9AE6D0B64D3}"/>
            </c:ext>
          </c:extLst>
        </c:ser>
        <c:ser>
          <c:idx val="1"/>
          <c:order val="5"/>
          <c:tx>
            <c:v>1935</c:v>
          </c:tx>
          <c:spPr>
            <a:solidFill>
              <a:schemeClr val="accent2"/>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'15. תקבולי פנסיה גברים'!$K$45:$K$49</c:f>
              <c:numCache>
                <c:formatCode>0.0%</c:formatCode>
                <c:ptCount val="5"/>
                <c:pt idx="0">
                  <c:v>0.91671831776586743</c:v>
                </c:pt>
                <c:pt idx="1">
                  <c:v>0.99658057209655759</c:v>
                </c:pt>
                <c:pt idx="2">
                  <c:v>0.99326275556018628</c:v>
                </c:pt>
                <c:pt idx="3">
                  <c:v>1.0168938394416134</c:v>
                </c:pt>
                <c:pt idx="4">
                  <c:v>1.0765445151357751</c:v>
                </c:pt>
              </c:numCache>
            </c:numRef>
          </c:val>
          <c:extLst>
            <c:ext xmlns:c16="http://schemas.microsoft.com/office/drawing/2014/chart" uri="{C3380CC4-5D6E-409C-BE32-E72D297353CC}">
              <c16:uniqueId val="{00000005-E2FC-4313-917E-F9AE6D0B64D3}"/>
            </c:ext>
          </c:extLst>
        </c:ser>
        <c:dLbls>
          <c:showLegendKey val="0"/>
          <c:showVal val="0"/>
          <c:showCatName val="0"/>
          <c:showSerName val="0"/>
          <c:showPercent val="0"/>
          <c:showBubbleSize val="0"/>
        </c:dLbls>
        <c:gapWidth val="219"/>
        <c:overlap val="-27"/>
        <c:axId val="318059968"/>
        <c:axId val="318060360"/>
      </c:barChart>
      <c:catAx>
        <c:axId val="318059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he-IL"/>
          </a:p>
        </c:txPr>
        <c:crossAx val="318060360"/>
        <c:crosses val="autoZero"/>
        <c:auto val="1"/>
        <c:lblAlgn val="ctr"/>
        <c:lblOffset val="100"/>
        <c:noMultiLvlLbl val="0"/>
      </c:catAx>
      <c:valAx>
        <c:axId val="318060360"/>
        <c:scaling>
          <c:orientation val="minMax"/>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he-IL"/>
          </a:p>
        </c:txPr>
        <c:crossAx val="318059968"/>
        <c:crosses val="autoZero"/>
        <c:crossBetween val="between"/>
        <c:majorUnit val="5.000000000000001E-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2600"/>
      </a:pPr>
      <a:endParaRPr lang="he-IL"/>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1930</c:v>
          </c:tx>
          <c:spPr>
            <a:solidFill>
              <a:schemeClr val="accent1"/>
            </a:solidFill>
            <a:ln>
              <a:noFill/>
            </a:ln>
            <a:effectLst/>
          </c:spPr>
          <c:invertIfNegative val="0"/>
          <c:cat>
            <c:strRef>
              <c:f>'15. תקבולי פנסיה גברים (2)'!$B$5:$B$9</c:f>
              <c:strCache>
                <c:ptCount val="5"/>
                <c:pt idx="0">
                  <c:v>quintile 1</c:v>
                </c:pt>
                <c:pt idx="1">
                  <c:v>quintile 2</c:v>
                </c:pt>
                <c:pt idx="2">
                  <c:v>quintile 3</c:v>
                </c:pt>
                <c:pt idx="3">
                  <c:v>quintile 4</c:v>
                </c:pt>
                <c:pt idx="4">
                  <c:v>quintile 5</c:v>
                </c:pt>
              </c:strCache>
            </c:strRef>
          </c:cat>
          <c:val>
            <c:numRef>
              <c:f>'15. תקבולי פנסיה גברים (2)'!$K$5:$K$9</c:f>
              <c:numCache>
                <c:formatCode>0.0%</c:formatCode>
                <c:ptCount val="5"/>
                <c:pt idx="0">
                  <c:v>0.95388206847072188</c:v>
                </c:pt>
                <c:pt idx="1">
                  <c:v>1.0084437168283495</c:v>
                </c:pt>
                <c:pt idx="2">
                  <c:v>0.99859074447069995</c:v>
                </c:pt>
                <c:pt idx="3">
                  <c:v>1.0101668172963969</c:v>
                </c:pt>
                <c:pt idx="4">
                  <c:v>1.0289166529338314</c:v>
                </c:pt>
              </c:numCache>
            </c:numRef>
          </c:val>
          <c:extLst>
            <c:ext xmlns:c16="http://schemas.microsoft.com/office/drawing/2014/chart" uri="{C3380CC4-5D6E-409C-BE32-E72D297353CC}">
              <c16:uniqueId val="{00000000-9D91-47E7-8229-07A93C532876}"/>
            </c:ext>
          </c:extLst>
        </c:ser>
        <c:ser>
          <c:idx val="2"/>
          <c:order val="1"/>
          <c:tx>
            <c:v>1931</c:v>
          </c:tx>
          <c:spPr>
            <a:solidFill>
              <a:schemeClr val="accent3"/>
            </a:solidFill>
            <a:ln>
              <a:noFill/>
            </a:ln>
            <a:effectLst/>
          </c:spPr>
          <c:invertIfNegative val="0"/>
          <c:cat>
            <c:strRef>
              <c:f>'15. תקבולי פנסיה גברים (2)'!$B$5:$B$9</c:f>
              <c:strCache>
                <c:ptCount val="5"/>
                <c:pt idx="0">
                  <c:v>quintile 1</c:v>
                </c:pt>
                <c:pt idx="1">
                  <c:v>quintile 2</c:v>
                </c:pt>
                <c:pt idx="2">
                  <c:v>quintile 3</c:v>
                </c:pt>
                <c:pt idx="3">
                  <c:v>quintile 4</c:v>
                </c:pt>
                <c:pt idx="4">
                  <c:v>quintile 5</c:v>
                </c:pt>
              </c:strCache>
            </c:strRef>
          </c:cat>
          <c:val>
            <c:numRef>
              <c:f>'15. תקבולי פנסיה גברים (2)'!$K$13:$K$17</c:f>
              <c:numCache>
                <c:formatCode>0.0%</c:formatCode>
                <c:ptCount val="5"/>
                <c:pt idx="0">
                  <c:v>0.95048052544621175</c:v>
                </c:pt>
                <c:pt idx="1">
                  <c:v>1.0028284692709646</c:v>
                </c:pt>
                <c:pt idx="2">
                  <c:v>1.0012554491065264</c:v>
                </c:pt>
                <c:pt idx="3">
                  <c:v>1.0271683746914737</c:v>
                </c:pt>
                <c:pt idx="4">
                  <c:v>1.0182671814848234</c:v>
                </c:pt>
              </c:numCache>
            </c:numRef>
          </c:val>
          <c:extLst>
            <c:ext xmlns:c16="http://schemas.microsoft.com/office/drawing/2014/chart" uri="{C3380CC4-5D6E-409C-BE32-E72D297353CC}">
              <c16:uniqueId val="{00000001-9D91-47E7-8229-07A93C532876}"/>
            </c:ext>
          </c:extLst>
        </c:ser>
        <c:ser>
          <c:idx val="3"/>
          <c:order val="2"/>
          <c:tx>
            <c:v>1932</c:v>
          </c:tx>
          <c:spPr>
            <a:solidFill>
              <a:schemeClr val="accent4"/>
            </a:solidFill>
            <a:ln>
              <a:noFill/>
            </a:ln>
            <a:effectLst/>
          </c:spPr>
          <c:invertIfNegative val="0"/>
          <c:cat>
            <c:strRef>
              <c:f>'15. תקבולי פנסיה גברים (2)'!$B$5:$B$9</c:f>
              <c:strCache>
                <c:ptCount val="5"/>
                <c:pt idx="0">
                  <c:v>quintile 1</c:v>
                </c:pt>
                <c:pt idx="1">
                  <c:v>quintile 2</c:v>
                </c:pt>
                <c:pt idx="2">
                  <c:v>quintile 3</c:v>
                </c:pt>
                <c:pt idx="3">
                  <c:v>quintile 4</c:v>
                </c:pt>
                <c:pt idx="4">
                  <c:v>quintile 5</c:v>
                </c:pt>
              </c:strCache>
            </c:strRef>
          </c:cat>
          <c:val>
            <c:numRef>
              <c:f>'15. תקבולי פנסיה גברים (2)'!$K$21:$K$25</c:f>
              <c:numCache>
                <c:formatCode>0.0%</c:formatCode>
                <c:ptCount val="5"/>
                <c:pt idx="0">
                  <c:v>0.97182382621008567</c:v>
                </c:pt>
                <c:pt idx="1">
                  <c:v>1.002195667362838</c:v>
                </c:pt>
                <c:pt idx="2">
                  <c:v>0.98822744968344356</c:v>
                </c:pt>
                <c:pt idx="3">
                  <c:v>1.0218053165339174</c:v>
                </c:pt>
                <c:pt idx="4">
                  <c:v>1.0159477402097155</c:v>
                </c:pt>
              </c:numCache>
            </c:numRef>
          </c:val>
          <c:extLst>
            <c:ext xmlns:c16="http://schemas.microsoft.com/office/drawing/2014/chart" uri="{C3380CC4-5D6E-409C-BE32-E72D297353CC}">
              <c16:uniqueId val="{00000002-9D91-47E7-8229-07A93C532876}"/>
            </c:ext>
          </c:extLst>
        </c:ser>
        <c:ser>
          <c:idx val="4"/>
          <c:order val="3"/>
          <c:tx>
            <c:v>1933</c:v>
          </c:tx>
          <c:spPr>
            <a:solidFill>
              <a:schemeClr val="accent5"/>
            </a:solidFill>
            <a:ln>
              <a:noFill/>
            </a:ln>
            <a:effectLst/>
          </c:spPr>
          <c:invertIfNegative val="0"/>
          <c:cat>
            <c:strRef>
              <c:f>'15. תקבולי פנסיה גברים (2)'!$B$5:$B$9</c:f>
              <c:strCache>
                <c:ptCount val="5"/>
                <c:pt idx="0">
                  <c:v>quintile 1</c:v>
                </c:pt>
                <c:pt idx="1">
                  <c:v>quintile 2</c:v>
                </c:pt>
                <c:pt idx="2">
                  <c:v>quintile 3</c:v>
                </c:pt>
                <c:pt idx="3">
                  <c:v>quintile 4</c:v>
                </c:pt>
                <c:pt idx="4">
                  <c:v>quintile 5</c:v>
                </c:pt>
              </c:strCache>
            </c:strRef>
          </c:cat>
          <c:val>
            <c:numRef>
              <c:f>'15. תקבולי פנסיה גברים (2)'!$K$29:$K$33</c:f>
              <c:numCache>
                <c:formatCode>0.0%</c:formatCode>
                <c:ptCount val="5"/>
                <c:pt idx="0">
                  <c:v>0.94384588363985844</c:v>
                </c:pt>
                <c:pt idx="1">
                  <c:v>1.0062398509806916</c:v>
                </c:pt>
                <c:pt idx="2">
                  <c:v>1.0012445561920071</c:v>
                </c:pt>
                <c:pt idx="3">
                  <c:v>1.0161585353102138</c:v>
                </c:pt>
                <c:pt idx="4">
                  <c:v>1.0325111738772295</c:v>
                </c:pt>
              </c:numCache>
            </c:numRef>
          </c:val>
          <c:extLst>
            <c:ext xmlns:c16="http://schemas.microsoft.com/office/drawing/2014/chart" uri="{C3380CC4-5D6E-409C-BE32-E72D297353CC}">
              <c16:uniqueId val="{00000003-9D91-47E7-8229-07A93C532876}"/>
            </c:ext>
          </c:extLst>
        </c:ser>
        <c:ser>
          <c:idx val="5"/>
          <c:order val="4"/>
          <c:tx>
            <c:v>1934</c:v>
          </c:tx>
          <c:spPr>
            <a:solidFill>
              <a:schemeClr val="accent6"/>
            </a:solidFill>
            <a:ln>
              <a:noFill/>
            </a:ln>
            <a:effectLst/>
          </c:spPr>
          <c:invertIfNegative val="0"/>
          <c:cat>
            <c:strRef>
              <c:f>'15. תקבולי פנסיה גברים (2)'!$B$5:$B$9</c:f>
              <c:strCache>
                <c:ptCount val="5"/>
                <c:pt idx="0">
                  <c:v>quintile 1</c:v>
                </c:pt>
                <c:pt idx="1">
                  <c:v>quintile 2</c:v>
                </c:pt>
                <c:pt idx="2">
                  <c:v>quintile 3</c:v>
                </c:pt>
                <c:pt idx="3">
                  <c:v>quintile 4</c:v>
                </c:pt>
                <c:pt idx="4">
                  <c:v>quintile 5</c:v>
                </c:pt>
              </c:strCache>
            </c:strRef>
          </c:cat>
          <c:val>
            <c:numRef>
              <c:f>'15. תקבולי פנסיה גברים (2)'!$K$37:$K$41</c:f>
              <c:numCache>
                <c:formatCode>0.0%</c:formatCode>
                <c:ptCount val="5"/>
                <c:pt idx="0">
                  <c:v>0.95317383169994596</c:v>
                </c:pt>
                <c:pt idx="1">
                  <c:v>0.99564919807466024</c:v>
                </c:pt>
                <c:pt idx="2">
                  <c:v>1.0108667485550809</c:v>
                </c:pt>
                <c:pt idx="3">
                  <c:v>1.0101145019758531</c:v>
                </c:pt>
                <c:pt idx="4">
                  <c:v>1.0301957196944602</c:v>
                </c:pt>
              </c:numCache>
            </c:numRef>
          </c:val>
          <c:extLst>
            <c:ext xmlns:c16="http://schemas.microsoft.com/office/drawing/2014/chart" uri="{C3380CC4-5D6E-409C-BE32-E72D297353CC}">
              <c16:uniqueId val="{00000004-9D91-47E7-8229-07A93C532876}"/>
            </c:ext>
          </c:extLst>
        </c:ser>
        <c:ser>
          <c:idx val="1"/>
          <c:order val="5"/>
          <c:tx>
            <c:v>1935</c:v>
          </c:tx>
          <c:spPr>
            <a:solidFill>
              <a:schemeClr val="accent2"/>
            </a:solidFill>
            <a:ln>
              <a:noFill/>
            </a:ln>
            <a:effectLst/>
          </c:spPr>
          <c:invertIfNegative val="0"/>
          <c:cat>
            <c:strRef>
              <c:f>'15. תקבולי פנסיה גברים (2)'!$B$5:$B$9</c:f>
              <c:strCache>
                <c:ptCount val="5"/>
                <c:pt idx="0">
                  <c:v>quintile 1</c:v>
                </c:pt>
                <c:pt idx="1">
                  <c:v>quintile 2</c:v>
                </c:pt>
                <c:pt idx="2">
                  <c:v>quintile 3</c:v>
                </c:pt>
                <c:pt idx="3">
                  <c:v>quintile 4</c:v>
                </c:pt>
                <c:pt idx="4">
                  <c:v>quintile 5</c:v>
                </c:pt>
              </c:strCache>
            </c:strRef>
          </c:cat>
          <c:val>
            <c:numRef>
              <c:f>'15. תקבולי פנסיה גברים (2)'!$K$45:$K$49</c:f>
              <c:numCache>
                <c:formatCode>0.0%</c:formatCode>
                <c:ptCount val="5"/>
                <c:pt idx="0">
                  <c:v>0.92415731658405287</c:v>
                </c:pt>
                <c:pt idx="1">
                  <c:v>1.0189207431285521</c:v>
                </c:pt>
                <c:pt idx="2">
                  <c:v>1.0070564582329473</c:v>
                </c:pt>
                <c:pt idx="3">
                  <c:v>1.0180885216378461</c:v>
                </c:pt>
                <c:pt idx="4">
                  <c:v>1.0317769604166016</c:v>
                </c:pt>
              </c:numCache>
            </c:numRef>
          </c:val>
          <c:extLst>
            <c:ext xmlns:c16="http://schemas.microsoft.com/office/drawing/2014/chart" uri="{C3380CC4-5D6E-409C-BE32-E72D297353CC}">
              <c16:uniqueId val="{00000005-9D91-47E7-8229-07A93C532876}"/>
            </c:ext>
          </c:extLst>
        </c:ser>
        <c:dLbls>
          <c:showLegendKey val="0"/>
          <c:showVal val="0"/>
          <c:showCatName val="0"/>
          <c:showSerName val="0"/>
          <c:showPercent val="0"/>
          <c:showBubbleSize val="0"/>
        </c:dLbls>
        <c:gapWidth val="219"/>
        <c:overlap val="-27"/>
        <c:axId val="316339840"/>
        <c:axId val="316340232"/>
      </c:barChart>
      <c:catAx>
        <c:axId val="316339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he-IL"/>
          </a:p>
        </c:txPr>
        <c:crossAx val="316340232"/>
        <c:crosses val="autoZero"/>
        <c:auto val="1"/>
        <c:lblAlgn val="ctr"/>
        <c:lblOffset val="100"/>
        <c:noMultiLvlLbl val="0"/>
      </c:catAx>
      <c:valAx>
        <c:axId val="316340232"/>
        <c:scaling>
          <c:orientation val="minMax"/>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he-IL"/>
          </a:p>
        </c:txPr>
        <c:crossAx val="316339840"/>
        <c:crosses val="autoZero"/>
        <c:crossBetween val="between"/>
        <c:majorUnit val="5.000000000000001E-2"/>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2800"/>
      </a:pPr>
      <a:endParaRPr lang="he-IL"/>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30526351547297"/>
          <c:y val="0.15622755745721506"/>
          <c:w val="0.88000606773269785"/>
          <c:h val="0.71074572628924126"/>
        </c:manualLayout>
      </c:layout>
      <c:barChart>
        <c:barDir val="col"/>
        <c:grouping val="clustered"/>
        <c:varyColors val="0"/>
        <c:ser>
          <c:idx val="0"/>
          <c:order val="0"/>
          <c:tx>
            <c:v>1930</c:v>
          </c:tx>
          <c:spPr>
            <a:solidFill>
              <a:schemeClr val="accent1"/>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'16. תקבולי זיקנה גברים'!$K$5:$K$9</c:f>
              <c:numCache>
                <c:formatCode>0.0%</c:formatCode>
                <c:ptCount val="5"/>
                <c:pt idx="0">
                  <c:v>10.115629048791602</c:v>
                </c:pt>
                <c:pt idx="1">
                  <c:v>3.9975791869830331</c:v>
                </c:pt>
                <c:pt idx="2">
                  <c:v>1.6508340830856998</c:v>
                </c:pt>
                <c:pt idx="3">
                  <c:v>0.75524281686550976</c:v>
                </c:pt>
                <c:pt idx="4">
                  <c:v>0.32470310300150257</c:v>
                </c:pt>
              </c:numCache>
            </c:numRef>
          </c:val>
          <c:extLst>
            <c:ext xmlns:c16="http://schemas.microsoft.com/office/drawing/2014/chart" uri="{C3380CC4-5D6E-409C-BE32-E72D297353CC}">
              <c16:uniqueId val="{00000000-9B99-420B-B92C-B7A68817FA92}"/>
            </c:ext>
          </c:extLst>
        </c:ser>
        <c:ser>
          <c:idx val="2"/>
          <c:order val="1"/>
          <c:tx>
            <c:v>1931</c:v>
          </c:tx>
          <c:spPr>
            <a:solidFill>
              <a:schemeClr val="accent3"/>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'16. תקבולי זיקנה גברים'!$K$13:$K$17</c:f>
              <c:numCache>
                <c:formatCode>0.0%</c:formatCode>
                <c:ptCount val="5"/>
                <c:pt idx="0">
                  <c:v>10.266046375885896</c:v>
                </c:pt>
                <c:pt idx="1">
                  <c:v>3.7806001298624112</c:v>
                </c:pt>
                <c:pt idx="2">
                  <c:v>1.56352402283141</c:v>
                </c:pt>
                <c:pt idx="3">
                  <c:v>0.76653592545051874</c:v>
                </c:pt>
                <c:pt idx="4">
                  <c:v>0.31294260826237841</c:v>
                </c:pt>
              </c:numCache>
            </c:numRef>
          </c:val>
          <c:extLst>
            <c:ext xmlns:c16="http://schemas.microsoft.com/office/drawing/2014/chart" uri="{C3380CC4-5D6E-409C-BE32-E72D297353CC}">
              <c16:uniqueId val="{00000001-9B99-420B-B92C-B7A68817FA92}"/>
            </c:ext>
          </c:extLst>
        </c:ser>
        <c:ser>
          <c:idx val="3"/>
          <c:order val="2"/>
          <c:tx>
            <c:v>1932</c:v>
          </c:tx>
          <c:spPr>
            <a:solidFill>
              <a:schemeClr val="accent4"/>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'16. תקבולי זיקנה גברים'!$K$21:$K$25</c:f>
              <c:numCache>
                <c:formatCode>0.0%</c:formatCode>
                <c:ptCount val="5"/>
                <c:pt idx="0">
                  <c:v>9.8077178220138155</c:v>
                </c:pt>
                <c:pt idx="1">
                  <c:v>3.6845084824926086</c:v>
                </c:pt>
                <c:pt idx="2">
                  <c:v>1.5339211461311912</c:v>
                </c:pt>
                <c:pt idx="3">
                  <c:v>0.76202904038663166</c:v>
                </c:pt>
                <c:pt idx="4">
                  <c:v>0.31326154500961734</c:v>
                </c:pt>
              </c:numCache>
            </c:numRef>
          </c:val>
          <c:extLst>
            <c:ext xmlns:c16="http://schemas.microsoft.com/office/drawing/2014/chart" uri="{C3380CC4-5D6E-409C-BE32-E72D297353CC}">
              <c16:uniqueId val="{00000002-9B99-420B-B92C-B7A68817FA92}"/>
            </c:ext>
          </c:extLst>
        </c:ser>
        <c:ser>
          <c:idx val="4"/>
          <c:order val="3"/>
          <c:tx>
            <c:v>1933</c:v>
          </c:tx>
          <c:spPr>
            <a:solidFill>
              <a:schemeClr val="accent5"/>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'16. תקבולי זיקנה גברים'!$K$29:$K$33</c:f>
              <c:numCache>
                <c:formatCode>0.0%</c:formatCode>
                <c:ptCount val="5"/>
                <c:pt idx="0">
                  <c:v>9.3620500310822603</c:v>
                </c:pt>
                <c:pt idx="1">
                  <c:v>3.6162846550278234</c:v>
                </c:pt>
                <c:pt idx="2">
                  <c:v>1.4528305780671182</c:v>
                </c:pt>
                <c:pt idx="3">
                  <c:v>0.71778509107054611</c:v>
                </c:pt>
                <c:pt idx="4">
                  <c:v>0.30749194968587146</c:v>
                </c:pt>
              </c:numCache>
            </c:numRef>
          </c:val>
          <c:extLst>
            <c:ext xmlns:c16="http://schemas.microsoft.com/office/drawing/2014/chart" uri="{C3380CC4-5D6E-409C-BE32-E72D297353CC}">
              <c16:uniqueId val="{00000003-9B99-420B-B92C-B7A68817FA92}"/>
            </c:ext>
          </c:extLst>
        </c:ser>
        <c:ser>
          <c:idx val="5"/>
          <c:order val="4"/>
          <c:tx>
            <c:v>1934</c:v>
          </c:tx>
          <c:spPr>
            <a:solidFill>
              <a:schemeClr val="accent6"/>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'16. תקבולי זיקנה גברים'!$K$37:$K$41</c:f>
              <c:numCache>
                <c:formatCode>0.0%</c:formatCode>
                <c:ptCount val="5"/>
                <c:pt idx="0">
                  <c:v>9.4629339663760614</c:v>
                </c:pt>
                <c:pt idx="1">
                  <c:v>3.4606980841496049</c:v>
                </c:pt>
                <c:pt idx="2">
                  <c:v>1.4321077871800498</c:v>
                </c:pt>
                <c:pt idx="3">
                  <c:v>0.70033776652134039</c:v>
                </c:pt>
                <c:pt idx="4">
                  <c:v>0.30437725301571061</c:v>
                </c:pt>
              </c:numCache>
            </c:numRef>
          </c:val>
          <c:extLst>
            <c:ext xmlns:c16="http://schemas.microsoft.com/office/drawing/2014/chart" uri="{C3380CC4-5D6E-409C-BE32-E72D297353CC}">
              <c16:uniqueId val="{00000004-9B99-420B-B92C-B7A68817FA92}"/>
            </c:ext>
          </c:extLst>
        </c:ser>
        <c:ser>
          <c:idx val="1"/>
          <c:order val="5"/>
          <c:tx>
            <c:v>1935</c:v>
          </c:tx>
          <c:spPr>
            <a:solidFill>
              <a:schemeClr val="accent2"/>
            </a:solidFill>
            <a:ln>
              <a:noFill/>
            </a:ln>
            <a:effectLst/>
          </c:spPr>
          <c:invertIfNegative val="0"/>
          <c:cat>
            <c:strRef>
              <c:f>'15. תקבולי פנסיה גברים'!$B$5:$B$9</c:f>
              <c:strCache>
                <c:ptCount val="5"/>
                <c:pt idx="0">
                  <c:v>quintile 1</c:v>
                </c:pt>
                <c:pt idx="1">
                  <c:v>quintile 2</c:v>
                </c:pt>
                <c:pt idx="2">
                  <c:v>quintile 3</c:v>
                </c:pt>
                <c:pt idx="3">
                  <c:v>quintile 4</c:v>
                </c:pt>
                <c:pt idx="4">
                  <c:v>quintile 5</c:v>
                </c:pt>
              </c:strCache>
            </c:strRef>
          </c:cat>
          <c:val>
            <c:numRef>
              <c:f>'16. תקבולי זיקנה גברים'!$K$45:$K$49</c:f>
              <c:numCache>
                <c:formatCode>0.0%</c:formatCode>
                <c:ptCount val="5"/>
                <c:pt idx="0">
                  <c:v>10.404378454970413</c:v>
                </c:pt>
                <c:pt idx="1">
                  <c:v>4.0728808117896174</c:v>
                </c:pt>
                <c:pt idx="2">
                  <c:v>1.6157014093095896</c:v>
                </c:pt>
                <c:pt idx="3">
                  <c:v>0.75004679775968797</c:v>
                </c:pt>
                <c:pt idx="4">
                  <c:v>0.3010582962396649</c:v>
                </c:pt>
              </c:numCache>
            </c:numRef>
          </c:val>
          <c:extLst>
            <c:ext xmlns:c16="http://schemas.microsoft.com/office/drawing/2014/chart" uri="{C3380CC4-5D6E-409C-BE32-E72D297353CC}">
              <c16:uniqueId val="{00000005-9B99-420B-B92C-B7A68817FA92}"/>
            </c:ext>
          </c:extLst>
        </c:ser>
        <c:dLbls>
          <c:showLegendKey val="0"/>
          <c:showVal val="0"/>
          <c:showCatName val="0"/>
          <c:showSerName val="0"/>
          <c:showPercent val="0"/>
          <c:showBubbleSize val="0"/>
        </c:dLbls>
        <c:gapWidth val="219"/>
        <c:overlap val="-27"/>
        <c:axId val="316341016"/>
        <c:axId val="316341408"/>
      </c:barChart>
      <c:catAx>
        <c:axId val="316341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he-IL"/>
          </a:p>
        </c:txPr>
        <c:crossAx val="316341408"/>
        <c:crosses val="autoZero"/>
        <c:auto val="1"/>
        <c:lblAlgn val="ctr"/>
        <c:lblOffset val="100"/>
        <c:noMultiLvlLbl val="0"/>
      </c:catAx>
      <c:valAx>
        <c:axId val="316341408"/>
        <c:scaling>
          <c:orientation val="minMax"/>
          <c:max val="1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out"/>
        <c:tickLblPos val="nextTo"/>
        <c:spPr>
          <a:noFill/>
          <a:ln>
            <a:solidFill>
              <a:schemeClr val="bg1">
                <a:lumMod val="85000"/>
              </a:schemeClr>
            </a:solidFill>
          </a:ln>
          <a:effectLst/>
        </c:spPr>
        <c:txPr>
          <a:bodyPr rot="-6000000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he-IL"/>
          </a:p>
        </c:txPr>
        <c:crossAx val="316341016"/>
        <c:crosses val="autoZero"/>
        <c:crossBetween val="between"/>
        <c:majorUnit val="2"/>
        <c:minorUnit val="1"/>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6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2600"/>
      </a:pPr>
      <a:endParaRPr lang="he-IL"/>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852451204956818E-2"/>
          <c:y val="8.0205930928688898E-2"/>
          <c:w val="0.67265340236165094"/>
          <c:h val="0.7250692062647216"/>
        </c:manualLayout>
      </c:layout>
      <c:lineChart>
        <c:grouping val="standard"/>
        <c:varyColors val="0"/>
        <c:ser>
          <c:idx val="0"/>
          <c:order val="0"/>
          <c:tx>
            <c:strRef>
              <c:f>'גיל תוחלת חיים גבר'!$H$2</c:f>
              <c:strCache>
                <c:ptCount val="1"/>
                <c:pt idx="0">
                  <c:v>Discretionary retirement age</c:v>
                </c:pt>
              </c:strCache>
            </c:strRef>
          </c:tx>
          <c:spPr>
            <a:ln w="57150">
              <a:solidFill>
                <a:srgbClr val="C00000"/>
              </a:solidFill>
            </a:ln>
          </c:spPr>
          <c:marker>
            <c:symbol val="none"/>
          </c:marker>
          <c:dLbls>
            <c:dLbl>
              <c:idx val="49"/>
              <c:layout>
                <c:manualLayout>
                  <c:x val="-2.918739533522605E-2"/>
                  <c:y val="3.8394417995796355E-2"/>
                </c:manualLayout>
              </c:layout>
              <c:numFmt formatCode="#,##0" sourceLinked="0"/>
              <c:spPr>
                <a:noFill/>
                <a:ln>
                  <a:noFill/>
                </a:ln>
                <a:effectLst/>
              </c:spPr>
              <c:txPr>
                <a:bodyPr/>
                <a:lstStyle/>
                <a:p>
                  <a:pPr>
                    <a:defRPr/>
                  </a:pPr>
                  <a:endParaRPr lang="he-IL"/>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162-4EDA-A967-93D4058DEA67}"/>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'גיל תוחלת חיים גבר'!$D$3:$D$52</c:f>
              <c:numCache>
                <c:formatCode>General</c:formatCode>
                <c:ptCount val="50"/>
                <c:pt idx="0">
                  <c:v>16</c:v>
                </c:pt>
                <c:pt idx="1">
                  <c:v>17</c:v>
                </c:pt>
                <c:pt idx="2">
                  <c:v>18</c:v>
                </c:pt>
                <c:pt idx="3">
                  <c:v>19</c:v>
                </c:pt>
                <c:pt idx="4">
                  <c:v>20</c:v>
                </c:pt>
                <c:pt idx="5">
                  <c:v>21</c:v>
                </c:pt>
                <c:pt idx="6">
                  <c:v>22</c:v>
                </c:pt>
                <c:pt idx="7">
                  <c:v>23</c:v>
                </c:pt>
                <c:pt idx="8">
                  <c:v>24</c:v>
                </c:pt>
                <c:pt idx="9">
                  <c:v>25</c:v>
                </c:pt>
                <c:pt idx="10">
                  <c:v>26</c:v>
                </c:pt>
                <c:pt idx="11">
                  <c:v>27</c:v>
                </c:pt>
                <c:pt idx="12">
                  <c:v>28</c:v>
                </c:pt>
                <c:pt idx="13">
                  <c:v>29</c:v>
                </c:pt>
                <c:pt idx="14">
                  <c:v>30</c:v>
                </c:pt>
                <c:pt idx="15">
                  <c:v>31</c:v>
                </c:pt>
                <c:pt idx="16">
                  <c:v>32</c:v>
                </c:pt>
                <c:pt idx="17">
                  <c:v>33</c:v>
                </c:pt>
                <c:pt idx="18">
                  <c:v>34</c:v>
                </c:pt>
                <c:pt idx="19">
                  <c:v>35</c:v>
                </c:pt>
                <c:pt idx="20">
                  <c:v>36</c:v>
                </c:pt>
                <c:pt idx="21">
                  <c:v>37</c:v>
                </c:pt>
                <c:pt idx="22">
                  <c:v>38</c:v>
                </c:pt>
                <c:pt idx="23">
                  <c:v>39</c:v>
                </c:pt>
                <c:pt idx="24">
                  <c:v>40</c:v>
                </c:pt>
                <c:pt idx="25">
                  <c:v>41</c:v>
                </c:pt>
                <c:pt idx="26">
                  <c:v>42</c:v>
                </c:pt>
                <c:pt idx="27">
                  <c:v>43</c:v>
                </c:pt>
                <c:pt idx="28">
                  <c:v>44</c:v>
                </c:pt>
                <c:pt idx="29">
                  <c:v>45</c:v>
                </c:pt>
                <c:pt idx="30">
                  <c:v>46</c:v>
                </c:pt>
                <c:pt idx="31">
                  <c:v>47</c:v>
                </c:pt>
                <c:pt idx="32">
                  <c:v>48</c:v>
                </c:pt>
                <c:pt idx="33">
                  <c:v>49</c:v>
                </c:pt>
                <c:pt idx="34">
                  <c:v>50</c:v>
                </c:pt>
                <c:pt idx="35">
                  <c:v>51</c:v>
                </c:pt>
                <c:pt idx="36">
                  <c:v>52</c:v>
                </c:pt>
                <c:pt idx="37">
                  <c:v>53</c:v>
                </c:pt>
                <c:pt idx="38">
                  <c:v>54</c:v>
                </c:pt>
                <c:pt idx="39">
                  <c:v>55</c:v>
                </c:pt>
                <c:pt idx="40">
                  <c:v>56</c:v>
                </c:pt>
                <c:pt idx="41">
                  <c:v>57</c:v>
                </c:pt>
                <c:pt idx="42">
                  <c:v>58</c:v>
                </c:pt>
                <c:pt idx="43">
                  <c:v>59</c:v>
                </c:pt>
                <c:pt idx="44">
                  <c:v>60</c:v>
                </c:pt>
                <c:pt idx="45">
                  <c:v>61</c:v>
                </c:pt>
                <c:pt idx="46">
                  <c:v>62</c:v>
                </c:pt>
                <c:pt idx="47">
                  <c:v>63</c:v>
                </c:pt>
                <c:pt idx="48">
                  <c:v>64</c:v>
                </c:pt>
                <c:pt idx="49">
                  <c:v>65</c:v>
                </c:pt>
              </c:numCache>
            </c:numRef>
          </c:cat>
          <c:val>
            <c:numRef>
              <c:f>'גיל תוחלת חיים גבר'!$H$3:$H$52</c:f>
              <c:numCache>
                <c:formatCode>0.0</c:formatCode>
                <c:ptCount val="50"/>
                <c:pt idx="0">
                  <c:v>67</c:v>
                </c:pt>
                <c:pt idx="1">
                  <c:v>67</c:v>
                </c:pt>
                <c:pt idx="2">
                  <c:v>67</c:v>
                </c:pt>
                <c:pt idx="3">
                  <c:v>67</c:v>
                </c:pt>
                <c:pt idx="4">
                  <c:v>67</c:v>
                </c:pt>
                <c:pt idx="5">
                  <c:v>67</c:v>
                </c:pt>
                <c:pt idx="6">
                  <c:v>67</c:v>
                </c:pt>
                <c:pt idx="7">
                  <c:v>67</c:v>
                </c:pt>
                <c:pt idx="8">
                  <c:v>67</c:v>
                </c:pt>
                <c:pt idx="9">
                  <c:v>67</c:v>
                </c:pt>
                <c:pt idx="10">
                  <c:v>67</c:v>
                </c:pt>
                <c:pt idx="11">
                  <c:v>67</c:v>
                </c:pt>
                <c:pt idx="12">
                  <c:v>67</c:v>
                </c:pt>
                <c:pt idx="13">
                  <c:v>67</c:v>
                </c:pt>
                <c:pt idx="14">
                  <c:v>67</c:v>
                </c:pt>
                <c:pt idx="15">
                  <c:v>67</c:v>
                </c:pt>
                <c:pt idx="16">
                  <c:v>67</c:v>
                </c:pt>
                <c:pt idx="17">
                  <c:v>67</c:v>
                </c:pt>
                <c:pt idx="18">
                  <c:v>67</c:v>
                </c:pt>
                <c:pt idx="19">
                  <c:v>67</c:v>
                </c:pt>
                <c:pt idx="20">
                  <c:v>67</c:v>
                </c:pt>
                <c:pt idx="21">
                  <c:v>67</c:v>
                </c:pt>
                <c:pt idx="22">
                  <c:v>67</c:v>
                </c:pt>
                <c:pt idx="23">
                  <c:v>67</c:v>
                </c:pt>
                <c:pt idx="24">
                  <c:v>67</c:v>
                </c:pt>
                <c:pt idx="25">
                  <c:v>67</c:v>
                </c:pt>
                <c:pt idx="26">
                  <c:v>67</c:v>
                </c:pt>
                <c:pt idx="27">
                  <c:v>67</c:v>
                </c:pt>
                <c:pt idx="28">
                  <c:v>67</c:v>
                </c:pt>
                <c:pt idx="29">
                  <c:v>67</c:v>
                </c:pt>
                <c:pt idx="30">
                  <c:v>67</c:v>
                </c:pt>
                <c:pt idx="31">
                  <c:v>67</c:v>
                </c:pt>
                <c:pt idx="32">
                  <c:v>67</c:v>
                </c:pt>
                <c:pt idx="33">
                  <c:v>67</c:v>
                </c:pt>
                <c:pt idx="34">
                  <c:v>67</c:v>
                </c:pt>
                <c:pt idx="35">
                  <c:v>67</c:v>
                </c:pt>
                <c:pt idx="36">
                  <c:v>67</c:v>
                </c:pt>
                <c:pt idx="37">
                  <c:v>67</c:v>
                </c:pt>
                <c:pt idx="38">
                  <c:v>67</c:v>
                </c:pt>
                <c:pt idx="39">
                  <c:v>67</c:v>
                </c:pt>
                <c:pt idx="40">
                  <c:v>67</c:v>
                </c:pt>
                <c:pt idx="41">
                  <c:v>67</c:v>
                </c:pt>
                <c:pt idx="42">
                  <c:v>67</c:v>
                </c:pt>
                <c:pt idx="43">
                  <c:v>67</c:v>
                </c:pt>
                <c:pt idx="44">
                  <c:v>67</c:v>
                </c:pt>
                <c:pt idx="45" formatCode="0.000">
                  <c:v>67.000000000000014</c:v>
                </c:pt>
                <c:pt idx="46" formatCode="0.000">
                  <c:v>66.444166666666675</c:v>
                </c:pt>
                <c:pt idx="47" formatCode="0.000">
                  <c:v>65.888333333333335</c:v>
                </c:pt>
                <c:pt idx="48" formatCode="0.000">
                  <c:v>65.333333333333329</c:v>
                </c:pt>
                <c:pt idx="49" formatCode="0.000">
                  <c:v>65</c:v>
                </c:pt>
              </c:numCache>
            </c:numRef>
          </c:val>
          <c:smooth val="0"/>
          <c:extLst>
            <c:ext xmlns:c16="http://schemas.microsoft.com/office/drawing/2014/chart" uri="{C3380CC4-5D6E-409C-BE32-E72D297353CC}">
              <c16:uniqueId val="{00000001-0162-4EDA-A967-93D4058DEA67}"/>
            </c:ext>
          </c:extLst>
        </c:ser>
        <c:ser>
          <c:idx val="1"/>
          <c:order val="1"/>
          <c:tx>
            <c:strRef>
              <c:f>'גיל תוחלת חיים גבר'!$J$2</c:f>
              <c:strCache>
                <c:ptCount val="1"/>
                <c:pt idx="0">
                  <c:v>Horizontally equitable and fair retirement age</c:v>
                </c:pt>
              </c:strCache>
            </c:strRef>
          </c:tx>
          <c:spPr>
            <a:ln w="57150">
              <a:solidFill>
                <a:schemeClr val="accent1"/>
              </a:solidFill>
            </a:ln>
          </c:spPr>
          <c:marker>
            <c:symbol val="diamond"/>
            <c:size val="9"/>
            <c:spPr>
              <a:solidFill>
                <a:schemeClr val="accent1"/>
              </a:solidFill>
              <a:ln>
                <a:solidFill>
                  <a:schemeClr val="accent1"/>
                </a:solidFill>
              </a:ln>
            </c:spPr>
          </c:marker>
          <c:dLbls>
            <c:dLbl>
              <c:idx val="0"/>
              <c:layout>
                <c:manualLayout>
                  <c:x val="-8.999446895028039E-2"/>
                  <c:y val="-5.279232474421987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162-4EDA-A967-93D4058DEA67}"/>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val>
            <c:numRef>
              <c:f>'גיל תוחלת חיים גבר'!$J$3:$J$52</c:f>
              <c:numCache>
                <c:formatCode>0.0</c:formatCode>
                <c:ptCount val="50"/>
                <c:pt idx="0">
                  <c:v>71.29314582755417</c:v>
                </c:pt>
                <c:pt idx="1">
                  <c:v>71.176621277724834</c:v>
                </c:pt>
                <c:pt idx="2">
                  <c:v>71.060096727895498</c:v>
                </c:pt>
                <c:pt idx="3">
                  <c:v>70.907162585433326</c:v>
                </c:pt>
                <c:pt idx="4">
                  <c:v>70.754348048208385</c:v>
                </c:pt>
                <c:pt idx="5">
                  <c:v>70.601653116220717</c:v>
                </c:pt>
                <c:pt idx="6">
                  <c:v>70.449077789470294</c:v>
                </c:pt>
                <c:pt idx="7">
                  <c:v>70.296622067957131</c:v>
                </c:pt>
                <c:pt idx="8">
                  <c:v>70.144285951681226</c:v>
                </c:pt>
                <c:pt idx="9">
                  <c:v>69.992069440642553</c:v>
                </c:pt>
                <c:pt idx="10">
                  <c:v>69.830798291642566</c:v>
                </c:pt>
                <c:pt idx="11">
                  <c:v>69.669656203494981</c:v>
                </c:pt>
                <c:pt idx="12">
                  <c:v>69.508643176199811</c:v>
                </c:pt>
                <c:pt idx="13">
                  <c:v>69.347759209757029</c:v>
                </c:pt>
                <c:pt idx="14">
                  <c:v>69.187004304166692</c:v>
                </c:pt>
                <c:pt idx="15">
                  <c:v>69.024933627192823</c:v>
                </c:pt>
                <c:pt idx="16">
                  <c:v>68.862993504063212</c:v>
                </c:pt>
                <c:pt idx="17">
                  <c:v>68.701183934777887</c:v>
                </c:pt>
                <c:pt idx="18">
                  <c:v>68.539504919336835</c:v>
                </c:pt>
                <c:pt idx="19">
                  <c:v>68.377956457740083</c:v>
                </c:pt>
                <c:pt idx="20">
                  <c:v>68.226946492671502</c:v>
                </c:pt>
                <c:pt idx="21">
                  <c:v>68.076056298728147</c:v>
                </c:pt>
                <c:pt idx="22">
                  <c:v>67.925285875910049</c:v>
                </c:pt>
                <c:pt idx="23">
                  <c:v>67.774635224217178</c:v>
                </c:pt>
                <c:pt idx="24">
                  <c:v>67.624104343649577</c:v>
                </c:pt>
                <c:pt idx="25">
                  <c:v>67.485671294845289</c:v>
                </c:pt>
                <c:pt idx="26">
                  <c:v>67.347345575567374</c:v>
                </c:pt>
                <c:pt idx="27">
                  <c:v>67.209127185815788</c:v>
                </c:pt>
                <c:pt idx="28">
                  <c:v>67.071016125590575</c:v>
                </c:pt>
                <c:pt idx="29">
                  <c:v>66.933012394891719</c:v>
                </c:pt>
                <c:pt idx="30">
                  <c:v>66.809133756177872</c:v>
                </c:pt>
                <c:pt idx="31">
                  <c:v>66.685347848847684</c:v>
                </c:pt>
                <c:pt idx="32">
                  <c:v>66.561654672901184</c:v>
                </c:pt>
                <c:pt idx="33">
                  <c:v>66.438054228338331</c:v>
                </c:pt>
                <c:pt idx="34">
                  <c:v>66.314546515159151</c:v>
                </c:pt>
                <c:pt idx="35">
                  <c:v>66.213851092404269</c:v>
                </c:pt>
                <c:pt idx="36">
                  <c:v>66.113224679051186</c:v>
                </c:pt>
                <c:pt idx="37">
                  <c:v>66.012667275099915</c:v>
                </c:pt>
                <c:pt idx="38">
                  <c:v>65.912178880550428</c:v>
                </c:pt>
                <c:pt idx="39">
                  <c:v>65.811759495402768</c:v>
                </c:pt>
                <c:pt idx="40">
                  <c:v>65.744052562605887</c:v>
                </c:pt>
                <c:pt idx="41">
                  <c:v>65.676380466285877</c:v>
                </c:pt>
                <c:pt idx="42">
                  <c:v>65.608743206442739</c:v>
                </c:pt>
                <c:pt idx="43">
                  <c:v>65.541140783076486</c:v>
                </c:pt>
                <c:pt idx="44">
                  <c:v>65.473573196187075</c:v>
                </c:pt>
                <c:pt idx="45">
                  <c:v>65.455667704706187</c:v>
                </c:pt>
                <c:pt idx="46">
                  <c:v>65.332619380265427</c:v>
                </c:pt>
                <c:pt idx="47">
                  <c:v>65.208486478294319</c:v>
                </c:pt>
                <c:pt idx="48">
                  <c:v>65.08339088294457</c:v>
                </c:pt>
                <c:pt idx="49">
                  <c:v>65</c:v>
                </c:pt>
              </c:numCache>
            </c:numRef>
          </c:val>
          <c:smooth val="0"/>
          <c:extLst>
            <c:ext xmlns:c16="http://schemas.microsoft.com/office/drawing/2014/chart" uri="{C3380CC4-5D6E-409C-BE32-E72D297353CC}">
              <c16:uniqueId val="{00000003-0162-4EDA-A967-93D4058DEA67}"/>
            </c:ext>
          </c:extLst>
        </c:ser>
        <c:dLbls>
          <c:showLegendKey val="0"/>
          <c:showVal val="0"/>
          <c:showCatName val="0"/>
          <c:showSerName val="0"/>
          <c:showPercent val="0"/>
          <c:showBubbleSize val="0"/>
        </c:dLbls>
        <c:smooth val="0"/>
        <c:axId val="316342192"/>
        <c:axId val="316342584"/>
      </c:lineChart>
      <c:catAx>
        <c:axId val="316342192"/>
        <c:scaling>
          <c:orientation val="maxMin"/>
        </c:scaling>
        <c:delete val="0"/>
        <c:axPos val="b"/>
        <c:numFmt formatCode="General" sourceLinked="1"/>
        <c:majorTickMark val="out"/>
        <c:minorTickMark val="none"/>
        <c:tickLblPos val="nextTo"/>
        <c:txPr>
          <a:bodyPr rot="-5400000" vert="horz"/>
          <a:lstStyle/>
          <a:p>
            <a:pPr>
              <a:defRPr/>
            </a:pPr>
            <a:endParaRPr lang="he-IL"/>
          </a:p>
        </c:txPr>
        <c:crossAx val="316342584"/>
        <c:crosses val="autoZero"/>
        <c:auto val="1"/>
        <c:lblAlgn val="ctr"/>
        <c:lblOffset val="100"/>
        <c:noMultiLvlLbl val="0"/>
      </c:catAx>
      <c:valAx>
        <c:axId val="316342584"/>
        <c:scaling>
          <c:orientation val="minMax"/>
          <c:min val="64"/>
        </c:scaling>
        <c:delete val="0"/>
        <c:axPos val="r"/>
        <c:majorGridlines>
          <c:spPr>
            <a:ln>
              <a:prstDash val="dash"/>
            </a:ln>
          </c:spPr>
        </c:majorGridlines>
        <c:numFmt formatCode="0" sourceLinked="0"/>
        <c:majorTickMark val="out"/>
        <c:minorTickMark val="none"/>
        <c:tickLblPos val="nextTo"/>
        <c:crossAx val="316342192"/>
        <c:crosses val="autoZero"/>
        <c:crossBetween val="between"/>
      </c:valAx>
    </c:plotArea>
    <c:legend>
      <c:legendPos val="r"/>
      <c:layout>
        <c:manualLayout>
          <c:xMode val="edge"/>
          <c:yMode val="edge"/>
          <c:x val="0.79459370532834672"/>
          <c:y val="7.6580992193386946E-2"/>
          <c:w val="0.20297401172705112"/>
          <c:h val="0.79837035346294216"/>
        </c:manualLayout>
      </c:layout>
      <c:overlay val="0"/>
    </c:legend>
    <c:plotVisOnly val="1"/>
    <c:dispBlanksAs val="gap"/>
    <c:showDLblsOverMax val="0"/>
  </c:chart>
  <c:txPr>
    <a:bodyPr/>
    <a:lstStyle/>
    <a:p>
      <a:pPr>
        <a:defRPr sz="2400"/>
      </a:pPr>
      <a:endParaRPr lang="he-IL"/>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959695845491257E-2"/>
          <c:y val="0.12655797849495609"/>
          <c:w val="0.65221900194071825"/>
          <c:h val="0.70502854200840281"/>
        </c:manualLayout>
      </c:layout>
      <c:lineChart>
        <c:grouping val="standard"/>
        <c:varyColors val="0"/>
        <c:ser>
          <c:idx val="0"/>
          <c:order val="0"/>
          <c:tx>
            <c:strRef>
              <c:f>'גיל תוחלת חיים גבר'!$G$2</c:f>
              <c:strCache>
                <c:ptCount val="1"/>
                <c:pt idx="0">
                  <c:v>Discretionary short term policy</c:v>
                </c:pt>
              </c:strCache>
            </c:strRef>
          </c:tx>
          <c:spPr>
            <a:ln w="57150" cap="rnd">
              <a:solidFill>
                <a:srgbClr val="C00000"/>
              </a:solidFill>
              <a:round/>
            </a:ln>
            <a:effectLst/>
          </c:spPr>
          <c:marker>
            <c:symbol val="none"/>
          </c:marker>
          <c:dLbls>
            <c:dLbl>
              <c:idx val="0"/>
              <c:layout>
                <c:manualLayout>
                  <c:x val="-6.9733835735635588E-2"/>
                  <c:y val="-3.154875400362797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731-4108-B49D-510B489D7051}"/>
                </c:ext>
              </c:extLst>
            </c:dLbl>
            <c:dLbl>
              <c:idx val="45"/>
              <c:layout>
                <c:manualLayout>
                  <c:x val="-4.101990337390321E-2"/>
                  <c:y val="3.855958822665640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731-4108-B49D-510B489D7051}"/>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'גיל תוחלת חיים גבר'!$D$3:$D$52</c:f>
              <c:numCache>
                <c:formatCode>General</c:formatCode>
                <c:ptCount val="50"/>
                <c:pt idx="0">
                  <c:v>16</c:v>
                </c:pt>
                <c:pt idx="1">
                  <c:v>17</c:v>
                </c:pt>
                <c:pt idx="2">
                  <c:v>18</c:v>
                </c:pt>
                <c:pt idx="3">
                  <c:v>19</c:v>
                </c:pt>
                <c:pt idx="4">
                  <c:v>20</c:v>
                </c:pt>
                <c:pt idx="5">
                  <c:v>21</c:v>
                </c:pt>
                <c:pt idx="6">
                  <c:v>22</c:v>
                </c:pt>
                <c:pt idx="7">
                  <c:v>23</c:v>
                </c:pt>
                <c:pt idx="8">
                  <c:v>24</c:v>
                </c:pt>
                <c:pt idx="9">
                  <c:v>25</c:v>
                </c:pt>
                <c:pt idx="10">
                  <c:v>26</c:v>
                </c:pt>
                <c:pt idx="11">
                  <c:v>27</c:v>
                </c:pt>
                <c:pt idx="12">
                  <c:v>28</c:v>
                </c:pt>
                <c:pt idx="13">
                  <c:v>29</c:v>
                </c:pt>
                <c:pt idx="14">
                  <c:v>30</c:v>
                </c:pt>
                <c:pt idx="15">
                  <c:v>31</c:v>
                </c:pt>
                <c:pt idx="16">
                  <c:v>32</c:v>
                </c:pt>
                <c:pt idx="17">
                  <c:v>33</c:v>
                </c:pt>
                <c:pt idx="18">
                  <c:v>34</c:v>
                </c:pt>
                <c:pt idx="19">
                  <c:v>35</c:v>
                </c:pt>
                <c:pt idx="20">
                  <c:v>36</c:v>
                </c:pt>
                <c:pt idx="21">
                  <c:v>37</c:v>
                </c:pt>
                <c:pt idx="22">
                  <c:v>38</c:v>
                </c:pt>
                <c:pt idx="23">
                  <c:v>39</c:v>
                </c:pt>
                <c:pt idx="24">
                  <c:v>40</c:v>
                </c:pt>
                <c:pt idx="25">
                  <c:v>41</c:v>
                </c:pt>
                <c:pt idx="26">
                  <c:v>42</c:v>
                </c:pt>
                <c:pt idx="27">
                  <c:v>43</c:v>
                </c:pt>
                <c:pt idx="28">
                  <c:v>44</c:v>
                </c:pt>
                <c:pt idx="29">
                  <c:v>45</c:v>
                </c:pt>
                <c:pt idx="30">
                  <c:v>46</c:v>
                </c:pt>
                <c:pt idx="31">
                  <c:v>47</c:v>
                </c:pt>
                <c:pt idx="32">
                  <c:v>48</c:v>
                </c:pt>
                <c:pt idx="33">
                  <c:v>49</c:v>
                </c:pt>
                <c:pt idx="34">
                  <c:v>50</c:v>
                </c:pt>
                <c:pt idx="35">
                  <c:v>51</c:v>
                </c:pt>
                <c:pt idx="36">
                  <c:v>52</c:v>
                </c:pt>
                <c:pt idx="37">
                  <c:v>53</c:v>
                </c:pt>
                <c:pt idx="38">
                  <c:v>54</c:v>
                </c:pt>
                <c:pt idx="39">
                  <c:v>55</c:v>
                </c:pt>
                <c:pt idx="40">
                  <c:v>56</c:v>
                </c:pt>
                <c:pt idx="41">
                  <c:v>57</c:v>
                </c:pt>
                <c:pt idx="42">
                  <c:v>58</c:v>
                </c:pt>
                <c:pt idx="43">
                  <c:v>59</c:v>
                </c:pt>
                <c:pt idx="44">
                  <c:v>60</c:v>
                </c:pt>
                <c:pt idx="45">
                  <c:v>61</c:v>
                </c:pt>
                <c:pt idx="46">
                  <c:v>62</c:v>
                </c:pt>
                <c:pt idx="47">
                  <c:v>63</c:v>
                </c:pt>
                <c:pt idx="48">
                  <c:v>64</c:v>
                </c:pt>
                <c:pt idx="49">
                  <c:v>65</c:v>
                </c:pt>
              </c:numCache>
            </c:numRef>
          </c:cat>
          <c:val>
            <c:numRef>
              <c:f>'גיל תוחלת חיים גבר'!$G$3:$G$52</c:f>
              <c:numCache>
                <c:formatCode>0.0%</c:formatCode>
                <c:ptCount val="50"/>
                <c:pt idx="0">
                  <c:v>0.2405849536076749</c:v>
                </c:pt>
                <c:pt idx="1">
                  <c:v>0.23934170133149268</c:v>
                </c:pt>
                <c:pt idx="2">
                  <c:v>0.23809437167803468</c:v>
                </c:pt>
                <c:pt idx="3">
                  <c:v>0.23684294455607052</c:v>
                </c:pt>
                <c:pt idx="4">
                  <c:v>0.23558739974215337</c:v>
                </c:pt>
                <c:pt idx="5">
                  <c:v>0.23432771687953122</c:v>
                </c:pt>
                <c:pt idx="6">
                  <c:v>0.23306387547704577</c:v>
                </c:pt>
                <c:pt idx="7">
                  <c:v>0.23179585490802196</c:v>
                </c:pt>
                <c:pt idx="8">
                  <c:v>0.23052363440914558</c:v>
                </c:pt>
                <c:pt idx="9">
                  <c:v>0.22924719307933</c:v>
                </c:pt>
                <c:pt idx="10">
                  <c:v>0.22786508152361803</c:v>
                </c:pt>
                <c:pt idx="11">
                  <c:v>0.22647800426707043</c:v>
                </c:pt>
                <c:pt idx="12">
                  <c:v>0.22508593450009926</c:v>
                </c:pt>
                <c:pt idx="13">
                  <c:v>0.22368884521977689</c:v>
                </c:pt>
                <c:pt idx="14">
                  <c:v>0.2222867092280906</c:v>
                </c:pt>
                <c:pt idx="15">
                  <c:v>0.22086319055360573</c:v>
                </c:pt>
                <c:pt idx="16">
                  <c:v>0.21943445113426646</c:v>
                </c:pt>
                <c:pt idx="17">
                  <c:v>0.21800046219674152</c:v>
                </c:pt>
                <c:pt idx="18">
                  <c:v>0.2165611947558708</c:v>
                </c:pt>
                <c:pt idx="19">
                  <c:v>0.21511661961271275</c:v>
                </c:pt>
                <c:pt idx="20">
                  <c:v>0.21378666159735077</c:v>
                </c:pt>
                <c:pt idx="21">
                  <c:v>0.21245218879519281</c:v>
                </c:pt>
                <c:pt idx="22">
                  <c:v>0.21111317817774194</c:v>
                </c:pt>
                <c:pt idx="23">
                  <c:v>0.20976960655961976</c:v>
                </c:pt>
                <c:pt idx="24">
                  <c:v>0.20842145059722833</c:v>
                </c:pt>
                <c:pt idx="25">
                  <c:v>0.20720942450503838</c:v>
                </c:pt>
                <c:pt idx="26">
                  <c:v>0.20599368113180266</c:v>
                </c:pt>
                <c:pt idx="27">
                  <c:v>0.20477420334991828</c:v>
                </c:pt>
                <c:pt idx="28">
                  <c:v>0.20355097392639851</c:v>
                </c:pt>
                <c:pt idx="29">
                  <c:v>0.20232397552206111</c:v>
                </c:pt>
                <c:pt idx="30">
                  <c:v>0.20126081576305818</c:v>
                </c:pt>
                <c:pt idx="31">
                  <c:v>0.20019481821741325</c:v>
                </c:pt>
                <c:pt idx="32">
                  <c:v>0.19912597150800987</c:v>
                </c:pt>
                <c:pt idx="33">
                  <c:v>0.19805426419683331</c:v>
                </c:pt>
                <c:pt idx="34">
                  <c:v>0.19697968478456285</c:v>
                </c:pt>
                <c:pt idx="35">
                  <c:v>0.19617812692707293</c:v>
                </c:pt>
                <c:pt idx="36">
                  <c:v>0.19537496727457881</c:v>
                </c:pt>
                <c:pt idx="37">
                  <c:v>0.1945702010208521</c:v>
                </c:pt>
                <c:pt idx="38">
                  <c:v>0.19376382334041681</c:v>
                </c:pt>
                <c:pt idx="39">
                  <c:v>0.19295582938845329</c:v>
                </c:pt>
                <c:pt idx="40">
                  <c:v>0.19254733239331384</c:v>
                </c:pt>
                <c:pt idx="41">
                  <c:v>0.19213842165551337</c:v>
                </c:pt>
                <c:pt idx="42">
                  <c:v>0.19172909654614986</c:v>
                </c:pt>
                <c:pt idx="43">
                  <c:v>0.19131935643504605</c:v>
                </c:pt>
                <c:pt idx="44">
                  <c:v>0.19090920069074616</c:v>
                </c:pt>
                <c:pt idx="45">
                  <c:v>0.19111237742937903</c:v>
                </c:pt>
                <c:pt idx="46">
                  <c:v>0.19694680045750032</c:v>
                </c:pt>
                <c:pt idx="47">
                  <c:v>0.2027939819445429</c:v>
                </c:pt>
                <c:pt idx="48">
                  <c:v>0.20864546751691507</c:v>
                </c:pt>
                <c:pt idx="49">
                  <c:v>0.21224534315804788</c:v>
                </c:pt>
              </c:numCache>
            </c:numRef>
          </c:val>
          <c:smooth val="0"/>
          <c:extLst>
            <c:ext xmlns:c16="http://schemas.microsoft.com/office/drawing/2014/chart" uri="{C3380CC4-5D6E-409C-BE32-E72D297353CC}">
              <c16:uniqueId val="{00000002-A731-4108-B49D-510B489D7051}"/>
            </c:ext>
          </c:extLst>
        </c:ser>
        <c:ser>
          <c:idx val="1"/>
          <c:order val="1"/>
          <c:tx>
            <c:strRef>
              <c:f>'גיל תוחלת חיים גבר'!$K$2</c:f>
              <c:strCache>
                <c:ptCount val="1"/>
                <c:pt idx="0">
                  <c:v>Horizontally equitable years and fairness</c:v>
                </c:pt>
              </c:strCache>
            </c:strRef>
          </c:tx>
          <c:spPr>
            <a:ln w="57150" cap="rnd">
              <a:solidFill>
                <a:schemeClr val="accent1"/>
              </a:solidFill>
              <a:round/>
            </a:ln>
            <a:effectLst/>
          </c:spPr>
          <c:marker>
            <c:symbol val="diamond"/>
            <c:size val="9"/>
            <c:spPr>
              <a:solidFill>
                <a:schemeClr val="accent1"/>
              </a:solidFill>
              <a:ln w="9525">
                <a:solidFill>
                  <a:schemeClr val="accent1"/>
                </a:solidFill>
              </a:ln>
              <a:effectLst/>
            </c:spPr>
          </c:marker>
          <c:dLbls>
            <c:dLbl>
              <c:idx val="2"/>
              <c:layout>
                <c:manualLayout>
                  <c:x val="-4.1019903373903203E-2"/>
                  <c:y val="5.25812566727132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731-4108-B49D-510B489D7051}"/>
                </c:ext>
              </c:extLst>
            </c:dLbl>
            <c:dLbl>
              <c:idx val="49"/>
              <c:layout>
                <c:manualLayout>
                  <c:x val="-2.6662937193037081E-2"/>
                  <c:y val="-4.907583956119906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731-4108-B49D-510B489D7051}"/>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val>
            <c:numRef>
              <c:f>'גיל תוחלת חיים גבר'!$K$3:$K$52</c:f>
              <c:numCache>
                <c:formatCode>0.00%</c:formatCode>
                <c:ptCount val="50"/>
                <c:pt idx="0">
                  <c:v>0.19192406498377829</c:v>
                </c:pt>
                <c:pt idx="1">
                  <c:v>0.19192406498377829</c:v>
                </c:pt>
                <c:pt idx="2">
                  <c:v>0.19192406498377829</c:v>
                </c:pt>
                <c:pt idx="3">
                  <c:v>0.19233878494651849</c:v>
                </c:pt>
                <c:pt idx="4">
                  <c:v>0.19275350490925866</c:v>
                </c:pt>
                <c:pt idx="5">
                  <c:v>0.19316822487199889</c:v>
                </c:pt>
                <c:pt idx="6">
                  <c:v>0.19358294483473906</c:v>
                </c:pt>
                <c:pt idx="7">
                  <c:v>0.19399766479747926</c:v>
                </c:pt>
                <c:pt idx="8">
                  <c:v>0.19441238476021946</c:v>
                </c:pt>
                <c:pt idx="9">
                  <c:v>0.19482710472295967</c:v>
                </c:pt>
                <c:pt idx="10">
                  <c:v>0.19524182468569984</c:v>
                </c:pt>
                <c:pt idx="11">
                  <c:v>0.19565654464844007</c:v>
                </c:pt>
                <c:pt idx="12">
                  <c:v>0.19607126461118024</c:v>
                </c:pt>
                <c:pt idx="13">
                  <c:v>0.19648598457392044</c:v>
                </c:pt>
                <c:pt idx="14">
                  <c:v>0.19690070453666064</c:v>
                </c:pt>
                <c:pt idx="15">
                  <c:v>0.19731542449940082</c:v>
                </c:pt>
                <c:pt idx="16">
                  <c:v>0.19773014446214104</c:v>
                </c:pt>
                <c:pt idx="17">
                  <c:v>0.19814486442488122</c:v>
                </c:pt>
                <c:pt idx="18">
                  <c:v>0.19855958438762142</c:v>
                </c:pt>
                <c:pt idx="19">
                  <c:v>0.19897430435036162</c:v>
                </c:pt>
                <c:pt idx="20">
                  <c:v>0.19938902431310182</c:v>
                </c:pt>
                <c:pt idx="21">
                  <c:v>0.19980374427584202</c:v>
                </c:pt>
                <c:pt idx="22">
                  <c:v>0.20021846423858219</c:v>
                </c:pt>
                <c:pt idx="23">
                  <c:v>0.20063318420132242</c:v>
                </c:pt>
                <c:pt idx="24">
                  <c:v>0.2010479041640626</c:v>
                </c:pt>
                <c:pt idx="25">
                  <c:v>0.2014626241268028</c:v>
                </c:pt>
                <c:pt idx="26">
                  <c:v>0.201877344089543</c:v>
                </c:pt>
                <c:pt idx="27">
                  <c:v>0.20229206405228317</c:v>
                </c:pt>
                <c:pt idx="28">
                  <c:v>0.20270678401502337</c:v>
                </c:pt>
                <c:pt idx="29">
                  <c:v>0.20312150397776357</c:v>
                </c:pt>
                <c:pt idx="30">
                  <c:v>0.20353622394050375</c:v>
                </c:pt>
                <c:pt idx="31">
                  <c:v>0.20395094390324398</c:v>
                </c:pt>
                <c:pt idx="32">
                  <c:v>0.20436566386598415</c:v>
                </c:pt>
                <c:pt idx="33">
                  <c:v>0.20478038382872438</c:v>
                </c:pt>
                <c:pt idx="34">
                  <c:v>0.20519510379146458</c:v>
                </c:pt>
                <c:pt idx="35">
                  <c:v>0.20560982375420478</c:v>
                </c:pt>
                <c:pt idx="36">
                  <c:v>0.20602454371694495</c:v>
                </c:pt>
                <c:pt idx="37">
                  <c:v>0.20643926367968513</c:v>
                </c:pt>
                <c:pt idx="38">
                  <c:v>0.20685398364242533</c:v>
                </c:pt>
                <c:pt idx="39">
                  <c:v>0.20726870360516553</c:v>
                </c:pt>
                <c:pt idx="40">
                  <c:v>0.20768342356790573</c:v>
                </c:pt>
                <c:pt idx="41">
                  <c:v>0.20809814353064593</c:v>
                </c:pt>
                <c:pt idx="42">
                  <c:v>0.2085128634933861</c:v>
                </c:pt>
                <c:pt idx="43">
                  <c:v>0.2089275834561263</c:v>
                </c:pt>
                <c:pt idx="44">
                  <c:v>0.20934230341886653</c:v>
                </c:pt>
                <c:pt idx="45">
                  <c:v>0.20975702338160671</c:v>
                </c:pt>
                <c:pt idx="46">
                  <c:v>0.21038111154255618</c:v>
                </c:pt>
                <c:pt idx="47">
                  <c:v>0.21101968711530925</c:v>
                </c:pt>
                <c:pt idx="48">
                  <c:v>0.21167291278694172</c:v>
                </c:pt>
                <c:pt idx="49">
                  <c:v>0.21224534315804788</c:v>
                </c:pt>
              </c:numCache>
            </c:numRef>
          </c:val>
          <c:smooth val="0"/>
          <c:extLst>
            <c:ext xmlns:c16="http://schemas.microsoft.com/office/drawing/2014/chart" uri="{C3380CC4-5D6E-409C-BE32-E72D297353CC}">
              <c16:uniqueId val="{00000005-A731-4108-B49D-510B489D7051}"/>
            </c:ext>
          </c:extLst>
        </c:ser>
        <c:dLbls>
          <c:showLegendKey val="0"/>
          <c:showVal val="0"/>
          <c:showCatName val="0"/>
          <c:showSerName val="0"/>
          <c:showPercent val="0"/>
          <c:showBubbleSize val="0"/>
        </c:dLbls>
        <c:smooth val="0"/>
        <c:axId val="316343368"/>
        <c:axId val="318860160"/>
      </c:lineChart>
      <c:catAx>
        <c:axId val="316343368"/>
        <c:scaling>
          <c:orientation val="maxMin"/>
        </c:scaling>
        <c:delete val="0"/>
        <c:axPos val="b"/>
        <c:title>
          <c:tx>
            <c:rich>
              <a:bodyPr/>
              <a:lstStyle/>
              <a:p>
                <a:pPr>
                  <a:defRPr/>
                </a:pPr>
                <a:r>
                  <a:rPr lang="en-US"/>
                  <a:t>Current age</a:t>
                </a:r>
              </a:p>
            </c:rich>
          </c:tx>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vert="horz"/>
          <a:lstStyle/>
          <a:p>
            <a:pPr>
              <a:defRPr/>
            </a:pPr>
            <a:endParaRPr lang="he-IL"/>
          </a:p>
        </c:txPr>
        <c:crossAx val="318860160"/>
        <c:crosses val="autoZero"/>
        <c:auto val="1"/>
        <c:lblAlgn val="ctr"/>
        <c:lblOffset val="100"/>
        <c:noMultiLvlLbl val="0"/>
      </c:catAx>
      <c:valAx>
        <c:axId val="318860160"/>
        <c:scaling>
          <c:orientation val="minMax"/>
          <c:min val="0.18000000000000002"/>
        </c:scaling>
        <c:delete val="0"/>
        <c:axPos val="r"/>
        <c:majorGridlines>
          <c:spPr>
            <a:ln w="9525" cap="flat" cmpd="sng" algn="ctr">
              <a:solidFill>
                <a:schemeClr val="tx1">
                  <a:lumMod val="15000"/>
                  <a:lumOff val="85000"/>
                </a:schemeClr>
              </a:solidFill>
              <a:prstDash val="dash"/>
              <a:round/>
            </a:ln>
            <a:effectLst/>
          </c:spPr>
        </c:majorGridlines>
        <c:title>
          <c:tx>
            <c:rich>
              <a:bodyPr rot="5400000" vert="horz"/>
              <a:lstStyle/>
              <a:p>
                <a:pPr>
                  <a:defRPr/>
                </a:pPr>
                <a:r>
                  <a:rPr lang="en-US"/>
                  <a:t>% of life expectancy</a:t>
                </a:r>
              </a:p>
            </c:rich>
          </c:tx>
          <c:layout/>
          <c:overlay val="0"/>
        </c:title>
        <c:numFmt formatCode="0%" sourceLinked="0"/>
        <c:majorTickMark val="none"/>
        <c:minorTickMark val="none"/>
        <c:tickLblPos val="nextTo"/>
        <c:spPr>
          <a:ln w="9525">
            <a:noFill/>
          </a:ln>
        </c:spPr>
        <c:txPr>
          <a:bodyPr rot="-60000000" vert="horz"/>
          <a:lstStyle/>
          <a:p>
            <a:pPr>
              <a:defRPr/>
            </a:pPr>
            <a:endParaRPr lang="he-IL"/>
          </a:p>
        </c:txPr>
        <c:crossAx val="316343368"/>
        <c:crosses val="autoZero"/>
        <c:crossBetween val="between"/>
      </c:valAx>
      <c:spPr>
        <a:noFill/>
        <a:ln w="25400">
          <a:noFill/>
        </a:ln>
      </c:spPr>
    </c:plotArea>
    <c:legend>
      <c:legendPos val="r"/>
      <c:layout>
        <c:manualLayout>
          <c:xMode val="edge"/>
          <c:yMode val="edge"/>
          <c:x val="0.80734155787529815"/>
          <c:y val="8.5201905964072608E-2"/>
          <c:w val="0.18035249258337821"/>
          <c:h val="0.78373881624494901"/>
        </c:manualLayout>
      </c:layout>
      <c:overlay val="0"/>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2400">
          <a:cs typeface="+mn-cs"/>
        </a:defRPr>
      </a:pPr>
      <a:endParaRPr lang="he-I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השפעה שולית</c:v>
          </c:tx>
          <c:invertIfNegative val="0"/>
          <c:dPt>
            <c:idx val="0"/>
            <c:invertIfNegative val="0"/>
            <c:bubble3D val="0"/>
            <c:spPr>
              <a:solidFill>
                <a:schemeClr val="accent1">
                  <a:lumMod val="50000"/>
                </a:schemeClr>
              </a:solidFill>
            </c:spPr>
            <c:extLst>
              <c:ext xmlns:c16="http://schemas.microsoft.com/office/drawing/2014/chart" uri="{C3380CC4-5D6E-409C-BE32-E72D297353CC}">
                <c16:uniqueId val="{00000001-548F-49AA-AC72-B7D905474A6D}"/>
              </c:ext>
            </c:extLst>
          </c:dPt>
          <c:dPt>
            <c:idx val="1"/>
            <c:invertIfNegative val="0"/>
            <c:bubble3D val="0"/>
            <c:spPr>
              <a:solidFill>
                <a:schemeClr val="accent1">
                  <a:lumMod val="75000"/>
                </a:schemeClr>
              </a:solidFill>
            </c:spPr>
            <c:extLst>
              <c:ext xmlns:c16="http://schemas.microsoft.com/office/drawing/2014/chart" uri="{C3380CC4-5D6E-409C-BE32-E72D297353CC}">
                <c16:uniqueId val="{00000003-548F-49AA-AC72-B7D905474A6D}"/>
              </c:ext>
            </c:extLst>
          </c:dPt>
          <c:dPt>
            <c:idx val="2"/>
            <c:invertIfNegative val="0"/>
            <c:bubble3D val="0"/>
            <c:spPr>
              <a:solidFill>
                <a:schemeClr val="accent1"/>
              </a:solidFill>
            </c:spPr>
            <c:extLst>
              <c:ext xmlns:c16="http://schemas.microsoft.com/office/drawing/2014/chart" uri="{C3380CC4-5D6E-409C-BE32-E72D297353CC}">
                <c16:uniqueId val="{00000005-548F-49AA-AC72-B7D905474A6D}"/>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7-548F-49AA-AC72-B7D905474A6D}"/>
              </c:ext>
            </c:extLst>
          </c:dPt>
          <c:dPt>
            <c:idx val="4"/>
            <c:invertIfNegative val="0"/>
            <c:bubble3D val="0"/>
            <c:spPr>
              <a:solidFill>
                <a:schemeClr val="accent1">
                  <a:lumMod val="60000"/>
                  <a:lumOff val="40000"/>
                </a:schemeClr>
              </a:solidFill>
            </c:spPr>
            <c:extLst>
              <c:ext xmlns:c16="http://schemas.microsoft.com/office/drawing/2014/chart" uri="{C3380CC4-5D6E-409C-BE32-E72D297353CC}">
                <c16:uniqueId val="{00000009-548F-49AA-AC72-B7D905474A6D}"/>
              </c:ext>
            </c:extLst>
          </c:dPt>
          <c:dPt>
            <c:idx val="5"/>
            <c:invertIfNegative val="0"/>
            <c:bubble3D val="0"/>
            <c:spPr>
              <a:solidFill>
                <a:schemeClr val="accent3"/>
              </a:solidFill>
            </c:spPr>
            <c:extLst>
              <c:ext xmlns:c16="http://schemas.microsoft.com/office/drawing/2014/chart" uri="{C3380CC4-5D6E-409C-BE32-E72D297353CC}">
                <c16:uniqueId val="{0000000B-548F-49AA-AC72-B7D905474A6D}"/>
              </c:ext>
            </c:extLst>
          </c:dPt>
          <c:dPt>
            <c:idx val="6"/>
            <c:invertIfNegative val="0"/>
            <c:bubble3D val="0"/>
            <c:spPr>
              <a:solidFill>
                <a:schemeClr val="accent6"/>
              </a:solidFill>
            </c:spPr>
            <c:extLst>
              <c:ext xmlns:c16="http://schemas.microsoft.com/office/drawing/2014/chart" uri="{C3380CC4-5D6E-409C-BE32-E72D297353CC}">
                <c16:uniqueId val="{0000000D-548F-49AA-AC72-B7D905474A6D}"/>
              </c:ext>
            </c:extLst>
          </c:dPt>
          <c:dPt>
            <c:idx val="7"/>
            <c:invertIfNegative val="0"/>
            <c:bubble3D val="0"/>
            <c:spPr>
              <a:solidFill>
                <a:schemeClr val="accent2"/>
              </a:solidFill>
            </c:spPr>
            <c:extLst>
              <c:ext xmlns:c16="http://schemas.microsoft.com/office/drawing/2014/chart" uri="{C3380CC4-5D6E-409C-BE32-E72D297353CC}">
                <c16:uniqueId val="{0000000F-548F-49AA-AC72-B7D905474A6D}"/>
              </c:ext>
            </c:extLst>
          </c:dPt>
          <c:dPt>
            <c:idx val="8"/>
            <c:invertIfNegative val="0"/>
            <c:bubble3D val="0"/>
            <c:spPr>
              <a:solidFill>
                <a:schemeClr val="tx1">
                  <a:lumMod val="65000"/>
                  <a:lumOff val="35000"/>
                </a:schemeClr>
              </a:solidFill>
            </c:spPr>
            <c:extLst>
              <c:ext xmlns:c16="http://schemas.microsoft.com/office/drawing/2014/chart" uri="{C3380CC4-5D6E-409C-BE32-E72D297353CC}">
                <c16:uniqueId val="{00000011-548F-49AA-AC72-B7D905474A6D}"/>
              </c:ext>
            </c:extLst>
          </c:dPt>
          <c:dPt>
            <c:idx val="9"/>
            <c:invertIfNegative val="0"/>
            <c:bubble3D val="0"/>
            <c:spPr>
              <a:solidFill>
                <a:schemeClr val="bg1">
                  <a:lumMod val="50000"/>
                </a:schemeClr>
              </a:solidFill>
            </c:spPr>
            <c:extLst>
              <c:ext xmlns:c16="http://schemas.microsoft.com/office/drawing/2014/chart" uri="{C3380CC4-5D6E-409C-BE32-E72D297353CC}">
                <c16:uniqueId val="{00000013-548F-49AA-AC72-B7D905474A6D}"/>
              </c:ext>
            </c:extLst>
          </c:dPt>
          <c:dPt>
            <c:idx val="10"/>
            <c:invertIfNegative val="0"/>
            <c:bubble3D val="0"/>
            <c:spPr>
              <a:solidFill>
                <a:schemeClr val="bg1">
                  <a:lumMod val="65000"/>
                </a:schemeClr>
              </a:solidFill>
            </c:spPr>
            <c:extLst>
              <c:ext xmlns:c16="http://schemas.microsoft.com/office/drawing/2014/chart" uri="{C3380CC4-5D6E-409C-BE32-E72D297353CC}">
                <c16:uniqueId val="{00000015-548F-49AA-AC72-B7D905474A6D}"/>
              </c:ext>
            </c:extLst>
          </c:dPt>
          <c:dPt>
            <c:idx val="11"/>
            <c:invertIfNegative val="0"/>
            <c:bubble3D val="0"/>
            <c:spPr>
              <a:solidFill>
                <a:schemeClr val="bg1">
                  <a:lumMod val="85000"/>
                </a:schemeClr>
              </a:solidFill>
            </c:spPr>
            <c:extLst>
              <c:ext xmlns:c16="http://schemas.microsoft.com/office/drawing/2014/chart" uri="{C3380CC4-5D6E-409C-BE32-E72D297353CC}">
                <c16:uniqueId val="{00000017-548F-49AA-AC72-B7D905474A6D}"/>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'5. רגרסיה COX'!$B$5:$B$17</c:f>
              <c:strCache>
                <c:ptCount val="13"/>
                <c:pt idx="0">
                  <c:v>YoB 1930</c:v>
                </c:pt>
                <c:pt idx="1">
                  <c:v>YoB 1931</c:v>
                </c:pt>
                <c:pt idx="2">
                  <c:v>YoB 1932</c:v>
                </c:pt>
                <c:pt idx="3">
                  <c:v>YoB 1933</c:v>
                </c:pt>
                <c:pt idx="4">
                  <c:v>YoB 1934</c:v>
                </c:pt>
                <c:pt idx="5">
                  <c:v>Arabs</c:v>
                </c:pt>
                <c:pt idx="6">
                  <c:v>Haredi</c:v>
                </c:pt>
                <c:pt idx="7">
                  <c:v>   % years as couple</c:v>
                </c:pt>
                <c:pt idx="8">
                  <c:v>Q 1</c:v>
                </c:pt>
                <c:pt idx="9">
                  <c:v>Q 2</c:v>
                </c:pt>
                <c:pt idx="10">
                  <c:v>Q 3</c:v>
                </c:pt>
                <c:pt idx="11">
                  <c:v>Q 4</c:v>
                </c:pt>
                <c:pt idx="12">
                  <c:v>Q 5</c:v>
                </c:pt>
              </c:strCache>
            </c:strRef>
          </c:cat>
          <c:val>
            <c:numRef>
              <c:f>'5. רגרסיה COX'!$G$5:$G$17</c:f>
              <c:numCache>
                <c:formatCode>_(* #,##0.00_);_(* \(#,##0.00\);_(* "-"??_);_(@_)</c:formatCode>
                <c:ptCount val="13"/>
                <c:pt idx="0">
                  <c:v>0.17799999999999994</c:v>
                </c:pt>
                <c:pt idx="1">
                  <c:v>0.14599999999999991</c:v>
                </c:pt>
                <c:pt idx="2">
                  <c:v>0.10000000000000009</c:v>
                </c:pt>
                <c:pt idx="3">
                  <c:v>0.1080000000000001</c:v>
                </c:pt>
                <c:pt idx="4">
                  <c:v>5.8000000000000052E-2</c:v>
                </c:pt>
                <c:pt idx="5">
                  <c:v>0.10499999999999998</c:v>
                </c:pt>
                <c:pt idx="6">
                  <c:v>-0.53800000000000003</c:v>
                </c:pt>
                <c:pt idx="7">
                  <c:v>-8.7999999999999967E-2</c:v>
                </c:pt>
                <c:pt idx="8">
                  <c:v>0.95900000000000007</c:v>
                </c:pt>
                <c:pt idx="9">
                  <c:v>0.62000000000000011</c:v>
                </c:pt>
                <c:pt idx="10">
                  <c:v>0.3879999999999999</c:v>
                </c:pt>
                <c:pt idx="11">
                  <c:v>0.20799999999999996</c:v>
                </c:pt>
                <c:pt idx="12">
                  <c:v>0</c:v>
                </c:pt>
              </c:numCache>
            </c:numRef>
          </c:val>
          <c:extLst>
            <c:ext xmlns:c16="http://schemas.microsoft.com/office/drawing/2014/chart" uri="{C3380CC4-5D6E-409C-BE32-E72D297353CC}">
              <c16:uniqueId val="{00000018-548F-49AA-AC72-B7D905474A6D}"/>
            </c:ext>
          </c:extLst>
        </c:ser>
        <c:dLbls>
          <c:showLegendKey val="0"/>
          <c:showVal val="0"/>
          <c:showCatName val="0"/>
          <c:showSerName val="0"/>
          <c:showPercent val="0"/>
          <c:showBubbleSize val="0"/>
        </c:dLbls>
        <c:gapWidth val="150"/>
        <c:axId val="316742456"/>
        <c:axId val="316742840"/>
      </c:barChart>
      <c:catAx>
        <c:axId val="316742456"/>
        <c:scaling>
          <c:orientation val="minMax"/>
        </c:scaling>
        <c:delete val="0"/>
        <c:axPos val="b"/>
        <c:numFmt formatCode="General" sourceLinked="0"/>
        <c:majorTickMark val="out"/>
        <c:minorTickMark val="none"/>
        <c:tickLblPos val="low"/>
        <c:crossAx val="316742840"/>
        <c:crosses val="autoZero"/>
        <c:auto val="1"/>
        <c:lblAlgn val="ctr"/>
        <c:lblOffset val="100"/>
        <c:noMultiLvlLbl val="0"/>
      </c:catAx>
      <c:valAx>
        <c:axId val="316742840"/>
        <c:scaling>
          <c:orientation val="minMax"/>
        </c:scaling>
        <c:delete val="0"/>
        <c:axPos val="l"/>
        <c:majorGridlines>
          <c:spPr>
            <a:ln>
              <a:solidFill>
                <a:schemeClr val="bg1">
                  <a:lumMod val="85000"/>
                </a:schemeClr>
              </a:solidFill>
              <a:prstDash val="dash"/>
            </a:ln>
          </c:spPr>
        </c:majorGridlines>
        <c:numFmt formatCode="_(* #,##0.00_);_(* \(#,##0.00\);_(* &quot;-&quot;??_);_(@_)" sourceLinked="1"/>
        <c:majorTickMark val="out"/>
        <c:minorTickMark val="none"/>
        <c:tickLblPos val="none"/>
        <c:crossAx val="316742456"/>
        <c:crosses val="autoZero"/>
        <c:crossBetween val="between"/>
      </c:valAx>
    </c:plotArea>
    <c:plotVisOnly val="1"/>
    <c:dispBlanksAs val="gap"/>
    <c:showDLblsOverMax val="0"/>
  </c:chart>
  <c:txPr>
    <a:bodyPr/>
    <a:lstStyle/>
    <a:p>
      <a:pPr>
        <a:defRPr sz="2000" b="1">
          <a:latin typeface="David" panose="020E0502060401010101" pitchFamily="34" charset="-79"/>
          <a:cs typeface="David" panose="020E0502060401010101" pitchFamily="34" charset="-79"/>
        </a:defRPr>
      </a:pPr>
      <a:endParaRPr lang="he-I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he-IL"/>
              <a:t>1930</a:t>
            </a:r>
          </a:p>
        </c:rich>
      </c:tx>
      <c:layout/>
      <c:overlay val="0"/>
    </c:title>
    <c:autoTitleDeleted val="0"/>
    <c:plotArea>
      <c:layout>
        <c:manualLayout>
          <c:layoutTarget val="inner"/>
          <c:xMode val="edge"/>
          <c:yMode val="edge"/>
          <c:x val="0.14415636473628943"/>
          <c:y val="0.10409244359046207"/>
          <c:w val="0.83294043775109294"/>
          <c:h val="0.76691025920440281"/>
        </c:manualLayout>
      </c:layout>
      <c:lineChart>
        <c:grouping val="standard"/>
        <c:varyColors val="0"/>
        <c:ser>
          <c:idx val="0"/>
          <c:order val="0"/>
          <c:tx>
            <c:v>quintile 1</c:v>
          </c:tx>
          <c:marker>
            <c:symbol val="diamond"/>
            <c:size val="7"/>
            <c:spPr>
              <a:solidFill>
                <a:schemeClr val="bg1"/>
              </a:solidFill>
            </c:spPr>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גברים'!$G$2:$G$62</c:f>
              <c:numCache>
                <c:formatCode>0%</c:formatCode>
                <c:ptCount val="61"/>
                <c:pt idx="0">
                  <c:v>1</c:v>
                </c:pt>
                <c:pt idx="1">
                  <c:v>0.98572957545486983</c:v>
                </c:pt>
                <c:pt idx="2">
                  <c:v>0.97288619336425264</c:v>
                </c:pt>
                <c:pt idx="3">
                  <c:v>0.95718872636460939</c:v>
                </c:pt>
                <c:pt idx="4">
                  <c:v>0.94327506243310744</c:v>
                </c:pt>
                <c:pt idx="5">
                  <c:v>0.92115590438815553</c:v>
                </c:pt>
                <c:pt idx="6">
                  <c:v>0.90296111309311455</c:v>
                </c:pt>
                <c:pt idx="7">
                  <c:v>0.88369603995718871</c:v>
                </c:pt>
                <c:pt idx="8">
                  <c:v>0.86657153050303248</c:v>
                </c:pt>
                <c:pt idx="9">
                  <c:v>0.84445237245808058</c:v>
                </c:pt>
                <c:pt idx="10">
                  <c:v>0.82126293257224403</c:v>
                </c:pt>
                <c:pt idx="11">
                  <c:v>0.80271138066357473</c:v>
                </c:pt>
                <c:pt idx="12">
                  <c:v>0.77845165893685342</c:v>
                </c:pt>
                <c:pt idx="13">
                  <c:v>0.75383517659650379</c:v>
                </c:pt>
                <c:pt idx="14">
                  <c:v>0.72136996075633253</c:v>
                </c:pt>
                <c:pt idx="15">
                  <c:v>0.69603995718872635</c:v>
                </c:pt>
                <c:pt idx="16">
                  <c:v>0.66607206564395294</c:v>
                </c:pt>
                <c:pt idx="17">
                  <c:v>0.64359614698537282</c:v>
                </c:pt>
                <c:pt idx="18">
                  <c:v>0.6118444523724581</c:v>
                </c:pt>
                <c:pt idx="19">
                  <c:v>0.57973599714591506</c:v>
                </c:pt>
                <c:pt idx="20">
                  <c:v>0.55583303603282197</c:v>
                </c:pt>
                <c:pt idx="21">
                  <c:v>0.53228683553335709</c:v>
                </c:pt>
                <c:pt idx="22">
                  <c:v>0.49375668926150551</c:v>
                </c:pt>
                <c:pt idx="23">
                  <c:v>0.46414555833036031</c:v>
                </c:pt>
                <c:pt idx="24">
                  <c:v>0.42204780592222618</c:v>
                </c:pt>
                <c:pt idx="25">
                  <c:v>0.38494470210488763</c:v>
                </c:pt>
                <c:pt idx="26">
                  <c:v>0.34391723153763826</c:v>
                </c:pt>
                <c:pt idx="27">
                  <c:v>0.30895469140206921</c:v>
                </c:pt>
                <c:pt idx="28">
                  <c:v>0.27755975740278271</c:v>
                </c:pt>
                <c:pt idx="29">
                  <c:v>0.24723510524438103</c:v>
                </c:pt>
                <c:pt idx="30">
                  <c:v>0.21798073492686407</c:v>
                </c:pt>
                <c:pt idx="31">
                  <c:v>0.19051016767748841</c:v>
                </c:pt>
                <c:pt idx="32">
                  <c:v>0.16482340349625402</c:v>
                </c:pt>
                <c:pt idx="33">
                  <c:v>0.1409204423831609</c:v>
                </c:pt>
                <c:pt idx="34">
                  <c:v>0.11915804495183732</c:v>
                </c:pt>
                <c:pt idx="35">
                  <c:v>9.9179450588655016E-2</c:v>
                </c:pt>
                <c:pt idx="36">
                  <c:v>8.1698180520870495E-2</c:v>
                </c:pt>
                <c:pt idx="37">
                  <c:v>6.6357474134855515E-2</c:v>
                </c:pt>
                <c:pt idx="38">
                  <c:v>5.2800570816981807E-2</c:v>
                </c:pt>
                <c:pt idx="39">
                  <c:v>4.1384231180877633E-2</c:v>
                </c:pt>
                <c:pt idx="40">
                  <c:v>3.1751694612914737E-2</c:v>
                </c:pt>
                <c:pt idx="41">
                  <c:v>2.3902961113093115E-2</c:v>
                </c:pt>
                <c:pt idx="42">
                  <c:v>1.7838030681412771E-2</c:v>
                </c:pt>
                <c:pt idx="43">
                  <c:v>1.2843382090617196E-2</c:v>
                </c:pt>
                <c:pt idx="44">
                  <c:v>8.9190153407063856E-3</c:v>
                </c:pt>
                <c:pt idx="45">
                  <c:v>6.0649304316803421E-3</c:v>
                </c:pt>
                <c:pt idx="46">
                  <c:v>3.92436674991081E-3</c:v>
                </c:pt>
                <c:pt idx="47">
                  <c:v>2.4973242953977882E-3</c:v>
                </c:pt>
                <c:pt idx="48">
                  <c:v>1.4270424545130217E-3</c:v>
                </c:pt>
                <c:pt idx="49">
                  <c:v>7.1352122725651087E-4</c:v>
                </c:pt>
                <c:pt idx="50">
                  <c:v>3.5676061362825543E-4</c:v>
                </c:pt>
                <c:pt idx="51">
                  <c:v>3.5676061362825543E-4</c:v>
                </c:pt>
                <c:pt idx="52">
                  <c:v>3.5676061362825543E-4</c:v>
                </c:pt>
                <c:pt idx="53">
                  <c:v>3.5676061362825543E-4</c:v>
                </c:pt>
                <c:pt idx="54">
                  <c:v>3.5676061362825543E-4</c:v>
                </c:pt>
                <c:pt idx="55">
                  <c:v>0</c:v>
                </c:pt>
                <c:pt idx="56">
                  <c:v>0</c:v>
                </c:pt>
                <c:pt idx="57">
                  <c:v>0</c:v>
                </c:pt>
                <c:pt idx="58">
                  <c:v>0</c:v>
                </c:pt>
                <c:pt idx="59">
                  <c:v>0</c:v>
                </c:pt>
                <c:pt idx="60">
                  <c:v>0</c:v>
                </c:pt>
              </c:numCache>
            </c:numRef>
          </c:val>
          <c:smooth val="0"/>
          <c:extLst>
            <c:ext xmlns:c16="http://schemas.microsoft.com/office/drawing/2014/chart" uri="{C3380CC4-5D6E-409C-BE32-E72D297353CC}">
              <c16:uniqueId val="{00000000-48E4-434C-992F-C8084A1D88E4}"/>
            </c:ext>
          </c:extLst>
        </c:ser>
        <c:ser>
          <c:idx val="1"/>
          <c:order val="1"/>
          <c:tx>
            <c:v>quintile 2</c:v>
          </c:tx>
          <c:marker>
            <c:symbol val="none"/>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גברים'!$H$2:$H$62</c:f>
              <c:numCache>
                <c:formatCode>0%</c:formatCode>
                <c:ptCount val="61"/>
                <c:pt idx="0">
                  <c:v>1</c:v>
                </c:pt>
                <c:pt idx="1">
                  <c:v>0.9907209136331192</c:v>
                </c:pt>
                <c:pt idx="2">
                  <c:v>0.98108493932905072</c:v>
                </c:pt>
                <c:pt idx="3">
                  <c:v>0.96859386152748039</c:v>
                </c:pt>
                <c:pt idx="4">
                  <c:v>0.9546752319771592</c:v>
                </c:pt>
                <c:pt idx="5">
                  <c:v>0.93968593861527483</c:v>
                </c:pt>
                <c:pt idx="6">
                  <c:v>0.92755174875089219</c:v>
                </c:pt>
                <c:pt idx="7">
                  <c:v>0.91541755888650966</c:v>
                </c:pt>
                <c:pt idx="8">
                  <c:v>0.89685938615274807</c:v>
                </c:pt>
                <c:pt idx="9">
                  <c:v>0.87794432548179868</c:v>
                </c:pt>
                <c:pt idx="10">
                  <c:v>0.86473947180585298</c:v>
                </c:pt>
                <c:pt idx="11">
                  <c:v>0.84011420413990012</c:v>
                </c:pt>
                <c:pt idx="12">
                  <c:v>0.82119914346895073</c:v>
                </c:pt>
                <c:pt idx="13">
                  <c:v>0.79728765167737325</c:v>
                </c:pt>
                <c:pt idx="14">
                  <c:v>0.77408993576017127</c:v>
                </c:pt>
                <c:pt idx="15">
                  <c:v>0.74446823697359032</c:v>
                </c:pt>
                <c:pt idx="16">
                  <c:v>0.72198429693076371</c:v>
                </c:pt>
                <c:pt idx="17">
                  <c:v>0.69414703783012133</c:v>
                </c:pt>
                <c:pt idx="18">
                  <c:v>0.67094932191291934</c:v>
                </c:pt>
                <c:pt idx="19">
                  <c:v>0.64204139900071378</c:v>
                </c:pt>
                <c:pt idx="20">
                  <c:v>0.6134903640256959</c:v>
                </c:pt>
                <c:pt idx="21">
                  <c:v>0.58886509635974305</c:v>
                </c:pt>
                <c:pt idx="22">
                  <c:v>0.55995717344753748</c:v>
                </c:pt>
                <c:pt idx="23">
                  <c:v>0.5274803711634547</c:v>
                </c:pt>
                <c:pt idx="24">
                  <c:v>0.48322626695217702</c:v>
                </c:pt>
                <c:pt idx="25">
                  <c:v>0.44325481798715205</c:v>
                </c:pt>
                <c:pt idx="26">
                  <c:v>0.39900071377587437</c:v>
                </c:pt>
                <c:pt idx="27">
                  <c:v>0.36509635974304067</c:v>
                </c:pt>
                <c:pt idx="28">
                  <c:v>0.33012134189864384</c:v>
                </c:pt>
                <c:pt idx="29">
                  <c:v>0.29586009992862239</c:v>
                </c:pt>
                <c:pt idx="30">
                  <c:v>0.26266952177016417</c:v>
                </c:pt>
                <c:pt idx="31">
                  <c:v>0.23090649536045682</c:v>
                </c:pt>
                <c:pt idx="32">
                  <c:v>0.20057102069950036</c:v>
                </c:pt>
                <c:pt idx="33">
                  <c:v>0.17237687366167023</c:v>
                </c:pt>
                <c:pt idx="34">
                  <c:v>0.14596716630977874</c:v>
                </c:pt>
                <c:pt idx="35">
                  <c:v>0.12205567451820129</c:v>
                </c:pt>
                <c:pt idx="36">
                  <c:v>0.10028551034975018</c:v>
                </c:pt>
                <c:pt idx="37">
                  <c:v>8.101356174161313E-2</c:v>
                </c:pt>
                <c:pt idx="38">
                  <c:v>6.459671663097788E-2</c:v>
                </c:pt>
                <c:pt idx="39">
                  <c:v>5.0321199143468949E-2</c:v>
                </c:pt>
                <c:pt idx="40">
                  <c:v>3.8543897216274089E-2</c:v>
                </c:pt>
                <c:pt idx="41">
                  <c:v>2.8907922912205567E-2</c:v>
                </c:pt>
                <c:pt idx="42">
                  <c:v>2.1056388294075662E-2</c:v>
                </c:pt>
                <c:pt idx="43">
                  <c:v>1.4989293361884369E-2</c:v>
                </c:pt>
                <c:pt idx="44">
                  <c:v>1.0349750178443969E-2</c:v>
                </c:pt>
                <c:pt idx="45">
                  <c:v>7.1377587437544609E-3</c:v>
                </c:pt>
                <c:pt idx="46">
                  <c:v>4.6395431834403995E-3</c:v>
                </c:pt>
                <c:pt idx="47">
                  <c:v>2.8551034975017845E-3</c:v>
                </c:pt>
                <c:pt idx="48">
                  <c:v>1.7844396859386152E-3</c:v>
                </c:pt>
                <c:pt idx="49">
                  <c:v>1.0706638115631692E-3</c:v>
                </c:pt>
                <c:pt idx="50">
                  <c:v>7.1377587437544611E-4</c:v>
                </c:pt>
                <c:pt idx="51">
                  <c:v>3.5688793718772306E-4</c:v>
                </c:pt>
                <c:pt idx="52">
                  <c:v>3.5688793718772306E-4</c:v>
                </c:pt>
                <c:pt idx="53">
                  <c:v>3.5688793718772306E-4</c:v>
                </c:pt>
                <c:pt idx="54">
                  <c:v>0</c:v>
                </c:pt>
                <c:pt idx="55">
                  <c:v>0</c:v>
                </c:pt>
                <c:pt idx="56">
                  <c:v>0</c:v>
                </c:pt>
                <c:pt idx="57">
                  <c:v>0</c:v>
                </c:pt>
                <c:pt idx="58">
                  <c:v>0</c:v>
                </c:pt>
                <c:pt idx="59">
                  <c:v>0</c:v>
                </c:pt>
                <c:pt idx="60">
                  <c:v>0</c:v>
                </c:pt>
              </c:numCache>
            </c:numRef>
          </c:val>
          <c:smooth val="0"/>
          <c:extLst>
            <c:ext xmlns:c16="http://schemas.microsoft.com/office/drawing/2014/chart" uri="{C3380CC4-5D6E-409C-BE32-E72D297353CC}">
              <c16:uniqueId val="{00000001-48E4-434C-992F-C8084A1D88E4}"/>
            </c:ext>
          </c:extLst>
        </c:ser>
        <c:ser>
          <c:idx val="2"/>
          <c:order val="2"/>
          <c:tx>
            <c:v>quintile 3</c:v>
          </c:tx>
          <c:marker>
            <c:symbol val="none"/>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גברים'!$I$2:$I$62</c:f>
              <c:numCache>
                <c:formatCode>0%</c:formatCode>
                <c:ptCount val="61"/>
                <c:pt idx="0">
                  <c:v>1</c:v>
                </c:pt>
                <c:pt idx="1">
                  <c:v>0.99250802711380659</c:v>
                </c:pt>
                <c:pt idx="2">
                  <c:v>0.98501605422761329</c:v>
                </c:pt>
                <c:pt idx="3">
                  <c:v>0.97288619336425264</c:v>
                </c:pt>
                <c:pt idx="4">
                  <c:v>0.9557616839100963</c:v>
                </c:pt>
                <c:pt idx="5">
                  <c:v>0.94220478059222257</c:v>
                </c:pt>
                <c:pt idx="6">
                  <c:v>0.93114520156974667</c:v>
                </c:pt>
                <c:pt idx="7">
                  <c:v>0.91723153763824472</c:v>
                </c:pt>
                <c:pt idx="8">
                  <c:v>0.89582590082054936</c:v>
                </c:pt>
                <c:pt idx="9">
                  <c:v>0.87905815198002135</c:v>
                </c:pt>
                <c:pt idx="10">
                  <c:v>0.86300392436674989</c:v>
                </c:pt>
                <c:pt idx="11">
                  <c:v>0.84373885123082415</c:v>
                </c:pt>
                <c:pt idx="12">
                  <c:v>0.82019265073135927</c:v>
                </c:pt>
                <c:pt idx="13">
                  <c:v>0.79557616839100964</c:v>
                </c:pt>
                <c:pt idx="14">
                  <c:v>0.77024616482340347</c:v>
                </c:pt>
                <c:pt idx="15">
                  <c:v>0.74741348555119513</c:v>
                </c:pt>
                <c:pt idx="16">
                  <c:v>0.72386728505173026</c:v>
                </c:pt>
                <c:pt idx="17">
                  <c:v>0.70067784516589371</c:v>
                </c:pt>
                <c:pt idx="18">
                  <c:v>0.67606136282554408</c:v>
                </c:pt>
                <c:pt idx="19">
                  <c:v>0.64787727434891185</c:v>
                </c:pt>
                <c:pt idx="20">
                  <c:v>0.62004994648590794</c:v>
                </c:pt>
                <c:pt idx="21">
                  <c:v>0.59079557616839096</c:v>
                </c:pt>
                <c:pt idx="22">
                  <c:v>0.55369247235105246</c:v>
                </c:pt>
                <c:pt idx="23">
                  <c:v>0.52408134141990725</c:v>
                </c:pt>
                <c:pt idx="24">
                  <c:v>0.48733499821619691</c:v>
                </c:pt>
                <c:pt idx="25">
                  <c:v>0.4537995005351409</c:v>
                </c:pt>
                <c:pt idx="26">
                  <c:v>0.41170174812700677</c:v>
                </c:pt>
                <c:pt idx="27">
                  <c:v>0.37174455940064216</c:v>
                </c:pt>
                <c:pt idx="28">
                  <c:v>0.33713877987870139</c:v>
                </c:pt>
                <c:pt idx="29">
                  <c:v>0.30288976097038889</c:v>
                </c:pt>
                <c:pt idx="30">
                  <c:v>0.26971102390296109</c:v>
                </c:pt>
                <c:pt idx="31">
                  <c:v>0.23760256867641813</c:v>
                </c:pt>
                <c:pt idx="32">
                  <c:v>0.20727791651801641</c:v>
                </c:pt>
                <c:pt idx="33">
                  <c:v>0.17873706742775597</c:v>
                </c:pt>
                <c:pt idx="34">
                  <c:v>0.15198002140563682</c:v>
                </c:pt>
                <c:pt idx="35">
                  <c:v>0.12772029967891546</c:v>
                </c:pt>
                <c:pt idx="36">
                  <c:v>0.10560114163396361</c:v>
                </c:pt>
                <c:pt idx="37">
                  <c:v>8.5979307884409564E-2</c:v>
                </c:pt>
                <c:pt idx="38">
                  <c:v>6.88547984302533E-2</c:v>
                </c:pt>
                <c:pt idx="39">
                  <c:v>5.4227613271494828E-2</c:v>
                </c:pt>
                <c:pt idx="40">
                  <c:v>4.174099179450589E-2</c:v>
                </c:pt>
                <c:pt idx="41">
                  <c:v>3.139493399928648E-2</c:v>
                </c:pt>
                <c:pt idx="42">
                  <c:v>2.3189439885836605E-2</c:v>
                </c:pt>
                <c:pt idx="43">
                  <c:v>1.6767748840528007E-2</c:v>
                </c:pt>
                <c:pt idx="44">
                  <c:v>1.1773100249732429E-2</c:v>
                </c:pt>
                <c:pt idx="45">
                  <c:v>8.2054941134498752E-3</c:v>
                </c:pt>
                <c:pt idx="46">
                  <c:v>5.3514092044238317E-3</c:v>
                </c:pt>
                <c:pt idx="47">
                  <c:v>3.5676061362825543E-3</c:v>
                </c:pt>
                <c:pt idx="48">
                  <c:v>2.1405636817695326E-3</c:v>
                </c:pt>
                <c:pt idx="49">
                  <c:v>1.4270424545130217E-3</c:v>
                </c:pt>
                <c:pt idx="50">
                  <c:v>7.1352122725651087E-4</c:v>
                </c:pt>
                <c:pt idx="51">
                  <c:v>3.5676061362825543E-4</c:v>
                </c:pt>
                <c:pt idx="52">
                  <c:v>3.5676061362825543E-4</c:v>
                </c:pt>
                <c:pt idx="53">
                  <c:v>3.5676061362825543E-4</c:v>
                </c:pt>
                <c:pt idx="54">
                  <c:v>0</c:v>
                </c:pt>
                <c:pt idx="55">
                  <c:v>0</c:v>
                </c:pt>
                <c:pt idx="56">
                  <c:v>0</c:v>
                </c:pt>
                <c:pt idx="57">
                  <c:v>0</c:v>
                </c:pt>
                <c:pt idx="58">
                  <c:v>0</c:v>
                </c:pt>
                <c:pt idx="59">
                  <c:v>0</c:v>
                </c:pt>
                <c:pt idx="60">
                  <c:v>0</c:v>
                </c:pt>
              </c:numCache>
            </c:numRef>
          </c:val>
          <c:smooth val="0"/>
          <c:extLst>
            <c:ext xmlns:c16="http://schemas.microsoft.com/office/drawing/2014/chart" uri="{C3380CC4-5D6E-409C-BE32-E72D297353CC}">
              <c16:uniqueId val="{00000002-48E4-434C-992F-C8084A1D88E4}"/>
            </c:ext>
          </c:extLst>
        </c:ser>
        <c:ser>
          <c:idx val="3"/>
          <c:order val="3"/>
          <c:tx>
            <c:v>quintile 4</c:v>
          </c:tx>
          <c:marker>
            <c:symbol val="none"/>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גברים'!$J$2:$J$62</c:f>
              <c:numCache>
                <c:formatCode>0%</c:formatCode>
                <c:ptCount val="61"/>
                <c:pt idx="0">
                  <c:v>1</c:v>
                </c:pt>
                <c:pt idx="1">
                  <c:v>0.99571734475374729</c:v>
                </c:pt>
                <c:pt idx="2">
                  <c:v>0.9907209136331192</c:v>
                </c:pt>
                <c:pt idx="3">
                  <c:v>0.98501070663811563</c:v>
                </c:pt>
                <c:pt idx="4">
                  <c:v>0.97323340471092079</c:v>
                </c:pt>
                <c:pt idx="5">
                  <c:v>0.96395431834404</c:v>
                </c:pt>
                <c:pt idx="6">
                  <c:v>0.95538900785153458</c:v>
                </c:pt>
                <c:pt idx="7">
                  <c:v>0.94468236973590292</c:v>
                </c:pt>
                <c:pt idx="8">
                  <c:v>0.93147751605995721</c:v>
                </c:pt>
                <c:pt idx="9">
                  <c:v>0.91720199857244822</c:v>
                </c:pt>
                <c:pt idx="10">
                  <c:v>0.90756602426837973</c:v>
                </c:pt>
                <c:pt idx="11">
                  <c:v>0.88543897216274092</c:v>
                </c:pt>
                <c:pt idx="12">
                  <c:v>0.86795146324054251</c:v>
                </c:pt>
                <c:pt idx="13">
                  <c:v>0.8504639543183441</c:v>
                </c:pt>
                <c:pt idx="14">
                  <c:v>0.82334047109207709</c:v>
                </c:pt>
                <c:pt idx="15">
                  <c:v>0.80085653104925059</c:v>
                </c:pt>
                <c:pt idx="16">
                  <c:v>0.77516059957173444</c:v>
                </c:pt>
                <c:pt idx="17">
                  <c:v>0.75660242683797285</c:v>
                </c:pt>
                <c:pt idx="18">
                  <c:v>0.73304782298358317</c:v>
                </c:pt>
                <c:pt idx="19">
                  <c:v>0.70699500356887934</c:v>
                </c:pt>
                <c:pt idx="20">
                  <c:v>0.68058529621698782</c:v>
                </c:pt>
                <c:pt idx="21">
                  <c:v>0.6495360456816559</c:v>
                </c:pt>
                <c:pt idx="22">
                  <c:v>0.60849393290506781</c:v>
                </c:pt>
                <c:pt idx="23">
                  <c:v>0.57173447537473232</c:v>
                </c:pt>
                <c:pt idx="24">
                  <c:v>0.52997858672376874</c:v>
                </c:pt>
                <c:pt idx="25">
                  <c:v>0.48822269807280516</c:v>
                </c:pt>
                <c:pt idx="26">
                  <c:v>0.44325481798715205</c:v>
                </c:pt>
                <c:pt idx="27">
                  <c:v>0.40613847251962881</c:v>
                </c:pt>
                <c:pt idx="28">
                  <c:v>0.36473947180585298</c:v>
                </c:pt>
                <c:pt idx="29">
                  <c:v>0.32369735902926483</c:v>
                </c:pt>
                <c:pt idx="30">
                  <c:v>0.28372591006423981</c:v>
                </c:pt>
                <c:pt idx="31">
                  <c:v>0.24518201284796573</c:v>
                </c:pt>
                <c:pt idx="32">
                  <c:v>0.20842255531763026</c:v>
                </c:pt>
                <c:pt idx="33">
                  <c:v>0.17416131334760884</c:v>
                </c:pt>
                <c:pt idx="34">
                  <c:v>0.14275517487508924</c:v>
                </c:pt>
                <c:pt idx="35">
                  <c:v>0.11456102783725911</c:v>
                </c:pt>
                <c:pt idx="36">
                  <c:v>8.9935760171306209E-2</c:v>
                </c:pt>
                <c:pt idx="37">
                  <c:v>6.8879371877230547E-2</c:v>
                </c:pt>
                <c:pt idx="38">
                  <c:v>5.1391862955032119E-2</c:v>
                </c:pt>
                <c:pt idx="39">
                  <c:v>3.7116345467523196E-2</c:v>
                </c:pt>
                <c:pt idx="40">
                  <c:v>2.6052819414703783E-2</c:v>
                </c:pt>
                <c:pt idx="41">
                  <c:v>1.7844396859386154E-2</c:v>
                </c:pt>
                <c:pt idx="42">
                  <c:v>1.1777301927194861E-2</c:v>
                </c:pt>
                <c:pt idx="43">
                  <c:v>7.4946466809421844E-3</c:v>
                </c:pt>
                <c:pt idx="44">
                  <c:v>4.6395431834403995E-3</c:v>
                </c:pt>
                <c:pt idx="45">
                  <c:v>2.8551034975017845E-3</c:v>
                </c:pt>
                <c:pt idx="46">
                  <c:v>1.4275517487508922E-3</c:v>
                </c:pt>
                <c:pt idx="47">
                  <c:v>7.1377587437544611E-4</c:v>
                </c:pt>
                <c:pt idx="48">
                  <c:v>3.5688793718772306E-4</c:v>
                </c:pt>
                <c:pt idx="49">
                  <c:v>0</c:v>
                </c:pt>
                <c:pt idx="50">
                  <c:v>0</c:v>
                </c:pt>
                <c:pt idx="51">
                  <c:v>0</c:v>
                </c:pt>
                <c:pt idx="52">
                  <c:v>0</c:v>
                </c:pt>
                <c:pt idx="53">
                  <c:v>0</c:v>
                </c:pt>
                <c:pt idx="54">
                  <c:v>0</c:v>
                </c:pt>
                <c:pt idx="55">
                  <c:v>0</c:v>
                </c:pt>
                <c:pt idx="56">
                  <c:v>0</c:v>
                </c:pt>
                <c:pt idx="57">
                  <c:v>0</c:v>
                </c:pt>
                <c:pt idx="58">
                  <c:v>0</c:v>
                </c:pt>
                <c:pt idx="59">
                  <c:v>0</c:v>
                </c:pt>
                <c:pt idx="60">
                  <c:v>0</c:v>
                </c:pt>
              </c:numCache>
            </c:numRef>
          </c:val>
          <c:smooth val="0"/>
          <c:extLst>
            <c:ext xmlns:c16="http://schemas.microsoft.com/office/drawing/2014/chart" uri="{C3380CC4-5D6E-409C-BE32-E72D297353CC}">
              <c16:uniqueId val="{00000003-48E4-434C-992F-C8084A1D88E4}"/>
            </c:ext>
          </c:extLst>
        </c:ser>
        <c:ser>
          <c:idx val="4"/>
          <c:order val="4"/>
          <c:tx>
            <c:v>quintile 5</c:v>
          </c:tx>
          <c:marker>
            <c:symbol val="square"/>
            <c:size val="7"/>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גברים'!$K$2:$K$62</c:f>
              <c:numCache>
                <c:formatCode>0%</c:formatCode>
                <c:ptCount val="61"/>
                <c:pt idx="0">
                  <c:v>1</c:v>
                </c:pt>
                <c:pt idx="1">
                  <c:v>0.99964311206281231</c:v>
                </c:pt>
                <c:pt idx="2">
                  <c:v>0.99857244825124913</c:v>
                </c:pt>
                <c:pt idx="3">
                  <c:v>0.99678800856531047</c:v>
                </c:pt>
                <c:pt idx="4">
                  <c:v>0.99143468950749469</c:v>
                </c:pt>
                <c:pt idx="5">
                  <c:v>0.98429693076374014</c:v>
                </c:pt>
                <c:pt idx="6">
                  <c:v>0.97822983583154888</c:v>
                </c:pt>
                <c:pt idx="7">
                  <c:v>0.96930763740185577</c:v>
                </c:pt>
                <c:pt idx="8">
                  <c:v>0.95860099928622411</c:v>
                </c:pt>
                <c:pt idx="9">
                  <c:v>0.94468236973590292</c:v>
                </c:pt>
                <c:pt idx="10">
                  <c:v>0.93576017130620981</c:v>
                </c:pt>
                <c:pt idx="11">
                  <c:v>0.91934332619557457</c:v>
                </c:pt>
                <c:pt idx="12">
                  <c:v>0.90756602426837973</c:v>
                </c:pt>
                <c:pt idx="13">
                  <c:v>0.89186295503211988</c:v>
                </c:pt>
                <c:pt idx="14">
                  <c:v>0.87473233404710926</c:v>
                </c:pt>
                <c:pt idx="15">
                  <c:v>0.854389721627409</c:v>
                </c:pt>
                <c:pt idx="16">
                  <c:v>0.83725910064239828</c:v>
                </c:pt>
                <c:pt idx="17">
                  <c:v>0.81299072091363311</c:v>
                </c:pt>
                <c:pt idx="18">
                  <c:v>0.79229122055674517</c:v>
                </c:pt>
                <c:pt idx="19">
                  <c:v>0.76945039257673087</c:v>
                </c:pt>
                <c:pt idx="20">
                  <c:v>0.74768022840827975</c:v>
                </c:pt>
                <c:pt idx="21">
                  <c:v>0.7180585296216988</c:v>
                </c:pt>
                <c:pt idx="22">
                  <c:v>0.68807994289793006</c:v>
                </c:pt>
                <c:pt idx="23">
                  <c:v>0.65488936473947179</c:v>
                </c:pt>
                <c:pt idx="24">
                  <c:v>0.6138472519628837</c:v>
                </c:pt>
                <c:pt idx="25">
                  <c:v>0.56959314775160597</c:v>
                </c:pt>
                <c:pt idx="26">
                  <c:v>0.5274803711634547</c:v>
                </c:pt>
                <c:pt idx="27">
                  <c:v>0.4842969307637402</c:v>
                </c:pt>
                <c:pt idx="28">
                  <c:v>0.43968593861527483</c:v>
                </c:pt>
                <c:pt idx="29">
                  <c:v>0.39436117059243397</c:v>
                </c:pt>
                <c:pt idx="30">
                  <c:v>0.34867951463240543</c:v>
                </c:pt>
                <c:pt idx="31">
                  <c:v>0.30371163454675232</c:v>
                </c:pt>
                <c:pt idx="32">
                  <c:v>0.26017130620985013</c:v>
                </c:pt>
                <c:pt idx="33">
                  <c:v>0.21877230549607424</c:v>
                </c:pt>
                <c:pt idx="34">
                  <c:v>0.18022840827980013</c:v>
                </c:pt>
                <c:pt idx="35">
                  <c:v>0.14489650249821556</c:v>
                </c:pt>
                <c:pt idx="36">
                  <c:v>0.11349036402569593</c:v>
                </c:pt>
                <c:pt idx="37">
                  <c:v>8.6723768736616705E-2</c:v>
                </c:pt>
                <c:pt idx="38">
                  <c:v>6.4239828693790149E-2</c:v>
                </c:pt>
                <c:pt idx="39">
                  <c:v>4.6038543897216275E-2</c:v>
                </c:pt>
                <c:pt idx="40">
                  <c:v>3.1763026409707351E-2</c:v>
                </c:pt>
                <c:pt idx="41">
                  <c:v>2.1056388294075662E-2</c:v>
                </c:pt>
                <c:pt idx="42">
                  <c:v>1.3204853675945753E-2</c:v>
                </c:pt>
                <c:pt idx="43">
                  <c:v>7.8515346181299069E-3</c:v>
                </c:pt>
                <c:pt idx="44">
                  <c:v>4.6395431834403995E-3</c:v>
                </c:pt>
                <c:pt idx="45">
                  <c:v>2.4982155603140615E-3</c:v>
                </c:pt>
                <c:pt idx="46">
                  <c:v>1.4275517487508922E-3</c:v>
                </c:pt>
                <c:pt idx="47">
                  <c:v>7.1377587437544611E-4</c:v>
                </c:pt>
                <c:pt idx="48">
                  <c:v>3.5688793718772306E-4</c:v>
                </c:pt>
                <c:pt idx="49">
                  <c:v>0</c:v>
                </c:pt>
                <c:pt idx="50">
                  <c:v>0</c:v>
                </c:pt>
                <c:pt idx="51">
                  <c:v>0</c:v>
                </c:pt>
                <c:pt idx="52">
                  <c:v>0</c:v>
                </c:pt>
                <c:pt idx="53">
                  <c:v>0</c:v>
                </c:pt>
                <c:pt idx="54">
                  <c:v>0</c:v>
                </c:pt>
                <c:pt idx="55">
                  <c:v>0</c:v>
                </c:pt>
                <c:pt idx="56">
                  <c:v>0</c:v>
                </c:pt>
                <c:pt idx="57">
                  <c:v>0</c:v>
                </c:pt>
                <c:pt idx="58">
                  <c:v>0</c:v>
                </c:pt>
                <c:pt idx="59">
                  <c:v>0</c:v>
                </c:pt>
                <c:pt idx="60">
                  <c:v>0</c:v>
                </c:pt>
              </c:numCache>
            </c:numRef>
          </c:val>
          <c:smooth val="0"/>
          <c:extLst>
            <c:ext xmlns:c16="http://schemas.microsoft.com/office/drawing/2014/chart" uri="{C3380CC4-5D6E-409C-BE32-E72D297353CC}">
              <c16:uniqueId val="{00000004-48E4-434C-992F-C8084A1D88E4}"/>
            </c:ext>
          </c:extLst>
        </c:ser>
        <c:dLbls>
          <c:showLegendKey val="0"/>
          <c:showVal val="0"/>
          <c:showCatName val="0"/>
          <c:showSerName val="0"/>
          <c:showPercent val="0"/>
          <c:showBubbleSize val="0"/>
        </c:dLbls>
        <c:marker val="1"/>
        <c:smooth val="0"/>
        <c:axId val="316857696"/>
        <c:axId val="316858080"/>
      </c:lineChart>
      <c:catAx>
        <c:axId val="316857696"/>
        <c:scaling>
          <c:orientation val="minMax"/>
        </c:scaling>
        <c:delete val="0"/>
        <c:axPos val="b"/>
        <c:numFmt formatCode="General" sourceLinked="1"/>
        <c:majorTickMark val="out"/>
        <c:minorTickMark val="none"/>
        <c:tickLblPos val="nextTo"/>
        <c:txPr>
          <a:bodyPr/>
          <a:lstStyle/>
          <a:p>
            <a:pPr>
              <a:defRPr sz="1800"/>
            </a:pPr>
            <a:endParaRPr lang="he-IL"/>
          </a:p>
        </c:txPr>
        <c:crossAx val="316858080"/>
        <c:crosses val="autoZero"/>
        <c:auto val="1"/>
        <c:lblAlgn val="ctr"/>
        <c:lblOffset val="100"/>
        <c:noMultiLvlLbl val="0"/>
      </c:catAx>
      <c:valAx>
        <c:axId val="316858080"/>
        <c:scaling>
          <c:orientation val="minMax"/>
          <c:max val="1"/>
        </c:scaling>
        <c:delete val="0"/>
        <c:axPos val="l"/>
        <c:majorGridlines>
          <c:spPr>
            <a:ln>
              <a:prstDash val="dash"/>
            </a:ln>
          </c:spPr>
        </c:majorGridlines>
        <c:numFmt formatCode="0%" sourceLinked="1"/>
        <c:majorTickMark val="out"/>
        <c:minorTickMark val="none"/>
        <c:tickLblPos val="nextTo"/>
        <c:txPr>
          <a:bodyPr/>
          <a:lstStyle/>
          <a:p>
            <a:pPr>
              <a:defRPr sz="1800"/>
            </a:pPr>
            <a:endParaRPr lang="he-IL"/>
          </a:p>
        </c:txPr>
        <c:crossAx val="316857696"/>
        <c:crosses val="autoZero"/>
        <c:crossBetween val="between"/>
      </c:valAx>
    </c:plotArea>
    <c:legend>
      <c:legendPos val="t"/>
      <c:layout>
        <c:manualLayout>
          <c:xMode val="edge"/>
          <c:yMode val="edge"/>
          <c:x val="0.70529011399955899"/>
          <c:y val="0.1826642326624979"/>
          <c:w val="0.29317256829767929"/>
          <c:h val="0.38228083804304736"/>
        </c:manualLayout>
      </c:layout>
      <c:overlay val="0"/>
      <c:txPr>
        <a:bodyPr/>
        <a:lstStyle/>
        <a:p>
          <a:pPr>
            <a:defRPr sz="1800" b="1">
              <a:latin typeface="+mn-lt"/>
            </a:defRPr>
          </a:pPr>
          <a:endParaRPr lang="he-IL"/>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he-IL"/>
              <a:t>1935</a:t>
            </a:r>
          </a:p>
        </c:rich>
      </c:tx>
      <c:layout/>
      <c:overlay val="0"/>
    </c:title>
    <c:autoTitleDeleted val="0"/>
    <c:plotArea>
      <c:layout>
        <c:manualLayout>
          <c:layoutTarget val="inner"/>
          <c:xMode val="edge"/>
          <c:yMode val="edge"/>
          <c:x val="0.15220993007097111"/>
          <c:y val="0.10765458935270987"/>
          <c:w val="0.82360736988988992"/>
          <c:h val="0.76335623917041018"/>
        </c:manualLayout>
      </c:layout>
      <c:lineChart>
        <c:grouping val="standard"/>
        <c:varyColors val="0"/>
        <c:ser>
          <c:idx val="0"/>
          <c:order val="0"/>
          <c:tx>
            <c:v>quintile 1</c:v>
          </c:tx>
          <c:marker>
            <c:symbol val="diamond"/>
            <c:size val="7"/>
            <c:spPr>
              <a:solidFill>
                <a:schemeClr val="bg1"/>
              </a:solidFill>
            </c:spPr>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גברים'!$AU$2:$AU$62</c:f>
              <c:numCache>
                <c:formatCode>0%</c:formatCode>
                <c:ptCount val="61"/>
                <c:pt idx="0">
                  <c:v>1</c:v>
                </c:pt>
                <c:pt idx="1">
                  <c:v>0.99487908961593174</c:v>
                </c:pt>
                <c:pt idx="2">
                  <c:v>0.9874822190611664</c:v>
                </c:pt>
                <c:pt idx="3">
                  <c:v>0.97894736842105268</c:v>
                </c:pt>
                <c:pt idx="4">
                  <c:v>0.97240398293029873</c:v>
                </c:pt>
                <c:pt idx="5">
                  <c:v>0.9635846372688478</c:v>
                </c:pt>
                <c:pt idx="6">
                  <c:v>0.94651493598862024</c:v>
                </c:pt>
                <c:pt idx="7">
                  <c:v>0.92887624466571839</c:v>
                </c:pt>
                <c:pt idx="8">
                  <c:v>0.91095305832147933</c:v>
                </c:pt>
                <c:pt idx="9">
                  <c:v>0.89359886201991467</c:v>
                </c:pt>
                <c:pt idx="10">
                  <c:v>0.87112375533428166</c:v>
                </c:pt>
                <c:pt idx="11">
                  <c:v>0.84694167852062585</c:v>
                </c:pt>
                <c:pt idx="12">
                  <c:v>0.8295874822190612</c:v>
                </c:pt>
                <c:pt idx="13">
                  <c:v>0.81109530583214795</c:v>
                </c:pt>
                <c:pt idx="14">
                  <c:v>0.78918918918918923</c:v>
                </c:pt>
                <c:pt idx="15">
                  <c:v>0.76330014224751064</c:v>
                </c:pt>
                <c:pt idx="16">
                  <c:v>0.74110953058321483</c:v>
                </c:pt>
                <c:pt idx="17">
                  <c:v>0.71607396870554763</c:v>
                </c:pt>
                <c:pt idx="18">
                  <c:v>0.68790896159317216</c:v>
                </c:pt>
                <c:pt idx="19">
                  <c:v>0.65263157894736845</c:v>
                </c:pt>
                <c:pt idx="20">
                  <c:v>0.61934566145092462</c:v>
                </c:pt>
                <c:pt idx="21">
                  <c:v>0.58036984352773824</c:v>
                </c:pt>
                <c:pt idx="22">
                  <c:v>0.5487908961593172</c:v>
                </c:pt>
                <c:pt idx="23">
                  <c:v>0.51180654338549081</c:v>
                </c:pt>
                <c:pt idx="24">
                  <c:v>0.47396870554765291</c:v>
                </c:pt>
                <c:pt idx="25">
                  <c:v>0.43556187766714083</c:v>
                </c:pt>
                <c:pt idx="26">
                  <c:v>0.39687055476529159</c:v>
                </c:pt>
                <c:pt idx="27">
                  <c:v>0.35817923186344242</c:v>
                </c:pt>
                <c:pt idx="28">
                  <c:v>0.32005689900426743</c:v>
                </c:pt>
                <c:pt idx="29">
                  <c:v>0.28278805120910383</c:v>
                </c:pt>
                <c:pt idx="30">
                  <c:v>0.2469416785206259</c:v>
                </c:pt>
                <c:pt idx="31">
                  <c:v>0.21280227596017071</c:v>
                </c:pt>
                <c:pt idx="32">
                  <c:v>0.18065433854907539</c:v>
                </c:pt>
                <c:pt idx="33">
                  <c:v>0.15106685633001424</c:v>
                </c:pt>
                <c:pt idx="34">
                  <c:v>0.1240398293029872</c:v>
                </c:pt>
                <c:pt idx="35">
                  <c:v>0.10014224751066857</c:v>
                </c:pt>
                <c:pt idx="36">
                  <c:v>7.9089615931721188E-2</c:v>
                </c:pt>
                <c:pt idx="37">
                  <c:v>6.1166429587482217E-2</c:v>
                </c:pt>
                <c:pt idx="38">
                  <c:v>4.608819345661451E-2</c:v>
                </c:pt>
                <c:pt idx="39">
                  <c:v>3.3854907539118066E-2</c:v>
                </c:pt>
                <c:pt idx="40">
                  <c:v>2.4182076813655761E-2</c:v>
                </c:pt>
                <c:pt idx="41">
                  <c:v>1.6785206258890469E-2</c:v>
                </c:pt>
                <c:pt idx="42">
                  <c:v>1.1379800853485065E-2</c:v>
                </c:pt>
                <c:pt idx="43">
                  <c:v>7.3968705547652917E-3</c:v>
                </c:pt>
                <c:pt idx="44">
                  <c:v>4.551920341394026E-3</c:v>
                </c:pt>
                <c:pt idx="45">
                  <c:v>2.8449502133712661E-3</c:v>
                </c:pt>
                <c:pt idx="46">
                  <c:v>1.7069701280227596E-3</c:v>
                </c:pt>
                <c:pt idx="47">
                  <c:v>8.5348506401137982E-4</c:v>
                </c:pt>
                <c:pt idx="48">
                  <c:v>5.6899004267425325E-4</c:v>
                </c:pt>
                <c:pt idx="49">
                  <c:v>2.8449502133712662E-4</c:v>
                </c:pt>
                <c:pt idx="50">
                  <c:v>0</c:v>
                </c:pt>
                <c:pt idx="51">
                  <c:v>0</c:v>
                </c:pt>
                <c:pt idx="52">
                  <c:v>0</c:v>
                </c:pt>
                <c:pt idx="53">
                  <c:v>0</c:v>
                </c:pt>
                <c:pt idx="54">
                  <c:v>0</c:v>
                </c:pt>
                <c:pt idx="55">
                  <c:v>0</c:v>
                </c:pt>
                <c:pt idx="56">
                  <c:v>0</c:v>
                </c:pt>
                <c:pt idx="57">
                  <c:v>0</c:v>
                </c:pt>
                <c:pt idx="58">
                  <c:v>0</c:v>
                </c:pt>
                <c:pt idx="59">
                  <c:v>0</c:v>
                </c:pt>
                <c:pt idx="60">
                  <c:v>0</c:v>
                </c:pt>
              </c:numCache>
            </c:numRef>
          </c:val>
          <c:smooth val="0"/>
          <c:extLst>
            <c:ext xmlns:c16="http://schemas.microsoft.com/office/drawing/2014/chart" uri="{C3380CC4-5D6E-409C-BE32-E72D297353CC}">
              <c16:uniqueId val="{00000000-14D0-49D8-871D-91A6C49B8AA4}"/>
            </c:ext>
          </c:extLst>
        </c:ser>
        <c:ser>
          <c:idx val="1"/>
          <c:order val="1"/>
          <c:tx>
            <c:v>quintile 2</c:v>
          </c:tx>
          <c:marker>
            <c:symbol val="none"/>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גברים'!$AV$2:$AV$62</c:f>
              <c:numCache>
                <c:formatCode>0%</c:formatCode>
                <c:ptCount val="61"/>
                <c:pt idx="0">
                  <c:v>1</c:v>
                </c:pt>
                <c:pt idx="1">
                  <c:v>0.99235127478753538</c:v>
                </c:pt>
                <c:pt idx="2">
                  <c:v>0.98186968838526911</c:v>
                </c:pt>
                <c:pt idx="3">
                  <c:v>0.9685552407932011</c:v>
                </c:pt>
                <c:pt idx="4">
                  <c:v>0.95949008498583566</c:v>
                </c:pt>
                <c:pt idx="5">
                  <c:v>0.94560906515580734</c:v>
                </c:pt>
                <c:pt idx="6">
                  <c:v>0.93371104815864026</c:v>
                </c:pt>
                <c:pt idx="7">
                  <c:v>0.91898016997167142</c:v>
                </c:pt>
                <c:pt idx="8">
                  <c:v>0.9053824362606232</c:v>
                </c:pt>
                <c:pt idx="9">
                  <c:v>0.88781869688385273</c:v>
                </c:pt>
                <c:pt idx="10">
                  <c:v>0.87252124645892348</c:v>
                </c:pt>
                <c:pt idx="11">
                  <c:v>0.85580736543909353</c:v>
                </c:pt>
                <c:pt idx="12">
                  <c:v>0.83739376770538243</c:v>
                </c:pt>
                <c:pt idx="13">
                  <c:v>0.82067988668555236</c:v>
                </c:pt>
                <c:pt idx="14">
                  <c:v>0.79801699716713881</c:v>
                </c:pt>
                <c:pt idx="15">
                  <c:v>0.7784702549575071</c:v>
                </c:pt>
                <c:pt idx="16">
                  <c:v>0.76147308781869694</c:v>
                </c:pt>
                <c:pt idx="17">
                  <c:v>0.73824362606232297</c:v>
                </c:pt>
                <c:pt idx="18">
                  <c:v>0.71048158640226633</c:v>
                </c:pt>
                <c:pt idx="19">
                  <c:v>0.68555240793201133</c:v>
                </c:pt>
                <c:pt idx="20">
                  <c:v>0.65949008498583572</c:v>
                </c:pt>
                <c:pt idx="21">
                  <c:v>0.62436260623229467</c:v>
                </c:pt>
                <c:pt idx="22">
                  <c:v>0.59150141643059495</c:v>
                </c:pt>
                <c:pt idx="23">
                  <c:v>0.56090651558073656</c:v>
                </c:pt>
                <c:pt idx="24">
                  <c:v>0.52946175637393766</c:v>
                </c:pt>
                <c:pt idx="25">
                  <c:v>0.49745042492917846</c:v>
                </c:pt>
                <c:pt idx="26">
                  <c:v>0.46487252124645895</c:v>
                </c:pt>
                <c:pt idx="27">
                  <c:v>0.43201133144475923</c:v>
                </c:pt>
                <c:pt idx="28">
                  <c:v>0.39915014164305951</c:v>
                </c:pt>
                <c:pt idx="29">
                  <c:v>0.36628895184135979</c:v>
                </c:pt>
                <c:pt idx="30">
                  <c:v>0.33371104815864022</c:v>
                </c:pt>
                <c:pt idx="31">
                  <c:v>0.30169971671388102</c:v>
                </c:pt>
                <c:pt idx="32">
                  <c:v>0.27053824362606232</c:v>
                </c:pt>
                <c:pt idx="33">
                  <c:v>0.2405099150141643</c:v>
                </c:pt>
                <c:pt idx="34">
                  <c:v>0.21189801699716715</c:v>
                </c:pt>
                <c:pt idx="35">
                  <c:v>0.18470254957507082</c:v>
                </c:pt>
                <c:pt idx="36">
                  <c:v>0.15920679886685551</c:v>
                </c:pt>
                <c:pt idx="37">
                  <c:v>0.13569405099150142</c:v>
                </c:pt>
                <c:pt idx="38">
                  <c:v>0.1141643059490085</c:v>
                </c:pt>
                <c:pt idx="39">
                  <c:v>9.4900849858356937E-2</c:v>
                </c:pt>
                <c:pt idx="40">
                  <c:v>7.7620396600566577E-2</c:v>
                </c:pt>
                <c:pt idx="41">
                  <c:v>6.2606232294617564E-2</c:v>
                </c:pt>
                <c:pt idx="42">
                  <c:v>4.9575070821529746E-2</c:v>
                </c:pt>
                <c:pt idx="43">
                  <c:v>3.8526912181303115E-2</c:v>
                </c:pt>
                <c:pt idx="44">
                  <c:v>2.9461756373937678E-2</c:v>
                </c:pt>
                <c:pt idx="45">
                  <c:v>2.2096317280453259E-2</c:v>
                </c:pt>
                <c:pt idx="46">
                  <c:v>1.614730878186969E-2</c:v>
                </c:pt>
                <c:pt idx="47">
                  <c:v>1.161473087818697E-2</c:v>
                </c:pt>
                <c:pt idx="48">
                  <c:v>8.2152974504249299E-3</c:v>
                </c:pt>
                <c:pt idx="49">
                  <c:v>5.6657223796033997E-3</c:v>
                </c:pt>
                <c:pt idx="50">
                  <c:v>3.6827195467422098E-3</c:v>
                </c:pt>
                <c:pt idx="51">
                  <c:v>2.2662889518413596E-3</c:v>
                </c:pt>
                <c:pt idx="52">
                  <c:v>1.4164305949008499E-3</c:v>
                </c:pt>
                <c:pt idx="53">
                  <c:v>8.4985835694050991E-4</c:v>
                </c:pt>
                <c:pt idx="54">
                  <c:v>5.6657223796033991E-4</c:v>
                </c:pt>
                <c:pt idx="55">
                  <c:v>2.8328611898016995E-4</c:v>
                </c:pt>
                <c:pt idx="56">
                  <c:v>2.8328611898016995E-4</c:v>
                </c:pt>
                <c:pt idx="57">
                  <c:v>2.8328611898016995E-4</c:v>
                </c:pt>
                <c:pt idx="58">
                  <c:v>2.8328611898016995E-4</c:v>
                </c:pt>
                <c:pt idx="59">
                  <c:v>0</c:v>
                </c:pt>
                <c:pt idx="60">
                  <c:v>0</c:v>
                </c:pt>
              </c:numCache>
            </c:numRef>
          </c:val>
          <c:smooth val="0"/>
          <c:extLst>
            <c:ext xmlns:c16="http://schemas.microsoft.com/office/drawing/2014/chart" uri="{C3380CC4-5D6E-409C-BE32-E72D297353CC}">
              <c16:uniqueId val="{00000001-14D0-49D8-871D-91A6C49B8AA4}"/>
            </c:ext>
          </c:extLst>
        </c:ser>
        <c:ser>
          <c:idx val="2"/>
          <c:order val="2"/>
          <c:tx>
            <c:v>quintile 3</c:v>
          </c:tx>
          <c:marker>
            <c:symbol val="none"/>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גברים'!$AW$2:$AW$62</c:f>
              <c:numCache>
                <c:formatCode>0%</c:formatCode>
                <c:ptCount val="61"/>
                <c:pt idx="0">
                  <c:v>1</c:v>
                </c:pt>
                <c:pt idx="1">
                  <c:v>0.99130434782608701</c:v>
                </c:pt>
                <c:pt idx="2">
                  <c:v>0.98429172510518936</c:v>
                </c:pt>
                <c:pt idx="3">
                  <c:v>0.97307152875175318</c:v>
                </c:pt>
                <c:pt idx="4">
                  <c:v>0.96297335203366063</c:v>
                </c:pt>
                <c:pt idx="5">
                  <c:v>0.94894810659186535</c:v>
                </c:pt>
                <c:pt idx="6">
                  <c:v>0.9388499298737728</c:v>
                </c:pt>
                <c:pt idx="7">
                  <c:v>0.92510518934081343</c:v>
                </c:pt>
                <c:pt idx="8">
                  <c:v>0.91107994389901825</c:v>
                </c:pt>
                <c:pt idx="9">
                  <c:v>0.89733520336605888</c:v>
                </c:pt>
                <c:pt idx="10">
                  <c:v>0.87798036465638152</c:v>
                </c:pt>
                <c:pt idx="11">
                  <c:v>0.8600280504908836</c:v>
                </c:pt>
                <c:pt idx="12">
                  <c:v>0.84403927068723705</c:v>
                </c:pt>
                <c:pt idx="13">
                  <c:v>0.82328190743338003</c:v>
                </c:pt>
                <c:pt idx="14">
                  <c:v>0.80280504908835904</c:v>
                </c:pt>
                <c:pt idx="15">
                  <c:v>0.78092566619915849</c:v>
                </c:pt>
                <c:pt idx="16">
                  <c:v>0.75568022440392701</c:v>
                </c:pt>
                <c:pt idx="17">
                  <c:v>0.73267882187938294</c:v>
                </c:pt>
                <c:pt idx="18">
                  <c:v>0.70939691444600284</c:v>
                </c:pt>
                <c:pt idx="19">
                  <c:v>0.68246844319775601</c:v>
                </c:pt>
                <c:pt idx="20">
                  <c:v>0.65497896213183726</c:v>
                </c:pt>
                <c:pt idx="21">
                  <c:v>0.62187938288920053</c:v>
                </c:pt>
                <c:pt idx="22">
                  <c:v>0.59242636746143063</c:v>
                </c:pt>
                <c:pt idx="23">
                  <c:v>0.56100981767180924</c:v>
                </c:pt>
                <c:pt idx="24">
                  <c:v>0.52875175315568024</c:v>
                </c:pt>
                <c:pt idx="25">
                  <c:v>0.4956521739130435</c:v>
                </c:pt>
                <c:pt idx="26">
                  <c:v>0.46199158485273495</c:v>
                </c:pt>
                <c:pt idx="27">
                  <c:v>0.42805049088359048</c:v>
                </c:pt>
                <c:pt idx="28">
                  <c:v>0.39410939691444602</c:v>
                </c:pt>
                <c:pt idx="29">
                  <c:v>0.36016830294530155</c:v>
                </c:pt>
                <c:pt idx="30">
                  <c:v>0.32678821879382891</c:v>
                </c:pt>
                <c:pt idx="31">
                  <c:v>0.29396914446002803</c:v>
                </c:pt>
                <c:pt idx="32">
                  <c:v>0.26227208976157085</c:v>
                </c:pt>
                <c:pt idx="33">
                  <c:v>0.23169705469845722</c:v>
                </c:pt>
                <c:pt idx="34">
                  <c:v>0.20252454417952315</c:v>
                </c:pt>
                <c:pt idx="35">
                  <c:v>0.17503506311360448</c:v>
                </c:pt>
                <c:pt idx="36">
                  <c:v>0.14950911640953718</c:v>
                </c:pt>
                <c:pt idx="37">
                  <c:v>0.12594670406732117</c:v>
                </c:pt>
                <c:pt idx="38">
                  <c:v>0.10462833099579243</c:v>
                </c:pt>
                <c:pt idx="39">
                  <c:v>8.5834502103786819E-2</c:v>
                </c:pt>
                <c:pt idx="40">
                  <c:v>6.9284712482468438E-2</c:v>
                </c:pt>
                <c:pt idx="41">
                  <c:v>5.4978962131837304E-2</c:v>
                </c:pt>
                <c:pt idx="42">
                  <c:v>4.2636746143057506E-2</c:v>
                </c:pt>
                <c:pt idx="43">
                  <c:v>3.2538569424964935E-2</c:v>
                </c:pt>
                <c:pt idx="44">
                  <c:v>2.4403927068723703E-2</c:v>
                </c:pt>
                <c:pt idx="45">
                  <c:v>1.7952314165497897E-2</c:v>
                </c:pt>
                <c:pt idx="46">
                  <c:v>1.2903225806451613E-2</c:v>
                </c:pt>
                <c:pt idx="47">
                  <c:v>8.9761570827489486E-3</c:v>
                </c:pt>
                <c:pt idx="48">
                  <c:v>6.1711079943899015E-3</c:v>
                </c:pt>
                <c:pt idx="49">
                  <c:v>3.9270687237026652E-3</c:v>
                </c:pt>
                <c:pt idx="50">
                  <c:v>2.5245441795231417E-3</c:v>
                </c:pt>
                <c:pt idx="51">
                  <c:v>1.6830294530154279E-3</c:v>
                </c:pt>
                <c:pt idx="52">
                  <c:v>1.1220196353436186E-3</c:v>
                </c:pt>
                <c:pt idx="53">
                  <c:v>5.6100981767180928E-4</c:v>
                </c:pt>
                <c:pt idx="54">
                  <c:v>2.8050490883590464E-4</c:v>
                </c:pt>
                <c:pt idx="55">
                  <c:v>2.8050490883590464E-4</c:v>
                </c:pt>
                <c:pt idx="56">
                  <c:v>2.8050490883590464E-4</c:v>
                </c:pt>
                <c:pt idx="57">
                  <c:v>0</c:v>
                </c:pt>
                <c:pt idx="58">
                  <c:v>0</c:v>
                </c:pt>
                <c:pt idx="59">
                  <c:v>0</c:v>
                </c:pt>
                <c:pt idx="60">
                  <c:v>0</c:v>
                </c:pt>
              </c:numCache>
            </c:numRef>
          </c:val>
          <c:smooth val="0"/>
          <c:extLst>
            <c:ext xmlns:c16="http://schemas.microsoft.com/office/drawing/2014/chart" uri="{C3380CC4-5D6E-409C-BE32-E72D297353CC}">
              <c16:uniqueId val="{00000002-14D0-49D8-871D-91A6C49B8AA4}"/>
            </c:ext>
          </c:extLst>
        </c:ser>
        <c:ser>
          <c:idx val="3"/>
          <c:order val="3"/>
          <c:tx>
            <c:v>quintile 4</c:v>
          </c:tx>
          <c:marker>
            <c:symbol val="none"/>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גברים'!$AX$2:$AX$62</c:f>
              <c:numCache>
                <c:formatCode>0%</c:formatCode>
                <c:ptCount val="61"/>
                <c:pt idx="0">
                  <c:v>1</c:v>
                </c:pt>
                <c:pt idx="1">
                  <c:v>0.99609156895589057</c:v>
                </c:pt>
                <c:pt idx="2">
                  <c:v>0.99329983249581244</c:v>
                </c:pt>
                <c:pt idx="3">
                  <c:v>0.98632049134561695</c:v>
                </c:pt>
                <c:pt idx="4">
                  <c:v>0.97962032384142939</c:v>
                </c:pt>
                <c:pt idx="5">
                  <c:v>0.97208263539921835</c:v>
                </c:pt>
                <c:pt idx="6">
                  <c:v>0.96454494695700721</c:v>
                </c:pt>
                <c:pt idx="7">
                  <c:v>0.9561697375767727</c:v>
                </c:pt>
                <c:pt idx="8">
                  <c:v>0.94109436069235064</c:v>
                </c:pt>
                <c:pt idx="9">
                  <c:v>0.93020658849804583</c:v>
                </c:pt>
                <c:pt idx="10">
                  <c:v>0.914572864321608</c:v>
                </c:pt>
                <c:pt idx="11">
                  <c:v>0.90173087660524842</c:v>
                </c:pt>
                <c:pt idx="12">
                  <c:v>0.88414293690675605</c:v>
                </c:pt>
                <c:pt idx="13">
                  <c:v>0.86795086543830258</c:v>
                </c:pt>
                <c:pt idx="14">
                  <c:v>0.85092127303182574</c:v>
                </c:pt>
                <c:pt idx="15">
                  <c:v>0.83054159687325513</c:v>
                </c:pt>
                <c:pt idx="16">
                  <c:v>0.81099944165270799</c:v>
                </c:pt>
                <c:pt idx="17">
                  <c:v>0.7908989391401452</c:v>
                </c:pt>
                <c:pt idx="18">
                  <c:v>0.76884422110552764</c:v>
                </c:pt>
                <c:pt idx="19">
                  <c:v>0.742322724734785</c:v>
                </c:pt>
                <c:pt idx="20">
                  <c:v>0.71328866554997206</c:v>
                </c:pt>
                <c:pt idx="21">
                  <c:v>0.68146286990508098</c:v>
                </c:pt>
                <c:pt idx="22">
                  <c:v>0.65242881072026804</c:v>
                </c:pt>
                <c:pt idx="23">
                  <c:v>0.61892797319933002</c:v>
                </c:pt>
                <c:pt idx="24">
                  <c:v>0.58375209380234505</c:v>
                </c:pt>
                <c:pt idx="25">
                  <c:v>0.54718034617532108</c:v>
                </c:pt>
                <c:pt idx="26">
                  <c:v>0.50921273031825798</c:v>
                </c:pt>
                <c:pt idx="27">
                  <c:v>0.47012841987716358</c:v>
                </c:pt>
                <c:pt idx="28">
                  <c:v>0.4304857621440536</c:v>
                </c:pt>
                <c:pt idx="29">
                  <c:v>0.39028475711892796</c:v>
                </c:pt>
                <c:pt idx="30">
                  <c:v>0.35008375209380233</c:v>
                </c:pt>
                <c:pt idx="31">
                  <c:v>0.31044109436069234</c:v>
                </c:pt>
                <c:pt idx="32">
                  <c:v>0.27191513121161365</c:v>
                </c:pt>
                <c:pt idx="33">
                  <c:v>0.23478503629257397</c:v>
                </c:pt>
                <c:pt idx="34">
                  <c:v>0.19960915689558906</c:v>
                </c:pt>
                <c:pt idx="35">
                  <c:v>0.16694584031267448</c:v>
                </c:pt>
                <c:pt idx="36">
                  <c:v>0.13707426018983809</c:v>
                </c:pt>
                <c:pt idx="37">
                  <c:v>0.11027359017308766</c:v>
                </c:pt>
                <c:pt idx="38">
                  <c:v>8.6823003908431048E-2</c:v>
                </c:pt>
                <c:pt idx="39">
                  <c:v>6.6722501395868231E-2</c:v>
                </c:pt>
                <c:pt idx="40">
                  <c:v>4.997208263539922E-2</c:v>
                </c:pt>
                <c:pt idx="41">
                  <c:v>3.6571747627024011E-2</c:v>
                </c:pt>
                <c:pt idx="42">
                  <c:v>2.5963149078726967E-2</c:v>
                </c:pt>
                <c:pt idx="43">
                  <c:v>1.7867113344500279E-2</c:v>
                </c:pt>
                <c:pt idx="44">
                  <c:v>1.1725293132328308E-2</c:v>
                </c:pt>
                <c:pt idx="45">
                  <c:v>7.537688442211055E-3</c:v>
                </c:pt>
                <c:pt idx="46">
                  <c:v>4.7459519821328863E-3</c:v>
                </c:pt>
                <c:pt idx="47">
                  <c:v>2.7917364600781687E-3</c:v>
                </c:pt>
                <c:pt idx="48">
                  <c:v>1.6750418760469012E-3</c:v>
                </c:pt>
                <c:pt idx="49">
                  <c:v>8.375209380234506E-4</c:v>
                </c:pt>
                <c:pt idx="50">
                  <c:v>5.5834729201563373E-4</c:v>
                </c:pt>
                <c:pt idx="51">
                  <c:v>2.7917364600781687E-4</c:v>
                </c:pt>
                <c:pt idx="52">
                  <c:v>0</c:v>
                </c:pt>
                <c:pt idx="53">
                  <c:v>0</c:v>
                </c:pt>
                <c:pt idx="54">
                  <c:v>0</c:v>
                </c:pt>
                <c:pt idx="55">
                  <c:v>0</c:v>
                </c:pt>
                <c:pt idx="56">
                  <c:v>0</c:v>
                </c:pt>
                <c:pt idx="57">
                  <c:v>0</c:v>
                </c:pt>
                <c:pt idx="58">
                  <c:v>0</c:v>
                </c:pt>
                <c:pt idx="59">
                  <c:v>0</c:v>
                </c:pt>
                <c:pt idx="60">
                  <c:v>0</c:v>
                </c:pt>
              </c:numCache>
            </c:numRef>
          </c:val>
          <c:smooth val="0"/>
          <c:extLst>
            <c:ext xmlns:c16="http://schemas.microsoft.com/office/drawing/2014/chart" uri="{C3380CC4-5D6E-409C-BE32-E72D297353CC}">
              <c16:uniqueId val="{00000003-14D0-49D8-871D-91A6C49B8AA4}"/>
            </c:ext>
          </c:extLst>
        </c:ser>
        <c:ser>
          <c:idx val="4"/>
          <c:order val="4"/>
          <c:tx>
            <c:v>quintile 5</c:v>
          </c:tx>
          <c:marker>
            <c:symbol val="square"/>
            <c:size val="7"/>
          </c:marker>
          <c:cat>
            <c:numRef>
              <c:f>'2. אוכלוסיית גברים'!$A$2:$A$62</c:f>
              <c:numCache>
                <c:formatCode>General</c:formatCode>
                <c:ptCount val="61"/>
                <c:pt idx="0">
                  <c:v>60</c:v>
                </c:pt>
                <c:pt idx="1">
                  <c:v>61</c:v>
                </c:pt>
                <c:pt idx="2">
                  <c:v>62</c:v>
                </c:pt>
                <c:pt idx="3">
                  <c:v>63</c:v>
                </c:pt>
                <c:pt idx="4">
                  <c:v>64</c:v>
                </c:pt>
                <c:pt idx="5">
                  <c:v>65</c:v>
                </c:pt>
                <c:pt idx="6">
                  <c:v>66</c:v>
                </c:pt>
                <c:pt idx="7">
                  <c:v>67</c:v>
                </c:pt>
                <c:pt idx="8">
                  <c:v>68</c:v>
                </c:pt>
                <c:pt idx="9">
                  <c:v>69</c:v>
                </c:pt>
                <c:pt idx="10">
                  <c:v>70</c:v>
                </c:pt>
                <c:pt idx="11">
                  <c:v>71</c:v>
                </c:pt>
                <c:pt idx="12">
                  <c:v>72</c:v>
                </c:pt>
                <c:pt idx="13">
                  <c:v>73</c:v>
                </c:pt>
                <c:pt idx="14">
                  <c:v>74</c:v>
                </c:pt>
                <c:pt idx="15">
                  <c:v>75</c:v>
                </c:pt>
                <c:pt idx="16">
                  <c:v>76</c:v>
                </c:pt>
                <c:pt idx="17">
                  <c:v>77</c:v>
                </c:pt>
                <c:pt idx="18">
                  <c:v>78</c:v>
                </c:pt>
                <c:pt idx="19">
                  <c:v>79</c:v>
                </c:pt>
                <c:pt idx="20">
                  <c:v>80</c:v>
                </c:pt>
                <c:pt idx="21">
                  <c:v>81</c:v>
                </c:pt>
                <c:pt idx="22">
                  <c:v>82</c:v>
                </c:pt>
                <c:pt idx="23">
                  <c:v>83</c:v>
                </c:pt>
                <c:pt idx="24">
                  <c:v>84</c:v>
                </c:pt>
                <c:pt idx="25">
                  <c:v>85</c:v>
                </c:pt>
                <c:pt idx="26">
                  <c:v>86</c:v>
                </c:pt>
                <c:pt idx="27">
                  <c:v>87</c:v>
                </c:pt>
                <c:pt idx="28">
                  <c:v>88</c:v>
                </c:pt>
                <c:pt idx="29">
                  <c:v>89</c:v>
                </c:pt>
                <c:pt idx="30">
                  <c:v>90</c:v>
                </c:pt>
                <c:pt idx="31">
                  <c:v>91</c:v>
                </c:pt>
                <c:pt idx="32">
                  <c:v>92</c:v>
                </c:pt>
                <c:pt idx="33">
                  <c:v>93</c:v>
                </c:pt>
                <c:pt idx="34">
                  <c:v>94</c:v>
                </c:pt>
                <c:pt idx="35">
                  <c:v>95</c:v>
                </c:pt>
                <c:pt idx="36">
                  <c:v>96</c:v>
                </c:pt>
                <c:pt idx="37">
                  <c:v>97</c:v>
                </c:pt>
                <c:pt idx="38">
                  <c:v>98</c:v>
                </c:pt>
                <c:pt idx="39">
                  <c:v>99</c:v>
                </c:pt>
                <c:pt idx="40">
                  <c:v>100</c:v>
                </c:pt>
                <c:pt idx="41">
                  <c:v>101</c:v>
                </c:pt>
                <c:pt idx="42">
                  <c:v>102</c:v>
                </c:pt>
                <c:pt idx="43">
                  <c:v>103</c:v>
                </c:pt>
                <c:pt idx="44">
                  <c:v>104</c:v>
                </c:pt>
                <c:pt idx="45">
                  <c:v>105</c:v>
                </c:pt>
                <c:pt idx="46">
                  <c:v>106</c:v>
                </c:pt>
                <c:pt idx="47">
                  <c:v>107</c:v>
                </c:pt>
                <c:pt idx="48">
                  <c:v>108</c:v>
                </c:pt>
                <c:pt idx="49">
                  <c:v>109</c:v>
                </c:pt>
                <c:pt idx="50">
                  <c:v>110</c:v>
                </c:pt>
                <c:pt idx="51">
                  <c:v>111</c:v>
                </c:pt>
                <c:pt idx="52">
                  <c:v>112</c:v>
                </c:pt>
                <c:pt idx="53">
                  <c:v>113</c:v>
                </c:pt>
                <c:pt idx="54">
                  <c:v>114</c:v>
                </c:pt>
                <c:pt idx="55">
                  <c:v>115</c:v>
                </c:pt>
                <c:pt idx="56">
                  <c:v>116</c:v>
                </c:pt>
                <c:pt idx="57">
                  <c:v>117</c:v>
                </c:pt>
                <c:pt idx="58">
                  <c:v>118</c:v>
                </c:pt>
                <c:pt idx="59">
                  <c:v>119</c:v>
                </c:pt>
                <c:pt idx="60">
                  <c:v>120</c:v>
                </c:pt>
              </c:numCache>
            </c:numRef>
          </c:cat>
          <c:val>
            <c:numRef>
              <c:f>'2. אוכלוסיית גברים'!$AY$2:$AY$62</c:f>
              <c:numCache>
                <c:formatCode>0%</c:formatCode>
                <c:ptCount val="61"/>
                <c:pt idx="0">
                  <c:v>1</c:v>
                </c:pt>
                <c:pt idx="1">
                  <c:v>0.9988833054159687</c:v>
                </c:pt>
                <c:pt idx="2">
                  <c:v>0.99832495812395305</c:v>
                </c:pt>
                <c:pt idx="3">
                  <c:v>0.99553322166387492</c:v>
                </c:pt>
                <c:pt idx="4">
                  <c:v>0.99162479061976549</c:v>
                </c:pt>
                <c:pt idx="5">
                  <c:v>0.98687883863763259</c:v>
                </c:pt>
                <c:pt idx="6">
                  <c:v>0.98017867113344503</c:v>
                </c:pt>
                <c:pt idx="7">
                  <c:v>0.97292015633724171</c:v>
                </c:pt>
                <c:pt idx="8">
                  <c:v>0.96175321049692908</c:v>
                </c:pt>
                <c:pt idx="9">
                  <c:v>0.95337800111669457</c:v>
                </c:pt>
                <c:pt idx="10">
                  <c:v>0.94137353433835846</c:v>
                </c:pt>
                <c:pt idx="11">
                  <c:v>0.92908989391401453</c:v>
                </c:pt>
                <c:pt idx="12">
                  <c:v>0.91289782244556117</c:v>
                </c:pt>
                <c:pt idx="13">
                  <c:v>0.90173087660524842</c:v>
                </c:pt>
                <c:pt idx="14">
                  <c:v>0.88581797878280288</c:v>
                </c:pt>
                <c:pt idx="15">
                  <c:v>0.87018425460636517</c:v>
                </c:pt>
                <c:pt idx="16">
                  <c:v>0.85790061418202124</c:v>
                </c:pt>
                <c:pt idx="17">
                  <c:v>0.84115019542155223</c:v>
                </c:pt>
                <c:pt idx="18">
                  <c:v>0.82495812395309887</c:v>
                </c:pt>
                <c:pt idx="19">
                  <c:v>0.80541596873255161</c:v>
                </c:pt>
                <c:pt idx="20">
                  <c:v>0.78084868788386375</c:v>
                </c:pt>
                <c:pt idx="21">
                  <c:v>0.75153545505304298</c:v>
                </c:pt>
                <c:pt idx="22">
                  <c:v>0.72613065326633164</c:v>
                </c:pt>
                <c:pt idx="23">
                  <c:v>0.6959798994974874</c:v>
                </c:pt>
                <c:pt idx="24">
                  <c:v>0.66359575656058067</c:v>
                </c:pt>
                <c:pt idx="25">
                  <c:v>0.62925739810161918</c:v>
                </c:pt>
                <c:pt idx="26">
                  <c:v>0.5926856504745952</c:v>
                </c:pt>
                <c:pt idx="27">
                  <c:v>0.55443886097152428</c:v>
                </c:pt>
                <c:pt idx="28">
                  <c:v>0.51451702959240653</c:v>
                </c:pt>
                <c:pt idx="29">
                  <c:v>0.47319932998324959</c:v>
                </c:pt>
                <c:pt idx="30">
                  <c:v>0.43104410943606924</c:v>
                </c:pt>
                <c:pt idx="31">
                  <c:v>0.38833054159687325</c:v>
                </c:pt>
                <c:pt idx="32">
                  <c:v>0.34561697375767725</c:v>
                </c:pt>
                <c:pt idx="33">
                  <c:v>0.30346175321049695</c:v>
                </c:pt>
                <c:pt idx="34">
                  <c:v>0.26242322724734785</c:v>
                </c:pt>
                <c:pt idx="35">
                  <c:v>0.22333891680625348</c:v>
                </c:pt>
                <c:pt idx="36">
                  <c:v>0.18648799553322165</c:v>
                </c:pt>
                <c:pt idx="37">
                  <c:v>0.15270798436627583</c:v>
                </c:pt>
                <c:pt idx="38">
                  <c:v>0.12227805695142378</c:v>
                </c:pt>
                <c:pt idx="39">
                  <c:v>9.5477386934673364E-2</c:v>
                </c:pt>
                <c:pt idx="40">
                  <c:v>7.2585147962032387E-2</c:v>
                </c:pt>
                <c:pt idx="41">
                  <c:v>5.3601340033500838E-2</c:v>
                </c:pt>
                <c:pt idx="42">
                  <c:v>3.8246789503070908E-2</c:v>
                </c:pt>
                <c:pt idx="43">
                  <c:v>2.6521496370742602E-2</c:v>
                </c:pt>
                <c:pt idx="44">
                  <c:v>1.7587939698492462E-2</c:v>
                </c:pt>
                <c:pt idx="45">
                  <c:v>1.1166945840312675E-2</c:v>
                </c:pt>
                <c:pt idx="46">
                  <c:v>6.9793411501954212E-3</c:v>
                </c:pt>
                <c:pt idx="47">
                  <c:v>4.1876046901172526E-3</c:v>
                </c:pt>
                <c:pt idx="48">
                  <c:v>2.2333891680625349E-3</c:v>
                </c:pt>
                <c:pt idx="49">
                  <c:v>1.1166945840312675E-3</c:v>
                </c:pt>
                <c:pt idx="50">
                  <c:v>5.5834729201563373E-4</c:v>
                </c:pt>
                <c:pt idx="51">
                  <c:v>2.7917364600781687E-4</c:v>
                </c:pt>
                <c:pt idx="52">
                  <c:v>0</c:v>
                </c:pt>
                <c:pt idx="53">
                  <c:v>0</c:v>
                </c:pt>
                <c:pt idx="54">
                  <c:v>0</c:v>
                </c:pt>
                <c:pt idx="55">
                  <c:v>0</c:v>
                </c:pt>
                <c:pt idx="56">
                  <c:v>0</c:v>
                </c:pt>
                <c:pt idx="57">
                  <c:v>0</c:v>
                </c:pt>
                <c:pt idx="58">
                  <c:v>0</c:v>
                </c:pt>
                <c:pt idx="59">
                  <c:v>0</c:v>
                </c:pt>
                <c:pt idx="60">
                  <c:v>0</c:v>
                </c:pt>
              </c:numCache>
            </c:numRef>
          </c:val>
          <c:smooth val="0"/>
          <c:extLst>
            <c:ext xmlns:c16="http://schemas.microsoft.com/office/drawing/2014/chart" uri="{C3380CC4-5D6E-409C-BE32-E72D297353CC}">
              <c16:uniqueId val="{00000004-14D0-49D8-871D-91A6C49B8AA4}"/>
            </c:ext>
          </c:extLst>
        </c:ser>
        <c:dLbls>
          <c:showLegendKey val="0"/>
          <c:showVal val="0"/>
          <c:showCatName val="0"/>
          <c:showSerName val="0"/>
          <c:showPercent val="0"/>
          <c:showBubbleSize val="0"/>
        </c:dLbls>
        <c:marker val="1"/>
        <c:smooth val="0"/>
        <c:axId val="317405072"/>
        <c:axId val="317405464"/>
      </c:lineChart>
      <c:catAx>
        <c:axId val="317405072"/>
        <c:scaling>
          <c:orientation val="minMax"/>
        </c:scaling>
        <c:delete val="0"/>
        <c:axPos val="b"/>
        <c:numFmt formatCode="General" sourceLinked="1"/>
        <c:majorTickMark val="out"/>
        <c:minorTickMark val="none"/>
        <c:tickLblPos val="nextTo"/>
        <c:txPr>
          <a:bodyPr/>
          <a:lstStyle/>
          <a:p>
            <a:pPr>
              <a:defRPr sz="1800"/>
            </a:pPr>
            <a:endParaRPr lang="he-IL"/>
          </a:p>
        </c:txPr>
        <c:crossAx val="317405464"/>
        <c:crosses val="autoZero"/>
        <c:auto val="1"/>
        <c:lblAlgn val="ctr"/>
        <c:lblOffset val="100"/>
        <c:noMultiLvlLbl val="0"/>
      </c:catAx>
      <c:valAx>
        <c:axId val="317405464"/>
        <c:scaling>
          <c:orientation val="minMax"/>
          <c:max val="1"/>
        </c:scaling>
        <c:delete val="0"/>
        <c:axPos val="l"/>
        <c:majorGridlines>
          <c:spPr>
            <a:ln>
              <a:prstDash val="dash"/>
            </a:ln>
          </c:spPr>
        </c:majorGridlines>
        <c:numFmt formatCode="0%" sourceLinked="1"/>
        <c:majorTickMark val="out"/>
        <c:minorTickMark val="none"/>
        <c:tickLblPos val="nextTo"/>
        <c:txPr>
          <a:bodyPr/>
          <a:lstStyle/>
          <a:p>
            <a:pPr>
              <a:defRPr sz="1800"/>
            </a:pPr>
            <a:endParaRPr lang="he-IL"/>
          </a:p>
        </c:txPr>
        <c:crossAx val="31740507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1930</c:v>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'3. פטירות גברים'!$B$65:$F$65</c:f>
              <c:strCache>
                <c:ptCount val="5"/>
                <c:pt idx="0">
                  <c:v>quintile 1</c:v>
                </c:pt>
                <c:pt idx="1">
                  <c:v>quintile 2</c:v>
                </c:pt>
                <c:pt idx="2">
                  <c:v>quintile 3</c:v>
                </c:pt>
                <c:pt idx="3">
                  <c:v>quintile 4</c:v>
                </c:pt>
                <c:pt idx="4">
                  <c:v>quintile 5</c:v>
                </c:pt>
              </c:strCache>
            </c:strRef>
          </c:cat>
          <c:val>
            <c:numRef>
              <c:f>'3. פטירות גברים'!$B$63:$F$63</c:f>
              <c:numCache>
                <c:formatCode>_ * #,##0.0_ ;_ * \-#,##0.0_ ;_ * "-"??_ ;_ @_ </c:formatCode>
                <c:ptCount val="5"/>
                <c:pt idx="0">
                  <c:v>80.669996432393859</c:v>
                </c:pt>
                <c:pt idx="1">
                  <c:v>82.193790149892934</c:v>
                </c:pt>
                <c:pt idx="2">
                  <c:v>82.348555119514799</c:v>
                </c:pt>
                <c:pt idx="3">
                  <c:v>83.320485367594571</c:v>
                </c:pt>
                <c:pt idx="4">
                  <c:v>85.105638829407567</c:v>
                </c:pt>
              </c:numCache>
            </c:numRef>
          </c:val>
          <c:extLst>
            <c:ext xmlns:c16="http://schemas.microsoft.com/office/drawing/2014/chart" uri="{C3380CC4-5D6E-409C-BE32-E72D297353CC}">
              <c16:uniqueId val="{00000000-AC45-48F3-9E4E-9353D554EB41}"/>
            </c:ext>
          </c:extLst>
        </c:ser>
        <c:ser>
          <c:idx val="2"/>
          <c:order val="1"/>
          <c:tx>
            <c:v>1931</c:v>
          </c:tx>
          <c:spPr>
            <a:solidFill>
              <a:schemeClr val="accent3"/>
            </a:solidFill>
            <a:ln>
              <a:noFill/>
            </a:ln>
            <a:effectLst/>
          </c:spPr>
          <c:invertIfNegative val="0"/>
          <c:cat>
            <c:strRef>
              <c:f>'3. פטירות גברים'!$B$65:$F$65</c:f>
              <c:strCache>
                <c:ptCount val="5"/>
                <c:pt idx="0">
                  <c:v>quintile 1</c:v>
                </c:pt>
                <c:pt idx="1">
                  <c:v>quintile 2</c:v>
                </c:pt>
                <c:pt idx="2">
                  <c:v>quintile 3</c:v>
                </c:pt>
                <c:pt idx="3">
                  <c:v>quintile 4</c:v>
                </c:pt>
                <c:pt idx="4">
                  <c:v>quintile 5</c:v>
                </c:pt>
              </c:strCache>
            </c:strRef>
          </c:cat>
          <c:val>
            <c:numRef>
              <c:f>'3. פטירות גברים'!$I$63:$M$63</c:f>
              <c:numCache>
                <c:formatCode>_ * #,##0.0_ ;_ * \-#,##0.0_ ;_ * "-"??_ ;_ @_ </c:formatCode>
                <c:ptCount val="5"/>
                <c:pt idx="0">
                  <c:v>80.899462778204139</c:v>
                </c:pt>
                <c:pt idx="1">
                  <c:v>82.269889607917776</c:v>
                </c:pt>
                <c:pt idx="2">
                  <c:v>82.795918367346943</c:v>
                </c:pt>
                <c:pt idx="3">
                  <c:v>83.861363636363635</c:v>
                </c:pt>
                <c:pt idx="4">
                  <c:v>85.248398039954765</c:v>
                </c:pt>
              </c:numCache>
            </c:numRef>
          </c:val>
          <c:extLst>
            <c:ext xmlns:c16="http://schemas.microsoft.com/office/drawing/2014/chart" uri="{C3380CC4-5D6E-409C-BE32-E72D297353CC}">
              <c16:uniqueId val="{00000001-AC45-48F3-9E4E-9353D554EB41}"/>
            </c:ext>
          </c:extLst>
        </c:ser>
        <c:ser>
          <c:idx val="3"/>
          <c:order val="2"/>
          <c:tx>
            <c:v>1932</c:v>
          </c:tx>
          <c:spPr>
            <a:solidFill>
              <a:schemeClr val="accent4"/>
            </a:solidFill>
            <a:ln>
              <a:noFill/>
            </a:ln>
            <a:effectLst/>
          </c:spPr>
          <c:invertIfNegative val="0"/>
          <c:cat>
            <c:strRef>
              <c:f>'3. פטירות גברים'!$B$65:$F$65</c:f>
              <c:strCache>
                <c:ptCount val="5"/>
                <c:pt idx="0">
                  <c:v>quintile 1</c:v>
                </c:pt>
                <c:pt idx="1">
                  <c:v>quintile 2</c:v>
                </c:pt>
                <c:pt idx="2">
                  <c:v>quintile 3</c:v>
                </c:pt>
                <c:pt idx="3">
                  <c:v>quintile 4</c:v>
                </c:pt>
                <c:pt idx="4">
                  <c:v>quintile 5</c:v>
                </c:pt>
              </c:strCache>
            </c:strRef>
          </c:cat>
          <c:val>
            <c:numRef>
              <c:f>'3. פטירות גברים'!$P$63:$T$63</c:f>
              <c:numCache>
                <c:formatCode>_ * #,##0.0_ ;_ * \-#,##0.0_ ;_ * "-"??_ ;_ @_ </c:formatCode>
                <c:ptCount val="5"/>
                <c:pt idx="0">
                  <c:v>81.493184201328205</c:v>
                </c:pt>
                <c:pt idx="1">
                  <c:v>82.759271978021971</c:v>
                </c:pt>
                <c:pt idx="2">
                  <c:v>82.808073896681492</c:v>
                </c:pt>
                <c:pt idx="3">
                  <c:v>84.354124062713026</c:v>
                </c:pt>
                <c:pt idx="4">
                  <c:v>85.606473594548547</c:v>
                </c:pt>
              </c:numCache>
            </c:numRef>
          </c:val>
          <c:extLst>
            <c:ext xmlns:c16="http://schemas.microsoft.com/office/drawing/2014/chart" uri="{C3380CC4-5D6E-409C-BE32-E72D297353CC}">
              <c16:uniqueId val="{00000002-AC45-48F3-9E4E-9353D554EB41}"/>
            </c:ext>
          </c:extLst>
        </c:ser>
        <c:ser>
          <c:idx val="4"/>
          <c:order val="3"/>
          <c:tx>
            <c:v>1933</c:v>
          </c:tx>
          <c:spPr>
            <a:solidFill>
              <a:schemeClr val="accent5"/>
            </a:solidFill>
            <a:ln>
              <a:noFill/>
            </a:ln>
            <a:effectLst/>
          </c:spPr>
          <c:invertIfNegative val="0"/>
          <c:cat>
            <c:strRef>
              <c:f>'3. פטירות גברים'!$B$65:$F$65</c:f>
              <c:strCache>
                <c:ptCount val="5"/>
                <c:pt idx="0">
                  <c:v>quintile 1</c:v>
                </c:pt>
                <c:pt idx="1">
                  <c:v>quintile 2</c:v>
                </c:pt>
                <c:pt idx="2">
                  <c:v>quintile 3</c:v>
                </c:pt>
                <c:pt idx="3">
                  <c:v>quintile 4</c:v>
                </c:pt>
                <c:pt idx="4">
                  <c:v>quintile 5</c:v>
                </c:pt>
              </c:strCache>
            </c:strRef>
          </c:cat>
          <c:val>
            <c:numRef>
              <c:f>'3. פטירות גברים'!$W$63:$AA$63</c:f>
              <c:numCache>
                <c:formatCode>_ * #,##0.0_ ;_ * \-#,##0.0_ ;_ * "-"??_ ;_ @_ </c:formatCode>
                <c:ptCount val="5"/>
                <c:pt idx="0">
                  <c:v>81.092757759543346</c:v>
                </c:pt>
                <c:pt idx="1">
                  <c:v>82.674799581735797</c:v>
                </c:pt>
                <c:pt idx="2">
                  <c:v>83.185917447103705</c:v>
                </c:pt>
                <c:pt idx="3">
                  <c:v>84.174394463667824</c:v>
                </c:pt>
                <c:pt idx="4">
                  <c:v>85.809474412171511</c:v>
                </c:pt>
              </c:numCache>
            </c:numRef>
          </c:val>
          <c:extLst>
            <c:ext xmlns:c16="http://schemas.microsoft.com/office/drawing/2014/chart" uri="{C3380CC4-5D6E-409C-BE32-E72D297353CC}">
              <c16:uniqueId val="{00000003-AC45-48F3-9E4E-9353D554EB41}"/>
            </c:ext>
          </c:extLst>
        </c:ser>
        <c:ser>
          <c:idx val="5"/>
          <c:order val="4"/>
          <c:tx>
            <c:v>1934</c:v>
          </c:tx>
          <c:spPr>
            <a:solidFill>
              <a:schemeClr val="accent6"/>
            </a:solidFill>
            <a:ln>
              <a:noFill/>
            </a:ln>
            <a:effectLst/>
          </c:spPr>
          <c:invertIfNegative val="0"/>
          <c:cat>
            <c:strRef>
              <c:f>'3. פטירות גברים'!$B$65:$F$65</c:f>
              <c:strCache>
                <c:ptCount val="5"/>
                <c:pt idx="0">
                  <c:v>quintile 1</c:v>
                </c:pt>
                <c:pt idx="1">
                  <c:v>quintile 2</c:v>
                </c:pt>
                <c:pt idx="2">
                  <c:v>quintile 3</c:v>
                </c:pt>
                <c:pt idx="3">
                  <c:v>quintile 4</c:v>
                </c:pt>
                <c:pt idx="4">
                  <c:v>quintile 5</c:v>
                </c:pt>
              </c:strCache>
            </c:strRef>
          </c:cat>
          <c:val>
            <c:numRef>
              <c:f>'3. פטירות גברים'!$AD$63:$AH$63</c:f>
              <c:numCache>
                <c:formatCode>_ * #,##0.0_ ;_ * \-#,##0.0_ ;_ * "-"??_ ;_ @_ </c:formatCode>
                <c:ptCount val="5"/>
                <c:pt idx="0">
                  <c:v>81.577445652173907</c:v>
                </c:pt>
                <c:pt idx="1">
                  <c:v>82.935837765957444</c:v>
                </c:pt>
                <c:pt idx="2">
                  <c:v>83.726701916721751</c:v>
                </c:pt>
                <c:pt idx="3">
                  <c:v>84.359354413702235</c:v>
                </c:pt>
                <c:pt idx="4">
                  <c:v>86.234596375617798</c:v>
                </c:pt>
              </c:numCache>
            </c:numRef>
          </c:val>
          <c:extLst>
            <c:ext xmlns:c16="http://schemas.microsoft.com/office/drawing/2014/chart" uri="{C3380CC4-5D6E-409C-BE32-E72D297353CC}">
              <c16:uniqueId val="{00000004-AC45-48F3-9E4E-9353D554EB41}"/>
            </c:ext>
          </c:extLst>
        </c:ser>
        <c:ser>
          <c:idx val="1"/>
          <c:order val="5"/>
          <c:tx>
            <c:v>1935</c:v>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'3. פטירות גברים'!$B$65:$F$65</c:f>
              <c:strCache>
                <c:ptCount val="5"/>
                <c:pt idx="0">
                  <c:v>quintile 1</c:v>
                </c:pt>
                <c:pt idx="1">
                  <c:v>quintile 2</c:v>
                </c:pt>
                <c:pt idx="2">
                  <c:v>quintile 3</c:v>
                </c:pt>
                <c:pt idx="3">
                  <c:v>quintile 4</c:v>
                </c:pt>
                <c:pt idx="4">
                  <c:v>quintile 5</c:v>
                </c:pt>
              </c:strCache>
            </c:strRef>
          </c:cat>
          <c:val>
            <c:numRef>
              <c:f>'3. פטירות גברים'!$AK$63:$AO$63</c:f>
              <c:numCache>
                <c:formatCode>_ * #,##0.0_ ;_ * \-#,##0.0_ ;_ * "-"??_ ;_ @_ </c:formatCode>
                <c:ptCount val="5"/>
                <c:pt idx="0">
                  <c:v>82.120341394025601</c:v>
                </c:pt>
                <c:pt idx="1">
                  <c:v>83.856373937677049</c:v>
                </c:pt>
                <c:pt idx="2">
                  <c:v>83.739971949509112</c:v>
                </c:pt>
                <c:pt idx="3">
                  <c:v>84.774706867671696</c:v>
                </c:pt>
                <c:pt idx="4">
                  <c:v>86.738414293690681</c:v>
                </c:pt>
              </c:numCache>
            </c:numRef>
          </c:val>
          <c:extLst>
            <c:ext xmlns:c16="http://schemas.microsoft.com/office/drawing/2014/chart" uri="{C3380CC4-5D6E-409C-BE32-E72D297353CC}">
              <c16:uniqueId val="{00000005-AC45-48F3-9E4E-9353D554EB41}"/>
            </c:ext>
          </c:extLst>
        </c:ser>
        <c:dLbls>
          <c:showLegendKey val="0"/>
          <c:showVal val="0"/>
          <c:showCatName val="0"/>
          <c:showSerName val="0"/>
          <c:showPercent val="0"/>
          <c:showBubbleSize val="0"/>
        </c:dLbls>
        <c:gapWidth val="219"/>
        <c:overlap val="-27"/>
        <c:axId val="317406248"/>
        <c:axId val="317406640"/>
      </c:barChart>
      <c:catAx>
        <c:axId val="317406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he-IL"/>
          </a:p>
        </c:txPr>
        <c:crossAx val="317406640"/>
        <c:crosses val="autoZero"/>
        <c:auto val="1"/>
        <c:lblAlgn val="ctr"/>
        <c:lblOffset val="100"/>
        <c:noMultiLvlLbl val="0"/>
      </c:catAx>
      <c:valAx>
        <c:axId val="3174066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he-IL"/>
          </a:p>
        </c:txPr>
        <c:crossAx val="31740624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1200"/>
      </a:pPr>
      <a:endParaRPr lang="he-I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smtClean="0"/>
              <a:t>1930</a:t>
            </a:r>
            <a:endParaRPr lang="en-US" sz="2400" b="1" dirty="0"/>
          </a:p>
        </c:rich>
      </c:tx>
      <c:layout>
        <c:manualLayout>
          <c:xMode val="edge"/>
          <c:yMode val="edge"/>
          <c:x val="0.48259456001747925"/>
          <c:y val="5.0041532407943373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manualLayout>
          <c:layoutTarget val="inner"/>
          <c:xMode val="edge"/>
          <c:yMode val="edge"/>
          <c:x val="0.146646526504873"/>
          <c:y val="5.5912922104641403E-2"/>
          <c:w val="0.85335347349512702"/>
          <c:h val="0.87382253700249535"/>
        </c:manualLayout>
      </c:layout>
      <c:barChart>
        <c:barDir val="col"/>
        <c:grouping val="clustered"/>
        <c:varyColors val="0"/>
        <c:ser>
          <c:idx val="0"/>
          <c:order val="0"/>
          <c:tx>
            <c:strRef>
              <c:f>'12. גיל הזכאות לקצבת זיקנה'!$C$4</c:f>
              <c:strCache>
                <c:ptCount val="1"/>
                <c:pt idx="0">
                  <c:v>Quintile 1</c:v>
                </c:pt>
              </c:strCache>
            </c:strRef>
          </c:tx>
          <c:spPr>
            <a:solidFill>
              <a:schemeClr val="accent1"/>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זיקנה'!$F$4:$K$4</c:f>
              <c:numCache>
                <c:formatCode>0.0%</c:formatCode>
                <c:ptCount val="6"/>
                <c:pt idx="0">
                  <c:v>0.77134876296887467</c:v>
                </c:pt>
                <c:pt idx="1">
                  <c:v>0.13367916999201915</c:v>
                </c:pt>
                <c:pt idx="2">
                  <c:v>2.3942537909018357E-2</c:v>
                </c:pt>
                <c:pt idx="3">
                  <c:v>2.23463687150838E-2</c:v>
                </c:pt>
                <c:pt idx="4">
                  <c:v>6.7837190742218679E-3</c:v>
                </c:pt>
                <c:pt idx="5">
                  <c:v>4.189944134078212E-2</c:v>
                </c:pt>
              </c:numCache>
            </c:numRef>
          </c:val>
          <c:extLst>
            <c:ext xmlns:c16="http://schemas.microsoft.com/office/drawing/2014/chart" uri="{C3380CC4-5D6E-409C-BE32-E72D297353CC}">
              <c16:uniqueId val="{00000000-E686-41C3-B25E-4F946304E613}"/>
            </c:ext>
          </c:extLst>
        </c:ser>
        <c:ser>
          <c:idx val="1"/>
          <c:order val="1"/>
          <c:tx>
            <c:strRef>
              <c:f>'12. גיל הזכאות לקצבת זיקנה'!$C$5</c:f>
              <c:strCache>
                <c:ptCount val="1"/>
                <c:pt idx="0">
                  <c:v>Quintile 2</c:v>
                </c:pt>
              </c:strCache>
            </c:strRef>
          </c:tx>
          <c:spPr>
            <a:solidFill>
              <a:schemeClr val="accent2"/>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זיקנה'!$F$5:$K$5</c:f>
              <c:numCache>
                <c:formatCode>0.0%</c:formatCode>
                <c:ptCount val="6"/>
                <c:pt idx="0">
                  <c:v>0.78533026113671278</c:v>
                </c:pt>
                <c:pt idx="1">
                  <c:v>0.11635944700460829</c:v>
                </c:pt>
                <c:pt idx="2">
                  <c:v>2.6113671274961597E-2</c:v>
                </c:pt>
                <c:pt idx="3">
                  <c:v>1.8817204301075269E-2</c:v>
                </c:pt>
                <c:pt idx="4">
                  <c:v>9.984639016897081E-3</c:v>
                </c:pt>
                <c:pt idx="5">
                  <c:v>4.3394777265745005E-2</c:v>
                </c:pt>
              </c:numCache>
            </c:numRef>
          </c:val>
          <c:extLst>
            <c:ext xmlns:c16="http://schemas.microsoft.com/office/drawing/2014/chart" uri="{C3380CC4-5D6E-409C-BE32-E72D297353CC}">
              <c16:uniqueId val="{00000001-E686-41C3-B25E-4F946304E613}"/>
            </c:ext>
          </c:extLst>
        </c:ser>
        <c:ser>
          <c:idx val="2"/>
          <c:order val="2"/>
          <c:tx>
            <c:strRef>
              <c:f>'12. גיל הזכאות לקצבת זיקנה'!$C$6</c:f>
              <c:strCache>
                <c:ptCount val="1"/>
                <c:pt idx="0">
                  <c:v>Quintile 3</c:v>
                </c:pt>
              </c:strCache>
            </c:strRef>
          </c:tx>
          <c:spPr>
            <a:solidFill>
              <a:schemeClr val="accent3"/>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זיקנה'!$F$6:$K$6</c:f>
              <c:numCache>
                <c:formatCode>0.0%</c:formatCode>
                <c:ptCount val="6"/>
                <c:pt idx="0">
                  <c:v>0.70665128796616683</c:v>
                </c:pt>
                <c:pt idx="1">
                  <c:v>0.13264129181084197</c:v>
                </c:pt>
                <c:pt idx="2">
                  <c:v>4.459823144944252E-2</c:v>
                </c:pt>
                <c:pt idx="3">
                  <c:v>3.2679738562091505E-2</c:v>
                </c:pt>
                <c:pt idx="4">
                  <c:v>1.6147635524798153E-2</c:v>
                </c:pt>
                <c:pt idx="5">
                  <c:v>6.7281814686658975E-2</c:v>
                </c:pt>
              </c:numCache>
            </c:numRef>
          </c:val>
          <c:extLst>
            <c:ext xmlns:c16="http://schemas.microsoft.com/office/drawing/2014/chart" uri="{C3380CC4-5D6E-409C-BE32-E72D297353CC}">
              <c16:uniqueId val="{00000002-E686-41C3-B25E-4F946304E613}"/>
            </c:ext>
          </c:extLst>
        </c:ser>
        <c:ser>
          <c:idx val="3"/>
          <c:order val="3"/>
          <c:tx>
            <c:strRef>
              <c:f>'12. גיל הזכאות לקצבת זיקנה'!$C$7</c:f>
              <c:strCache>
                <c:ptCount val="1"/>
                <c:pt idx="0">
                  <c:v>Quintile 4</c:v>
                </c:pt>
              </c:strCache>
            </c:strRef>
          </c:tx>
          <c:spPr>
            <a:solidFill>
              <a:schemeClr val="accent4"/>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זיקנה'!$F$7:$K$7</c:f>
              <c:numCache>
                <c:formatCode>0.0%</c:formatCode>
                <c:ptCount val="6"/>
                <c:pt idx="0">
                  <c:v>0.62394149345650496</c:v>
                </c:pt>
                <c:pt idx="1">
                  <c:v>0.14318706697459585</c:v>
                </c:pt>
                <c:pt idx="2">
                  <c:v>4.7344110854503463E-2</c:v>
                </c:pt>
                <c:pt idx="3">
                  <c:v>4.3879907621247112E-2</c:v>
                </c:pt>
                <c:pt idx="4">
                  <c:v>2.771362586605081E-2</c:v>
                </c:pt>
                <c:pt idx="5">
                  <c:v>0.11393379522709776</c:v>
                </c:pt>
              </c:numCache>
            </c:numRef>
          </c:val>
          <c:extLst>
            <c:ext xmlns:c16="http://schemas.microsoft.com/office/drawing/2014/chart" uri="{C3380CC4-5D6E-409C-BE32-E72D297353CC}">
              <c16:uniqueId val="{00000003-E686-41C3-B25E-4F946304E613}"/>
            </c:ext>
          </c:extLst>
        </c:ser>
        <c:ser>
          <c:idx val="4"/>
          <c:order val="4"/>
          <c:tx>
            <c:strRef>
              <c:f>'12. גיל הזכאות לקצבת זיקנה'!$C$8</c:f>
              <c:strCache>
                <c:ptCount val="1"/>
                <c:pt idx="0">
                  <c:v>Quintile 5</c:v>
                </c:pt>
              </c:strCache>
            </c:strRef>
          </c:tx>
          <c:spPr>
            <a:solidFill>
              <a:schemeClr val="accent5"/>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זיקנה'!$F$8:$K$8</c:f>
              <c:numCache>
                <c:formatCode>0.0%</c:formatCode>
                <c:ptCount val="6"/>
                <c:pt idx="0">
                  <c:v>0.49006875477463713</c:v>
                </c:pt>
                <c:pt idx="1">
                  <c:v>0.1359816653934301</c:v>
                </c:pt>
                <c:pt idx="2">
                  <c:v>4.6982429335370515E-2</c:v>
                </c:pt>
                <c:pt idx="3">
                  <c:v>5.1948051948051951E-2</c:v>
                </c:pt>
                <c:pt idx="4">
                  <c:v>4.0870893812070284E-2</c:v>
                </c:pt>
                <c:pt idx="5">
                  <c:v>0.23414820473644002</c:v>
                </c:pt>
              </c:numCache>
            </c:numRef>
          </c:val>
          <c:extLst>
            <c:ext xmlns:c16="http://schemas.microsoft.com/office/drawing/2014/chart" uri="{C3380CC4-5D6E-409C-BE32-E72D297353CC}">
              <c16:uniqueId val="{00000004-E686-41C3-B25E-4F946304E613}"/>
            </c:ext>
          </c:extLst>
        </c:ser>
        <c:dLbls>
          <c:showLegendKey val="0"/>
          <c:showVal val="0"/>
          <c:showCatName val="0"/>
          <c:showSerName val="0"/>
          <c:showPercent val="0"/>
          <c:showBubbleSize val="0"/>
        </c:dLbls>
        <c:gapWidth val="150"/>
        <c:axId val="317407424"/>
        <c:axId val="317407816"/>
      </c:barChart>
      <c:catAx>
        <c:axId val="317407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he-IL"/>
          </a:p>
        </c:txPr>
        <c:crossAx val="317407816"/>
        <c:crosses val="autoZero"/>
        <c:auto val="1"/>
        <c:lblAlgn val="ctr"/>
        <c:lblOffset val="100"/>
        <c:noMultiLvlLbl val="0"/>
      </c:catAx>
      <c:valAx>
        <c:axId val="31740781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he-IL"/>
          </a:p>
        </c:txPr>
        <c:crossAx val="317407424"/>
        <c:crosses val="autoZero"/>
        <c:crossBetween val="between"/>
      </c:valAx>
      <c:spPr>
        <a:noFill/>
        <a:ln>
          <a:noFill/>
        </a:ln>
        <a:effectLst/>
      </c:spPr>
    </c:plotArea>
    <c:legend>
      <c:legendPos val="t"/>
      <c:layout>
        <c:manualLayout>
          <c:xMode val="edge"/>
          <c:yMode val="edge"/>
          <c:x val="0.77745389943618637"/>
          <c:y val="8.4325393638091342E-2"/>
          <c:w val="0.2202886409191338"/>
          <c:h val="0.55469509526927474"/>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1400"/>
      </a:pPr>
      <a:endParaRPr lang="he-I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smtClean="0"/>
              <a:t>1935</a:t>
            </a:r>
            <a:endParaRPr lang="en-US" sz="2400" b="1" dirty="0"/>
          </a:p>
        </c:rich>
      </c:tx>
      <c:layout>
        <c:manualLayout>
          <c:xMode val="edge"/>
          <c:yMode val="edge"/>
          <c:x val="0.47396309147381249"/>
          <c:y val="1.4610932160214815E-2"/>
        </c:manualLayout>
      </c:layout>
      <c:overlay val="1"/>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manualLayout>
          <c:layoutTarget val="inner"/>
          <c:xMode val="edge"/>
          <c:yMode val="edge"/>
          <c:x val="0.15059181489780721"/>
          <c:y val="2.0808306679247664E-2"/>
          <c:w val="0.83785676162118683"/>
          <c:h val="0.89034111924725701"/>
        </c:manualLayout>
      </c:layout>
      <c:barChart>
        <c:barDir val="col"/>
        <c:grouping val="clustered"/>
        <c:varyColors val="0"/>
        <c:ser>
          <c:idx val="0"/>
          <c:order val="0"/>
          <c:tx>
            <c:strRef>
              <c:f>'12. גיל הזכאות לקצבת זיקנה'!$C$29</c:f>
              <c:strCache>
                <c:ptCount val="1"/>
                <c:pt idx="0">
                  <c:v>Quintile 1</c:v>
                </c:pt>
              </c:strCache>
            </c:strRef>
          </c:tx>
          <c:spPr>
            <a:solidFill>
              <a:schemeClr val="accent1"/>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זיקנה'!$F$29:$K$29</c:f>
              <c:numCache>
                <c:formatCode>0.0%</c:formatCode>
                <c:ptCount val="6"/>
                <c:pt idx="0">
                  <c:v>0.77534668721109401</c:v>
                </c:pt>
                <c:pt idx="1">
                  <c:v>4.7457627118644069E-2</c:v>
                </c:pt>
                <c:pt idx="2">
                  <c:v>1.6949152542372881E-2</c:v>
                </c:pt>
                <c:pt idx="3">
                  <c:v>1.3251155624036981E-2</c:v>
                </c:pt>
                <c:pt idx="4">
                  <c:v>1.2942989214175655E-2</c:v>
                </c:pt>
                <c:pt idx="5">
                  <c:v>0.13405238828967642</c:v>
                </c:pt>
              </c:numCache>
            </c:numRef>
          </c:val>
          <c:extLst>
            <c:ext xmlns:c16="http://schemas.microsoft.com/office/drawing/2014/chart" uri="{C3380CC4-5D6E-409C-BE32-E72D297353CC}">
              <c16:uniqueId val="{00000000-4F10-44CB-8D25-EB855C0DDC7D}"/>
            </c:ext>
          </c:extLst>
        </c:ser>
        <c:ser>
          <c:idx val="1"/>
          <c:order val="1"/>
          <c:tx>
            <c:strRef>
              <c:f>'12. גיל הזכאות לקצבת זיקנה'!$C$30</c:f>
              <c:strCache>
                <c:ptCount val="1"/>
                <c:pt idx="0">
                  <c:v>Quintile 2</c:v>
                </c:pt>
              </c:strCache>
            </c:strRef>
          </c:tx>
          <c:spPr>
            <a:solidFill>
              <a:schemeClr val="accent2"/>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זיקנה'!$F$30:$K$30</c:f>
              <c:numCache>
                <c:formatCode>0.0%</c:formatCode>
                <c:ptCount val="6"/>
                <c:pt idx="0">
                  <c:v>0.80858186244674379</c:v>
                </c:pt>
                <c:pt idx="1">
                  <c:v>5.5082166768107121E-2</c:v>
                </c:pt>
                <c:pt idx="2">
                  <c:v>1.8259281801582473E-2</c:v>
                </c:pt>
                <c:pt idx="3">
                  <c:v>1.2477175897748022E-2</c:v>
                </c:pt>
                <c:pt idx="4">
                  <c:v>1.4303104077906269E-2</c:v>
                </c:pt>
                <c:pt idx="5">
                  <c:v>9.129640900791236E-2</c:v>
                </c:pt>
              </c:numCache>
            </c:numRef>
          </c:val>
          <c:extLst>
            <c:ext xmlns:c16="http://schemas.microsoft.com/office/drawing/2014/chart" uri="{C3380CC4-5D6E-409C-BE32-E72D297353CC}">
              <c16:uniqueId val="{00000001-4F10-44CB-8D25-EB855C0DDC7D}"/>
            </c:ext>
          </c:extLst>
        </c:ser>
        <c:ser>
          <c:idx val="2"/>
          <c:order val="2"/>
          <c:tx>
            <c:strRef>
              <c:f>'12. גיל הזכאות לקצבת זיקנה'!$C$31</c:f>
              <c:strCache>
                <c:ptCount val="1"/>
                <c:pt idx="0">
                  <c:v>Quintile 3</c:v>
                </c:pt>
              </c:strCache>
            </c:strRef>
          </c:tx>
          <c:spPr>
            <a:solidFill>
              <a:schemeClr val="accent3"/>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זיקנה'!$F$31:$K$31</c:f>
              <c:numCache>
                <c:formatCode>0.0%</c:formatCode>
                <c:ptCount val="6"/>
                <c:pt idx="0">
                  <c:v>0.75189107413010592</c:v>
                </c:pt>
                <c:pt idx="1">
                  <c:v>7.6550680786686837E-2</c:v>
                </c:pt>
                <c:pt idx="2">
                  <c:v>2.5113464447806353E-2</c:v>
                </c:pt>
                <c:pt idx="3">
                  <c:v>2.1482602118003027E-2</c:v>
                </c:pt>
                <c:pt idx="4">
                  <c:v>2.3298033282904689E-2</c:v>
                </c:pt>
                <c:pt idx="5">
                  <c:v>0.10166414523449319</c:v>
                </c:pt>
              </c:numCache>
            </c:numRef>
          </c:val>
          <c:extLst>
            <c:ext xmlns:c16="http://schemas.microsoft.com/office/drawing/2014/chart" uri="{C3380CC4-5D6E-409C-BE32-E72D297353CC}">
              <c16:uniqueId val="{00000002-4F10-44CB-8D25-EB855C0DDC7D}"/>
            </c:ext>
          </c:extLst>
        </c:ser>
        <c:ser>
          <c:idx val="3"/>
          <c:order val="3"/>
          <c:tx>
            <c:strRef>
              <c:f>'12. גיל הזכאות לקצבת זיקנה'!$C$32</c:f>
              <c:strCache>
                <c:ptCount val="1"/>
                <c:pt idx="0">
                  <c:v>Quintile 4</c:v>
                </c:pt>
              </c:strCache>
            </c:strRef>
          </c:tx>
          <c:spPr>
            <a:solidFill>
              <a:schemeClr val="accent4"/>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זיקנה'!$F$32:$K$32</c:f>
              <c:numCache>
                <c:formatCode>0.0%</c:formatCode>
                <c:ptCount val="6"/>
                <c:pt idx="0">
                  <c:v>0.65256797583081572</c:v>
                </c:pt>
                <c:pt idx="1">
                  <c:v>0.11450151057401813</c:v>
                </c:pt>
                <c:pt idx="2">
                  <c:v>3.6858006042296075E-2</c:v>
                </c:pt>
                <c:pt idx="3">
                  <c:v>3.4743202416918431E-2</c:v>
                </c:pt>
                <c:pt idx="4">
                  <c:v>3.3836858006042296E-2</c:v>
                </c:pt>
                <c:pt idx="5">
                  <c:v>0.12749244712990937</c:v>
                </c:pt>
              </c:numCache>
            </c:numRef>
          </c:val>
          <c:extLst>
            <c:ext xmlns:c16="http://schemas.microsoft.com/office/drawing/2014/chart" uri="{C3380CC4-5D6E-409C-BE32-E72D297353CC}">
              <c16:uniqueId val="{00000003-4F10-44CB-8D25-EB855C0DDC7D}"/>
            </c:ext>
          </c:extLst>
        </c:ser>
        <c:ser>
          <c:idx val="4"/>
          <c:order val="4"/>
          <c:tx>
            <c:strRef>
              <c:f>'12. גיל הזכאות לקצבת זיקנה'!$C$33</c:f>
              <c:strCache>
                <c:ptCount val="1"/>
                <c:pt idx="0">
                  <c:v>Quintile 5</c:v>
                </c:pt>
              </c:strCache>
            </c:strRef>
          </c:tx>
          <c:spPr>
            <a:solidFill>
              <a:schemeClr val="accent5"/>
            </a:solidFill>
            <a:ln>
              <a:noFill/>
            </a:ln>
            <a:effectLst/>
          </c:spPr>
          <c:invertIfNegative val="0"/>
          <c:cat>
            <c:numRef>
              <c:f>'12. גיל הזכאות לקצבת זיקנה'!$F$2:$K$2</c:f>
              <c:numCache>
                <c:formatCode>General</c:formatCode>
                <c:ptCount val="6"/>
                <c:pt idx="0">
                  <c:v>65</c:v>
                </c:pt>
                <c:pt idx="1">
                  <c:v>66</c:v>
                </c:pt>
                <c:pt idx="2">
                  <c:v>67</c:v>
                </c:pt>
                <c:pt idx="3">
                  <c:v>68</c:v>
                </c:pt>
                <c:pt idx="4">
                  <c:v>69</c:v>
                </c:pt>
                <c:pt idx="5">
                  <c:v>70</c:v>
                </c:pt>
              </c:numCache>
            </c:numRef>
          </c:cat>
          <c:val>
            <c:numRef>
              <c:f>'12. גיל הזכאות לקצבת זיקנה'!$F$33:$K$33</c:f>
              <c:numCache>
                <c:formatCode>0.0%</c:formatCode>
                <c:ptCount val="6"/>
                <c:pt idx="0">
                  <c:v>0.43963691376701969</c:v>
                </c:pt>
                <c:pt idx="1">
                  <c:v>0.12465960665658093</c:v>
                </c:pt>
                <c:pt idx="2">
                  <c:v>4.568835098335855E-2</c:v>
                </c:pt>
                <c:pt idx="3">
                  <c:v>6.4447806354009082E-2</c:v>
                </c:pt>
                <c:pt idx="4">
                  <c:v>4.5385779122541603E-2</c:v>
                </c:pt>
                <c:pt idx="5">
                  <c:v>0.28018154311649018</c:v>
                </c:pt>
              </c:numCache>
            </c:numRef>
          </c:val>
          <c:extLst>
            <c:ext xmlns:c16="http://schemas.microsoft.com/office/drawing/2014/chart" uri="{C3380CC4-5D6E-409C-BE32-E72D297353CC}">
              <c16:uniqueId val="{00000004-4F10-44CB-8D25-EB855C0DDC7D}"/>
            </c:ext>
          </c:extLst>
        </c:ser>
        <c:dLbls>
          <c:showLegendKey val="0"/>
          <c:showVal val="0"/>
          <c:showCatName val="0"/>
          <c:showSerName val="0"/>
          <c:showPercent val="0"/>
          <c:showBubbleSize val="0"/>
        </c:dLbls>
        <c:gapWidth val="150"/>
        <c:axId val="317408600"/>
        <c:axId val="317251248"/>
      </c:barChart>
      <c:catAx>
        <c:axId val="317408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he-IL"/>
          </a:p>
        </c:txPr>
        <c:crossAx val="317251248"/>
        <c:crosses val="autoZero"/>
        <c:auto val="1"/>
        <c:lblAlgn val="ctr"/>
        <c:lblOffset val="100"/>
        <c:noMultiLvlLbl val="0"/>
      </c:catAx>
      <c:valAx>
        <c:axId val="31725124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he-IL"/>
          </a:p>
        </c:txPr>
        <c:crossAx val="317408600"/>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he-I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a:t>1930</a:t>
            </a:r>
            <a:endParaRPr lang="he-IL" sz="2400"/>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barChart>
        <c:barDir val="col"/>
        <c:grouping val="clustered"/>
        <c:varyColors val="0"/>
        <c:ser>
          <c:idx val="0"/>
          <c:order val="0"/>
          <c:tx>
            <c:strRef>
              <c:f>'14. ריכוז נתונים גברים'!$A$6</c:f>
              <c:strCache>
                <c:ptCount val="1"/>
                <c:pt idx="0">
                  <c:v>Ax - fixed age</c:v>
                </c:pt>
              </c:strCache>
            </c:strRef>
          </c:tx>
          <c:spPr>
            <a:solidFill>
              <a:schemeClr val="accent1"/>
            </a:solidFill>
            <a:ln>
              <a:noFill/>
            </a:ln>
            <a:effectLst/>
          </c:spPr>
          <c:invertIfNegative val="0"/>
          <c:cat>
            <c:strRef>
              <c:f>'14. ריכוז נתונים גברים'!$B$3:$F$3</c:f>
              <c:strCache>
                <c:ptCount val="5"/>
                <c:pt idx="0">
                  <c:v>quintile 1</c:v>
                </c:pt>
                <c:pt idx="1">
                  <c:v>quintile 2</c:v>
                </c:pt>
                <c:pt idx="2">
                  <c:v>quintile 3</c:v>
                </c:pt>
                <c:pt idx="3">
                  <c:v>quintile 4</c:v>
                </c:pt>
                <c:pt idx="4">
                  <c:v>quintile 5</c:v>
                </c:pt>
              </c:strCache>
            </c:strRef>
          </c:cat>
          <c:val>
            <c:numRef>
              <c:f>'14. ריכוז נתונים גברים'!$B$6:$F$6</c:f>
              <c:numCache>
                <c:formatCode>_ * #,##0.0_ ;_ * \-#,##0.0_ ;_ * "-"??_ ;_ @_ </c:formatCode>
                <c:ptCount val="5"/>
                <c:pt idx="0">
                  <c:v>168.09620654867996</c:v>
                </c:pt>
                <c:pt idx="1">
                  <c:v>178.71804436028734</c:v>
                </c:pt>
                <c:pt idx="2">
                  <c:v>179.39784997798773</c:v>
                </c:pt>
                <c:pt idx="3">
                  <c:v>184.93293056258145</c:v>
                </c:pt>
                <c:pt idx="4">
                  <c:v>196.37163782106845</c:v>
                </c:pt>
              </c:numCache>
            </c:numRef>
          </c:val>
          <c:extLst>
            <c:ext xmlns:c16="http://schemas.microsoft.com/office/drawing/2014/chart" uri="{C3380CC4-5D6E-409C-BE32-E72D297353CC}">
              <c16:uniqueId val="{00000000-D0A1-459B-AB2A-B1B1189BBFAA}"/>
            </c:ext>
          </c:extLst>
        </c:ser>
        <c:ser>
          <c:idx val="1"/>
          <c:order val="1"/>
          <c:tx>
            <c:strRef>
              <c:f>'14. ריכוז נתונים גברים'!$A$7</c:f>
              <c:strCache>
                <c:ptCount val="1"/>
                <c:pt idx="0">
                  <c:v>Ax - actual age</c:v>
                </c:pt>
              </c:strCache>
            </c:strRef>
          </c:tx>
          <c:spPr>
            <a:solidFill>
              <a:schemeClr val="accent2"/>
            </a:solidFill>
            <a:ln>
              <a:noFill/>
            </a:ln>
            <a:effectLst/>
          </c:spPr>
          <c:invertIfNegative val="0"/>
          <c:cat>
            <c:strRef>
              <c:f>'14. ריכוז נתונים גברים'!$B$3:$F$3</c:f>
              <c:strCache>
                <c:ptCount val="5"/>
                <c:pt idx="0">
                  <c:v>quintile 1</c:v>
                </c:pt>
                <c:pt idx="1">
                  <c:v>quintile 2</c:v>
                </c:pt>
                <c:pt idx="2">
                  <c:v>quintile 3</c:v>
                </c:pt>
                <c:pt idx="3">
                  <c:v>quintile 4</c:v>
                </c:pt>
                <c:pt idx="4">
                  <c:v>quintile 5</c:v>
                </c:pt>
              </c:strCache>
            </c:strRef>
          </c:cat>
          <c:val>
            <c:numRef>
              <c:f>'14. ריכוז נתונים גברים'!$B$7:$F$7</c:f>
              <c:numCache>
                <c:formatCode>_ * #,##0.0_ ;_ * \-#,##0.0_ ;_ * "-"??_ ;_ @_ </c:formatCode>
                <c:ptCount val="5"/>
                <c:pt idx="0">
                  <c:v>162.66393816651723</c:v>
                </c:pt>
                <c:pt idx="1">
                  <c:v>173.22638699695435</c:v>
                </c:pt>
                <c:pt idx="2">
                  <c:v>171.22866827660263</c:v>
                </c:pt>
                <c:pt idx="3">
                  <c:v>173.34330362942453</c:v>
                </c:pt>
                <c:pt idx="4">
                  <c:v>177.70879463361442</c:v>
                </c:pt>
              </c:numCache>
            </c:numRef>
          </c:val>
          <c:extLst>
            <c:ext xmlns:c16="http://schemas.microsoft.com/office/drawing/2014/chart" uri="{C3380CC4-5D6E-409C-BE32-E72D297353CC}">
              <c16:uniqueId val="{00000001-D0A1-459B-AB2A-B1B1189BBFAA}"/>
            </c:ext>
          </c:extLst>
        </c:ser>
        <c:dLbls>
          <c:showLegendKey val="0"/>
          <c:showVal val="0"/>
          <c:showCatName val="0"/>
          <c:showSerName val="0"/>
          <c:showPercent val="0"/>
          <c:showBubbleSize val="0"/>
        </c:dLbls>
        <c:gapWidth val="219"/>
        <c:overlap val="-27"/>
        <c:axId val="317252032"/>
        <c:axId val="317252424"/>
      </c:barChart>
      <c:catAx>
        <c:axId val="317252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crossAx val="317252424"/>
        <c:crosses val="autoZero"/>
        <c:auto val="1"/>
        <c:lblAlgn val="ctr"/>
        <c:lblOffset val="100"/>
        <c:noMultiLvlLbl val="0"/>
      </c:catAx>
      <c:valAx>
        <c:axId val="317252424"/>
        <c:scaling>
          <c:orientation val="minMax"/>
          <c:max val="210"/>
          <c:min val="15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crossAx val="31725203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1600"/>
      </a:pPr>
      <a:endParaRPr lang="he-IL"/>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a:t>1935</a:t>
            </a:r>
            <a:endParaRPr lang="he-IL" sz="2400"/>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barChart>
        <c:barDir val="col"/>
        <c:grouping val="clustered"/>
        <c:varyColors val="0"/>
        <c:ser>
          <c:idx val="0"/>
          <c:order val="0"/>
          <c:tx>
            <c:strRef>
              <c:f>'14. ריכוז נתונים גברים'!$A$6</c:f>
              <c:strCache>
                <c:ptCount val="1"/>
                <c:pt idx="0">
                  <c:v>Ax - fixed age</c:v>
                </c:pt>
              </c:strCache>
            </c:strRef>
          </c:tx>
          <c:spPr>
            <a:solidFill>
              <a:schemeClr val="accent1"/>
            </a:solidFill>
            <a:ln>
              <a:noFill/>
            </a:ln>
            <a:effectLst/>
          </c:spPr>
          <c:invertIfNegative val="0"/>
          <c:cat>
            <c:strRef>
              <c:f>'14. ריכוז נתונים גברים'!$B$3:$F$3</c:f>
              <c:strCache>
                <c:ptCount val="5"/>
                <c:pt idx="0">
                  <c:v>quintile 1</c:v>
                </c:pt>
                <c:pt idx="1">
                  <c:v>quintile 2</c:v>
                </c:pt>
                <c:pt idx="2">
                  <c:v>quintile 3</c:v>
                </c:pt>
                <c:pt idx="3">
                  <c:v>quintile 4</c:v>
                </c:pt>
                <c:pt idx="4">
                  <c:v>quintile 5</c:v>
                </c:pt>
              </c:strCache>
            </c:strRef>
          </c:cat>
          <c:val>
            <c:numRef>
              <c:f>'14. ריכוז נתונים גברים'!$AA$6:$AE$6</c:f>
              <c:numCache>
                <c:formatCode>_ * #,##0.0_ ;_ * \-#,##0.0_ ;_ * "-"??_ ;_ @_ </c:formatCode>
                <c:ptCount val="5"/>
                <c:pt idx="0">
                  <c:v>173.98861816241853</c:v>
                </c:pt>
                <c:pt idx="1">
                  <c:v>191.2381006765971</c:v>
                </c:pt>
                <c:pt idx="2">
                  <c:v>189.82991863232849</c:v>
                </c:pt>
                <c:pt idx="3">
                  <c:v>195.27135764405145</c:v>
                </c:pt>
                <c:pt idx="4">
                  <c:v>208.50230737404709</c:v>
                </c:pt>
              </c:numCache>
            </c:numRef>
          </c:val>
          <c:extLst>
            <c:ext xmlns:c16="http://schemas.microsoft.com/office/drawing/2014/chart" uri="{C3380CC4-5D6E-409C-BE32-E72D297353CC}">
              <c16:uniqueId val="{00000000-5196-43D8-8C9E-DEAF79BA71B3}"/>
            </c:ext>
          </c:extLst>
        </c:ser>
        <c:ser>
          <c:idx val="1"/>
          <c:order val="1"/>
          <c:tx>
            <c:strRef>
              <c:f>'14. ריכוז נתונים גברים'!$A$7</c:f>
              <c:strCache>
                <c:ptCount val="1"/>
                <c:pt idx="0">
                  <c:v>Ax - actual age</c:v>
                </c:pt>
              </c:strCache>
            </c:strRef>
          </c:tx>
          <c:spPr>
            <a:solidFill>
              <a:schemeClr val="accent2"/>
            </a:solidFill>
            <a:ln>
              <a:noFill/>
            </a:ln>
            <a:effectLst/>
          </c:spPr>
          <c:invertIfNegative val="0"/>
          <c:cat>
            <c:strRef>
              <c:f>'14. ריכוז נתונים גברים'!$B$3:$F$3</c:f>
              <c:strCache>
                <c:ptCount val="5"/>
                <c:pt idx="0">
                  <c:v>quintile 1</c:v>
                </c:pt>
                <c:pt idx="1">
                  <c:v>quintile 2</c:v>
                </c:pt>
                <c:pt idx="2">
                  <c:v>quintile 3</c:v>
                </c:pt>
                <c:pt idx="3">
                  <c:v>quintile 4</c:v>
                </c:pt>
                <c:pt idx="4">
                  <c:v>quintile 5</c:v>
                </c:pt>
              </c:strCache>
            </c:strRef>
          </c:cat>
          <c:val>
            <c:numRef>
              <c:f>'14. ריכוז נתונים גברים'!$AA$7:$AE$7</c:f>
              <c:numCache>
                <c:formatCode>_ * #,##0.0_ ;_ * \-#,##0.0_ ;_ * "-"??_ ;_ @_ </c:formatCode>
                <c:ptCount val="5"/>
                <c:pt idx="0">
                  <c:v>164.77686991695495</c:v>
                </c:pt>
                <c:pt idx="1">
                  <c:v>184.00826684219794</c:v>
                </c:pt>
                <c:pt idx="2">
                  <c:v>180.96908613840398</c:v>
                </c:pt>
                <c:pt idx="3">
                  <c:v>183.67431859627177</c:v>
                </c:pt>
                <c:pt idx="4">
                  <c:v>187.23233332682167</c:v>
                </c:pt>
              </c:numCache>
            </c:numRef>
          </c:val>
          <c:extLst>
            <c:ext xmlns:c16="http://schemas.microsoft.com/office/drawing/2014/chart" uri="{C3380CC4-5D6E-409C-BE32-E72D297353CC}">
              <c16:uniqueId val="{00000001-5196-43D8-8C9E-DEAF79BA71B3}"/>
            </c:ext>
          </c:extLst>
        </c:ser>
        <c:dLbls>
          <c:showLegendKey val="0"/>
          <c:showVal val="0"/>
          <c:showCatName val="0"/>
          <c:showSerName val="0"/>
          <c:showPercent val="0"/>
          <c:showBubbleSize val="0"/>
        </c:dLbls>
        <c:gapWidth val="219"/>
        <c:overlap val="-27"/>
        <c:axId val="317253208"/>
        <c:axId val="317253600"/>
      </c:barChart>
      <c:catAx>
        <c:axId val="317253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crossAx val="317253600"/>
        <c:crosses val="autoZero"/>
        <c:auto val="1"/>
        <c:lblAlgn val="ctr"/>
        <c:lblOffset val="100"/>
        <c:noMultiLvlLbl val="0"/>
      </c:catAx>
      <c:valAx>
        <c:axId val="317253600"/>
        <c:scaling>
          <c:orientation val="minMax"/>
          <c:max val="210"/>
          <c:min val="15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he-IL"/>
          </a:p>
        </c:txPr>
        <c:crossAx val="31725320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sz="1800"/>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0.14443</cdr:x>
      <cdr:y>0.93627</cdr:y>
    </cdr:from>
    <cdr:to>
      <cdr:x>0.22449</cdr:x>
      <cdr:y>1</cdr:y>
    </cdr:to>
    <cdr:sp macro="" textlink="">
      <cdr:nvSpPr>
        <cdr:cNvPr id="2" name="TextBox 1"/>
        <cdr:cNvSpPr txBox="1"/>
      </cdr:nvSpPr>
      <cdr:spPr>
        <a:xfrm xmlns:a="http://schemas.openxmlformats.org/drawingml/2006/main">
          <a:off x="876300" y="3638550"/>
          <a:ext cx="485775"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a:t>1930</a:t>
          </a:r>
        </a:p>
      </cdr:txBody>
    </cdr:sp>
  </cdr:relSizeAnchor>
  <cdr:relSizeAnchor xmlns:cdr="http://schemas.openxmlformats.org/drawingml/2006/chartDrawing">
    <cdr:from>
      <cdr:x>0.28153</cdr:x>
      <cdr:y>0.93219</cdr:y>
    </cdr:from>
    <cdr:to>
      <cdr:x>0.36159</cdr:x>
      <cdr:y>0.99592</cdr:y>
    </cdr:to>
    <cdr:sp macro="" textlink="">
      <cdr:nvSpPr>
        <cdr:cNvPr id="3" name="TextBox 1"/>
        <cdr:cNvSpPr txBox="1"/>
      </cdr:nvSpPr>
      <cdr:spPr>
        <a:xfrm xmlns:a="http://schemas.openxmlformats.org/drawingml/2006/main">
          <a:off x="1708150" y="3622675"/>
          <a:ext cx="485775" cy="2476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a:t>1931</a:t>
          </a:r>
        </a:p>
      </cdr:txBody>
    </cdr:sp>
  </cdr:relSizeAnchor>
  <cdr:relSizeAnchor xmlns:cdr="http://schemas.openxmlformats.org/drawingml/2006/chartDrawing">
    <cdr:from>
      <cdr:x>0.42909</cdr:x>
      <cdr:y>0.93219</cdr:y>
    </cdr:from>
    <cdr:to>
      <cdr:x>0.50916</cdr:x>
      <cdr:y>0.99592</cdr:y>
    </cdr:to>
    <cdr:sp macro="" textlink="">
      <cdr:nvSpPr>
        <cdr:cNvPr id="4" name="TextBox 1"/>
        <cdr:cNvSpPr txBox="1"/>
      </cdr:nvSpPr>
      <cdr:spPr>
        <a:xfrm xmlns:a="http://schemas.openxmlformats.org/drawingml/2006/main">
          <a:off x="2603500" y="3622675"/>
          <a:ext cx="485775" cy="2476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a:t>1932</a:t>
          </a:r>
        </a:p>
      </cdr:txBody>
    </cdr:sp>
  </cdr:relSizeAnchor>
  <cdr:relSizeAnchor xmlns:cdr="http://schemas.openxmlformats.org/drawingml/2006/chartDrawing">
    <cdr:from>
      <cdr:x>0.57352</cdr:x>
      <cdr:y>0.93627</cdr:y>
    </cdr:from>
    <cdr:to>
      <cdr:x>0.65358</cdr:x>
      <cdr:y>1</cdr:y>
    </cdr:to>
    <cdr:sp macro="" textlink="">
      <cdr:nvSpPr>
        <cdr:cNvPr id="5" name="TextBox 1"/>
        <cdr:cNvSpPr txBox="1"/>
      </cdr:nvSpPr>
      <cdr:spPr>
        <a:xfrm xmlns:a="http://schemas.openxmlformats.org/drawingml/2006/main">
          <a:off x="3479800" y="3638550"/>
          <a:ext cx="485775" cy="2476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a:t>1933</a:t>
          </a:r>
        </a:p>
      </cdr:txBody>
    </cdr:sp>
  </cdr:relSizeAnchor>
  <cdr:relSizeAnchor xmlns:cdr="http://schemas.openxmlformats.org/drawingml/2006/chartDrawing">
    <cdr:from>
      <cdr:x>0.71952</cdr:x>
      <cdr:y>0.93464</cdr:y>
    </cdr:from>
    <cdr:to>
      <cdr:x>0.79958</cdr:x>
      <cdr:y>0.99837</cdr:y>
    </cdr:to>
    <cdr:sp macro="" textlink="">
      <cdr:nvSpPr>
        <cdr:cNvPr id="6" name="TextBox 1"/>
        <cdr:cNvSpPr txBox="1"/>
      </cdr:nvSpPr>
      <cdr:spPr>
        <a:xfrm xmlns:a="http://schemas.openxmlformats.org/drawingml/2006/main">
          <a:off x="4365625" y="3632200"/>
          <a:ext cx="485775" cy="2476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a:t>1934</a:t>
          </a:r>
        </a:p>
      </cdr:txBody>
    </cdr:sp>
  </cdr:relSizeAnchor>
  <cdr:relSizeAnchor xmlns:cdr="http://schemas.openxmlformats.org/drawingml/2006/chartDrawing">
    <cdr:from>
      <cdr:x>0.86709</cdr:x>
      <cdr:y>0.93219</cdr:y>
    </cdr:from>
    <cdr:to>
      <cdr:x>0.94715</cdr:x>
      <cdr:y>0.99592</cdr:y>
    </cdr:to>
    <cdr:sp macro="" textlink="">
      <cdr:nvSpPr>
        <cdr:cNvPr id="7" name="TextBox 1"/>
        <cdr:cNvSpPr txBox="1"/>
      </cdr:nvSpPr>
      <cdr:spPr>
        <a:xfrm xmlns:a="http://schemas.openxmlformats.org/drawingml/2006/main">
          <a:off x="5260975" y="3622675"/>
          <a:ext cx="485775" cy="2476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a:t>1935</a:t>
          </a:r>
        </a:p>
      </cdr:txBody>
    </cdr:sp>
  </cdr:relSizeAnchor>
</c:userShapes>
</file>

<file path=ppt/drawings/drawing2.xml><?xml version="1.0" encoding="utf-8"?>
<c:userShapes xmlns:c="http://schemas.openxmlformats.org/drawingml/2006/chart">
  <cdr:relSizeAnchor xmlns:cdr="http://schemas.openxmlformats.org/drawingml/2006/chartDrawing">
    <cdr:from>
      <cdr:x>0.09589</cdr:x>
      <cdr:y>0.90536</cdr:y>
    </cdr:from>
    <cdr:to>
      <cdr:x>0.6252</cdr:x>
      <cdr:y>0.9994</cdr:y>
    </cdr:to>
    <cdr:sp macro="" textlink="">
      <cdr:nvSpPr>
        <cdr:cNvPr id="2" name="TextBox 1"/>
        <cdr:cNvSpPr txBox="1"/>
      </cdr:nvSpPr>
      <cdr:spPr>
        <a:xfrm xmlns:a="http://schemas.openxmlformats.org/drawingml/2006/main">
          <a:off x="500658" y="2394996"/>
          <a:ext cx="2763756" cy="2487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800" b="1">
              <a:latin typeface="David" panose="020E0502060401010101" pitchFamily="34" charset="-79"/>
              <a:cs typeface="David" panose="020E0502060401010101" pitchFamily="34" charset="-79"/>
            </a:rPr>
            <a:t>Current age</a:t>
          </a:r>
        </a:p>
      </cdr:txBody>
    </cdr:sp>
  </cdr:relSizeAnchor>
  <cdr:relSizeAnchor xmlns:cdr="http://schemas.openxmlformats.org/drawingml/2006/chartDrawing">
    <cdr:from>
      <cdr:x>0.75274</cdr:x>
      <cdr:y>0.23749</cdr:y>
    </cdr:from>
    <cdr:to>
      <cdr:x>0.79918</cdr:x>
      <cdr:y>0.77414</cdr:y>
    </cdr:to>
    <cdr:sp macro="" textlink="">
      <cdr:nvSpPr>
        <cdr:cNvPr id="3" name="TextBox 2"/>
        <cdr:cNvSpPr txBox="1"/>
      </cdr:nvSpPr>
      <cdr:spPr>
        <a:xfrm xmlns:a="http://schemas.openxmlformats.org/drawingml/2006/main">
          <a:off x="8919329" y="1325563"/>
          <a:ext cx="550272" cy="2995392"/>
        </a:xfrm>
        <a:prstGeom xmlns:a="http://schemas.openxmlformats.org/drawingml/2006/main" prst="rect">
          <a:avLst/>
        </a:prstGeom>
      </cdr:spPr>
      <cdr:txBody>
        <a:bodyPr xmlns:a="http://schemas.openxmlformats.org/drawingml/2006/main" vertOverflow="clip" vert="vert" wrap="square" rtlCol="1" anchor="ctr"/>
        <a:lstStyle xmlns:a="http://schemas.openxmlformats.org/drawingml/2006/main"/>
        <a:p xmlns:a="http://schemas.openxmlformats.org/drawingml/2006/main">
          <a:pPr algn="ctr"/>
          <a:r>
            <a:rPr lang="en-US" sz="2400" b="1" dirty="0">
              <a:latin typeface="David" panose="020E0502060401010101" pitchFamily="34" charset="-79"/>
              <a:cs typeface="David" panose="020E0502060401010101" pitchFamily="34" charset="-79"/>
            </a:rPr>
            <a:t>Retirement</a:t>
          </a:r>
          <a:r>
            <a:rPr lang="en-US" sz="2400" b="1" baseline="0" dirty="0">
              <a:latin typeface="David" panose="020E0502060401010101" pitchFamily="34" charset="-79"/>
              <a:cs typeface="David" panose="020E0502060401010101" pitchFamily="34" charset="-79"/>
            </a:rPr>
            <a:t> age</a:t>
          </a:r>
          <a:endParaRPr lang="he-IL" sz="2400" b="1" dirty="0">
            <a:latin typeface="David" panose="020E0502060401010101" pitchFamily="34" charset="-79"/>
            <a:cs typeface="David" panose="020E0502060401010101" pitchFamily="34" charset="-79"/>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14C3C333-B19E-4088-AF45-867312D9538B}" type="datetimeFigureOut">
              <a:rPr lang="he-IL" smtClean="0"/>
              <a:t>י"א/ניסן/תשע"ח</a:t>
            </a:fld>
            <a:endParaRPr lang="he-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F357E626-84FB-4FCF-99AB-5491F9B76919}" type="slidenum">
              <a:rPr lang="he-IL" smtClean="0"/>
              <a:t>‹#›</a:t>
            </a:fld>
            <a:endParaRPr lang="he-IL"/>
          </a:p>
        </p:txBody>
      </p:sp>
    </p:spTree>
    <p:extLst>
      <p:ext uri="{BB962C8B-B14F-4D97-AF65-F5344CB8AC3E}">
        <p14:creationId xmlns:p14="http://schemas.microsoft.com/office/powerpoint/2010/main" val="1151492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357E626-84FB-4FCF-99AB-5491F9B76919}" type="slidenum">
              <a:rPr lang="he-IL" smtClean="0"/>
              <a:t>1</a:t>
            </a:fld>
            <a:endParaRPr lang="he-IL"/>
          </a:p>
        </p:txBody>
      </p:sp>
    </p:spTree>
    <p:extLst>
      <p:ext uri="{BB962C8B-B14F-4D97-AF65-F5344CB8AC3E}">
        <p14:creationId xmlns:p14="http://schemas.microsoft.com/office/powerpoint/2010/main" val="4084620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a:t>
            </a:r>
            <a:r>
              <a:rPr lang="en-US" baseline="0" dirty="0" smtClean="0"/>
              <a:t> age 65 the percent of retirees falls by income quintile and at ages above retirement age the % of retirees increases, especially at age 70.</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14</a:t>
            </a:fld>
            <a:endParaRPr lang="he-IL"/>
          </a:p>
        </p:txBody>
      </p:sp>
    </p:spTree>
    <p:extLst>
      <p:ext uri="{BB962C8B-B14F-4D97-AF65-F5344CB8AC3E}">
        <p14:creationId xmlns:p14="http://schemas.microsoft.com/office/powerpoint/2010/main" val="2120764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Discount</a:t>
            </a:r>
            <a:r>
              <a:rPr lang="en-US" baseline="0" dirty="0" smtClean="0"/>
              <a:t> </a:t>
            </a:r>
            <a:r>
              <a:rPr lang="en-US" dirty="0" smtClean="0"/>
              <a:t>rate assumption based on assumptions by </a:t>
            </a:r>
            <a:r>
              <a:rPr lang="en-US" dirty="0" smtClean="0"/>
              <a:t>Ministry of Finance</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15</a:t>
            </a:fld>
            <a:endParaRPr lang="he-IL"/>
          </a:p>
        </p:txBody>
      </p:sp>
    </p:spTree>
    <p:extLst>
      <p:ext uri="{BB962C8B-B14F-4D97-AF65-F5344CB8AC3E}">
        <p14:creationId xmlns:p14="http://schemas.microsoft.com/office/powerpoint/2010/main" val="3779656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research needed to explain the pattern of </a:t>
            </a:r>
            <a:r>
              <a:rPr lang="en-US" baseline="0" dirty="0" smtClean="0"/>
              <a:t>spouse survivor benefit rates in social security and occupational pensions. </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17</a:t>
            </a:fld>
            <a:endParaRPr lang="he-IL"/>
          </a:p>
        </p:txBody>
      </p:sp>
    </p:spTree>
    <p:extLst>
      <p:ext uri="{BB962C8B-B14F-4D97-AF65-F5344CB8AC3E}">
        <p14:creationId xmlns:p14="http://schemas.microsoft.com/office/powerpoint/2010/main" val="1549966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Future Value to age 65 of contributions </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18</a:t>
            </a:fld>
            <a:endParaRPr lang="he-IL"/>
          </a:p>
        </p:txBody>
      </p:sp>
    </p:spTree>
    <p:extLst>
      <p:ext uri="{BB962C8B-B14F-4D97-AF65-F5344CB8AC3E}">
        <p14:creationId xmlns:p14="http://schemas.microsoft.com/office/powerpoint/2010/main" val="1612121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Simulation of payments</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19</a:t>
            </a:fld>
            <a:endParaRPr lang="he-IL"/>
          </a:p>
        </p:txBody>
      </p:sp>
    </p:spTree>
    <p:extLst>
      <p:ext uri="{BB962C8B-B14F-4D97-AF65-F5344CB8AC3E}">
        <p14:creationId xmlns:p14="http://schemas.microsoft.com/office/powerpoint/2010/main" val="4054549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Fixed</a:t>
            </a:r>
            <a:r>
              <a:rPr lang="en-US" baseline="0" dirty="0" smtClean="0"/>
              <a:t> age 65 is the calculation under the assumption that everybody retires at age 65</a:t>
            </a:r>
          </a:p>
          <a:p>
            <a:r>
              <a:rPr lang="en-US" baseline="0" dirty="0" smtClean="0"/>
              <a:t>How much received in benefits as percentage of contribution payments</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20</a:t>
            </a:fld>
            <a:endParaRPr lang="he-IL"/>
          </a:p>
        </p:txBody>
      </p:sp>
    </p:spTree>
    <p:extLst>
      <p:ext uri="{BB962C8B-B14F-4D97-AF65-F5344CB8AC3E}">
        <p14:creationId xmlns:p14="http://schemas.microsoft.com/office/powerpoint/2010/main" val="20976856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How much received in benefits as percentage of contribution payments with actual age assumption</a:t>
            </a:r>
            <a:endParaRPr lang="he-IL" dirty="0" smtClean="0"/>
          </a:p>
          <a:p>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21</a:t>
            </a:fld>
            <a:endParaRPr lang="he-IL"/>
          </a:p>
        </p:txBody>
      </p:sp>
    </p:spTree>
    <p:extLst>
      <p:ext uri="{BB962C8B-B14F-4D97-AF65-F5344CB8AC3E}">
        <p14:creationId xmlns:p14="http://schemas.microsoft.com/office/powerpoint/2010/main" val="3253220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Actual</a:t>
            </a:r>
            <a:r>
              <a:rPr lang="en-US" baseline="0" dirty="0" smtClean="0"/>
              <a:t> benefits as percentage of actual contribution payments, simulation – does not account for contribution exemptions (</a:t>
            </a:r>
            <a:r>
              <a:rPr lang="en-US" baseline="0" dirty="0" err="1" smtClean="0"/>
              <a:t>i.e</a:t>
            </a:r>
            <a:r>
              <a:rPr lang="en-US" baseline="0" dirty="0" smtClean="0"/>
              <a:t> understated. Justification for unitary minimum contribution</a:t>
            </a:r>
          </a:p>
          <a:p>
            <a:r>
              <a:rPr lang="en-US" baseline="0" dirty="0" smtClean="0"/>
              <a:t>Shows lack of insurability in old age pensions</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22</a:t>
            </a:fld>
            <a:endParaRPr lang="he-IL"/>
          </a:p>
        </p:txBody>
      </p:sp>
    </p:spTree>
    <p:extLst>
      <p:ext uri="{BB962C8B-B14F-4D97-AF65-F5344CB8AC3E}">
        <p14:creationId xmlns:p14="http://schemas.microsoft.com/office/powerpoint/2010/main" val="13202782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way the policy was done in 2004 - 2009</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25</a:t>
            </a:fld>
            <a:endParaRPr lang="he-IL"/>
          </a:p>
        </p:txBody>
      </p:sp>
    </p:spTree>
    <p:extLst>
      <p:ext uri="{BB962C8B-B14F-4D97-AF65-F5344CB8AC3E}">
        <p14:creationId xmlns:p14="http://schemas.microsoft.com/office/powerpoint/2010/main" val="3754492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is </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29</a:t>
            </a:fld>
            <a:endParaRPr lang="he-IL"/>
          </a:p>
        </p:txBody>
      </p:sp>
    </p:spTree>
    <p:extLst>
      <p:ext uri="{BB962C8B-B14F-4D97-AF65-F5344CB8AC3E}">
        <p14:creationId xmlns:p14="http://schemas.microsoft.com/office/powerpoint/2010/main" val="1177939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Potential = full six cohorts</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5</a:t>
            </a:fld>
            <a:endParaRPr lang="he-IL"/>
          </a:p>
        </p:txBody>
      </p:sp>
    </p:spTree>
    <p:extLst>
      <p:ext uri="{BB962C8B-B14F-4D97-AF65-F5344CB8AC3E}">
        <p14:creationId xmlns:p14="http://schemas.microsoft.com/office/powerpoint/2010/main" val="4248800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smtClean="0"/>
              <a:t>Used by Israeli</a:t>
            </a:r>
            <a:r>
              <a:rPr lang="en-US" baseline="0" dirty="0" smtClean="0"/>
              <a:t> CBS for formal LE data</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7</a:t>
            </a:fld>
            <a:endParaRPr lang="he-IL"/>
          </a:p>
        </p:txBody>
      </p:sp>
    </p:spTree>
    <p:extLst>
      <p:ext uri="{BB962C8B-B14F-4D97-AF65-F5344CB8AC3E}">
        <p14:creationId xmlns:p14="http://schemas.microsoft.com/office/powerpoint/2010/main" val="2210192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Improvement over time in </a:t>
            </a:r>
            <a:r>
              <a:rPr lang="en-US" u="sng" dirty="0" smtClean="0"/>
              <a:t>each</a:t>
            </a:r>
            <a:r>
              <a:rPr lang="en-US" dirty="0" smtClean="0"/>
              <a:t> quintile. The higher the quintile the lower is the cumulative mortality rate</a:t>
            </a:r>
            <a:r>
              <a:rPr lang="en-US" dirty="0" smtClean="0"/>
              <a:t>. </a:t>
            </a:r>
          </a:p>
          <a:p>
            <a:r>
              <a:rPr lang="en-US" dirty="0" smtClean="0"/>
              <a:t>Improvement over time within the quintiles</a:t>
            </a:r>
            <a:endParaRPr lang="en-US" dirty="0" smtClean="0"/>
          </a:p>
          <a:p>
            <a:r>
              <a:rPr lang="en-US" dirty="0" smtClean="0"/>
              <a:t>Straightforward</a:t>
            </a:r>
            <a:r>
              <a:rPr lang="en-US" baseline="0" dirty="0" smtClean="0"/>
              <a:t> result</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8</a:t>
            </a:fld>
            <a:endParaRPr lang="he-IL"/>
          </a:p>
        </p:txBody>
      </p:sp>
    </p:spTree>
    <p:extLst>
      <p:ext uri="{BB962C8B-B14F-4D97-AF65-F5344CB8AC3E}">
        <p14:creationId xmlns:p14="http://schemas.microsoft.com/office/powerpoint/2010/main" val="2988392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Cox regression result with year dummies for each cohort relative to the youngest cohort</a:t>
            </a:r>
          </a:p>
          <a:p>
            <a:r>
              <a:rPr lang="en-US" dirty="0" smtClean="0"/>
              <a:t>Arabs</a:t>
            </a:r>
            <a:r>
              <a:rPr lang="en-US" baseline="0" dirty="0" smtClean="0"/>
              <a:t> have somewhat higher mortality fixed effect</a:t>
            </a:r>
          </a:p>
          <a:p>
            <a:r>
              <a:rPr lang="en-US" baseline="0" dirty="0" smtClean="0"/>
              <a:t>Ultraorthodox (Haredi) have a lower rate of mortality fixed effect</a:t>
            </a:r>
          </a:p>
          <a:p>
            <a:r>
              <a:rPr lang="en-US" baseline="0" dirty="0" smtClean="0"/>
              <a:t>Living as a couple reduces mortality</a:t>
            </a:r>
          </a:p>
          <a:p>
            <a:r>
              <a:rPr lang="en-US" baseline="0" dirty="0" smtClean="0"/>
              <a:t>The lower the quintile the higher is the mortality rate</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9</a:t>
            </a:fld>
            <a:endParaRPr lang="he-IL"/>
          </a:p>
        </p:txBody>
      </p:sp>
    </p:spTree>
    <p:extLst>
      <p:ext uri="{BB962C8B-B14F-4D97-AF65-F5344CB8AC3E}">
        <p14:creationId xmlns:p14="http://schemas.microsoft.com/office/powerpoint/2010/main" val="3804665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information, using cumulative survival frequency</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10</a:t>
            </a:fld>
            <a:endParaRPr lang="he-IL"/>
          </a:p>
        </p:txBody>
      </p:sp>
    </p:spTree>
    <p:extLst>
      <p:ext uri="{BB962C8B-B14F-4D97-AF65-F5344CB8AC3E}">
        <p14:creationId xmlns:p14="http://schemas.microsoft.com/office/powerpoint/2010/main" val="676903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information in the form of life expectancy. LE increases by</a:t>
            </a:r>
            <a:r>
              <a:rPr lang="en-US" baseline="0" dirty="0" smtClean="0"/>
              <a:t> 1.4, 1.7, 1.4, 1.5, 1.6 years over cohorts </a:t>
            </a:r>
          </a:p>
          <a:p>
            <a:r>
              <a:rPr lang="en-US" baseline="0" dirty="0" smtClean="0"/>
              <a:t>and by 4.6 years between 1</a:t>
            </a:r>
            <a:r>
              <a:rPr lang="en-US" baseline="30000" dirty="0" smtClean="0"/>
              <a:t>st</a:t>
            </a:r>
            <a:r>
              <a:rPr lang="en-US" baseline="0" dirty="0" smtClean="0"/>
              <a:t> and 5</a:t>
            </a:r>
            <a:r>
              <a:rPr lang="en-US" baseline="30000" dirty="0" smtClean="0"/>
              <a:t>th</a:t>
            </a:r>
            <a:r>
              <a:rPr lang="en-US" baseline="0" dirty="0" smtClean="0"/>
              <a:t> quintile (last cohort, or by 4.4 years in first cohort</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11</a:t>
            </a:fld>
            <a:endParaRPr lang="he-IL"/>
          </a:p>
        </p:txBody>
      </p:sp>
    </p:spTree>
    <p:extLst>
      <p:ext uri="{BB962C8B-B14F-4D97-AF65-F5344CB8AC3E}">
        <p14:creationId xmlns:p14="http://schemas.microsoft.com/office/powerpoint/2010/main" val="975758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Choice of starting to receive</a:t>
            </a:r>
            <a:r>
              <a:rPr lang="en-US" baseline="0" dirty="0" smtClean="0"/>
              <a:t> </a:t>
            </a:r>
            <a:r>
              <a:rPr lang="en-US" dirty="0" smtClean="0"/>
              <a:t>occupational pension</a:t>
            </a:r>
            <a:r>
              <a:rPr lang="en-US" baseline="0" dirty="0" smtClean="0"/>
              <a:t> is individual decision</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12</a:t>
            </a:fld>
            <a:endParaRPr lang="he-IL"/>
          </a:p>
        </p:txBody>
      </p:sp>
    </p:spTree>
    <p:extLst>
      <p:ext uri="{BB962C8B-B14F-4D97-AF65-F5344CB8AC3E}">
        <p14:creationId xmlns:p14="http://schemas.microsoft.com/office/powerpoint/2010/main" val="3471209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Contribution</a:t>
            </a:r>
            <a:r>
              <a:rPr lang="en-US" baseline="0" dirty="0" smtClean="0"/>
              <a:t> for old age benefit for wage earner is .22, thereafter 3.85%</a:t>
            </a:r>
          </a:p>
          <a:p>
            <a:r>
              <a:rPr lang="en-US" baseline="0" dirty="0" smtClean="0"/>
              <a:t>Occupational pension – flat rate</a:t>
            </a:r>
            <a:endParaRPr lang="he-IL" dirty="0"/>
          </a:p>
        </p:txBody>
      </p:sp>
      <p:sp>
        <p:nvSpPr>
          <p:cNvPr id="4" name="Slide Number Placeholder 3"/>
          <p:cNvSpPr>
            <a:spLocks noGrp="1"/>
          </p:cNvSpPr>
          <p:nvPr>
            <p:ph type="sldNum" sz="quarter" idx="10"/>
          </p:nvPr>
        </p:nvSpPr>
        <p:spPr/>
        <p:txBody>
          <a:bodyPr/>
          <a:lstStyle/>
          <a:p>
            <a:fld id="{F357E626-84FB-4FCF-99AB-5491F9B76919}" type="slidenum">
              <a:rPr lang="he-IL" smtClean="0"/>
              <a:t>13</a:t>
            </a:fld>
            <a:endParaRPr lang="he-IL"/>
          </a:p>
        </p:txBody>
      </p:sp>
    </p:spTree>
    <p:extLst>
      <p:ext uri="{BB962C8B-B14F-4D97-AF65-F5344CB8AC3E}">
        <p14:creationId xmlns:p14="http://schemas.microsoft.com/office/powerpoint/2010/main" val="218276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0F7E329-E7D6-41ED-8EC7-6BEC0FB7E82C}" type="datetime8">
              <a:rPr lang="he-IL" smtClean="0"/>
              <a:t>27 מרץ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1746156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D5AA4F7-2BF8-4E31-93D3-5D82A0FDBDDF}" type="datetime8">
              <a:rPr lang="he-IL" smtClean="0"/>
              <a:t>27 מרץ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1792932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CD3D0FE-861D-4BFE-99C5-954D634A7A29}" type="datetime8">
              <a:rPr lang="he-IL" smtClean="0"/>
              <a:t>27 מרץ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364945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4BF53A8-FE2C-457A-B674-8F584D53CFAE}" type="datetime8">
              <a:rPr lang="he-IL" smtClean="0"/>
              <a:t>27 מרץ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2201959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DFC0526-5275-4C55-8F23-5FF931BE0746}" type="datetime8">
              <a:rPr lang="he-IL" smtClean="0"/>
              <a:t>27 מרץ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2393439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28BFBB4-6B18-4017-83B1-EC86C394DB51}" type="datetime8">
              <a:rPr lang="he-IL" smtClean="0"/>
              <a:t>27 מרץ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210171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215F59F9-828B-423A-B9BF-6900CF2B056B}" type="datetime8">
              <a:rPr lang="he-IL" smtClean="0"/>
              <a:t>27 מרץ 18</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36426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5C256D25-2EF4-4A5F-988E-D3AB61E5BB00}" type="datetime8">
              <a:rPr lang="he-IL" smtClean="0"/>
              <a:t>27 מרץ 18</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1747703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B65C77F-EBA5-45F8-93BC-418132D86A64}" type="datetime8">
              <a:rPr lang="he-IL" smtClean="0"/>
              <a:t>27 מרץ 18</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2996145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475BFE2-E0C3-4B03-9B21-588C48175952}" type="datetime8">
              <a:rPr lang="he-IL" smtClean="0"/>
              <a:t>27 מרץ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3770082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89DD8ED-88F7-4987-B43B-C88D8C23D398}" type="datetime8">
              <a:rPr lang="he-IL" smtClean="0"/>
              <a:t>27 מרץ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00FF12A-9E7D-4899-B2B9-169F362673ED}" type="slidenum">
              <a:rPr lang="he-IL" smtClean="0"/>
              <a:t>‹#›</a:t>
            </a:fld>
            <a:endParaRPr lang="he-IL"/>
          </a:p>
        </p:txBody>
      </p:sp>
    </p:spTree>
    <p:extLst>
      <p:ext uri="{BB962C8B-B14F-4D97-AF65-F5344CB8AC3E}">
        <p14:creationId xmlns:p14="http://schemas.microsoft.com/office/powerpoint/2010/main" val="2815314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63A3417-4E6C-4C1D-9BBB-ED7B3D976DA6}" type="datetime8">
              <a:rPr lang="he-IL" smtClean="0"/>
              <a:t>27 מרץ 18</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00FF12A-9E7D-4899-B2B9-169F362673ED}" type="slidenum">
              <a:rPr lang="he-IL" smtClean="0"/>
              <a:t>‹#›</a:t>
            </a:fld>
            <a:endParaRPr lang="he-IL"/>
          </a:p>
        </p:txBody>
      </p:sp>
    </p:spTree>
    <p:extLst>
      <p:ext uri="{BB962C8B-B14F-4D97-AF65-F5344CB8AC3E}">
        <p14:creationId xmlns:p14="http://schemas.microsoft.com/office/powerpoint/2010/main" val="2863604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05740" y="408792"/>
            <a:ext cx="11795760" cy="3905024"/>
          </a:xfrm>
        </p:spPr>
        <p:txBody>
          <a:bodyPr>
            <a:noAutofit/>
          </a:bodyPr>
          <a:lstStyle/>
          <a:p>
            <a:pPr rtl="0"/>
            <a:r>
              <a:rPr lang="en-US" b="1" dirty="0" smtClean="0"/>
              <a:t>Life </a:t>
            </a:r>
            <a:r>
              <a:rPr lang="en-US" b="1" dirty="0"/>
              <a:t>Expectancy and Retirement Age: </a:t>
            </a:r>
            <a:r>
              <a:rPr lang="en-US" b="1" dirty="0" smtClean="0"/>
              <a:t/>
            </a:r>
            <a:br>
              <a:rPr lang="en-US" b="1" dirty="0" smtClean="0"/>
            </a:br>
            <a:r>
              <a:rPr lang="en-US" b="1" dirty="0" smtClean="0"/>
              <a:t>Facts </a:t>
            </a:r>
            <a:r>
              <a:rPr lang="en-US" b="1" dirty="0"/>
              <a:t>and Policy </a:t>
            </a:r>
            <a:r>
              <a:rPr lang="en-US" b="1" dirty="0" smtClean="0"/>
              <a:t>Considerations</a:t>
            </a:r>
            <a:endParaRPr lang="he-IL" b="1" dirty="0"/>
          </a:p>
        </p:txBody>
      </p:sp>
      <p:sp>
        <p:nvSpPr>
          <p:cNvPr id="3" name="כותרת משנה 2"/>
          <p:cNvSpPr>
            <a:spLocks noGrp="1"/>
          </p:cNvSpPr>
          <p:nvPr>
            <p:ph type="subTitle" idx="1"/>
          </p:nvPr>
        </p:nvSpPr>
        <p:spPr>
          <a:xfrm>
            <a:off x="1538342" y="4753106"/>
            <a:ext cx="9144000" cy="1655762"/>
          </a:xfrm>
        </p:spPr>
        <p:txBody>
          <a:bodyPr/>
          <a:lstStyle/>
          <a:p>
            <a:r>
              <a:rPr lang="en-US" b="1" dirty="0" smtClean="0"/>
              <a:t>Daniel Gottlieb, Eytan Sheshinski, </a:t>
            </a:r>
            <a:r>
              <a:rPr lang="en-US" b="1" dirty="0" err="1" smtClean="0"/>
              <a:t>Ofir</a:t>
            </a:r>
            <a:r>
              <a:rPr lang="en-US" b="1" dirty="0" smtClean="0"/>
              <a:t> Pinto, Rachel Zaken, </a:t>
            </a:r>
          </a:p>
          <a:p>
            <a:r>
              <a:rPr lang="en-US" b="1" dirty="0" smtClean="0"/>
              <a:t>Refaela Cohen, Gabriela Heilbrun, Miriam </a:t>
            </a:r>
            <a:r>
              <a:rPr lang="en-US" b="1" dirty="0" err="1" smtClean="0"/>
              <a:t>Shmelzer</a:t>
            </a:r>
            <a:endParaRPr lang="en-US" b="1" dirty="0" smtClean="0"/>
          </a:p>
        </p:txBody>
      </p:sp>
      <p:pic>
        <p:nvPicPr>
          <p:cNvPr id="4" name="תמונה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1664" y="243578"/>
            <a:ext cx="2944372" cy="1656209"/>
          </a:xfrm>
          <a:prstGeom prst="rect">
            <a:avLst/>
          </a:prstGeom>
        </p:spPr>
      </p:pic>
      <p:pic>
        <p:nvPicPr>
          <p:cNvPr id="5" name="תמונה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3485" y="408792"/>
            <a:ext cx="1537362" cy="1514145"/>
          </a:xfrm>
          <a:prstGeom prst="rect">
            <a:avLst/>
          </a:prstGeom>
        </p:spPr>
      </p:pic>
    </p:spTree>
    <p:extLst>
      <p:ext uri="{BB962C8B-B14F-4D97-AF65-F5344CB8AC3E}">
        <p14:creationId xmlns:p14="http://schemas.microsoft.com/office/powerpoint/2010/main" val="3856866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97986" y="0"/>
            <a:ext cx="11181678" cy="1325563"/>
          </a:xfrm>
        </p:spPr>
        <p:txBody>
          <a:bodyPr>
            <a:normAutofit/>
          </a:bodyPr>
          <a:lstStyle/>
          <a:p>
            <a:pPr algn="ctr" rtl="0"/>
            <a:r>
              <a:rPr lang="en-US" sz="4000" b="1" dirty="0" smtClean="0"/>
              <a:t>Cumulative Survival frequency </a:t>
            </a:r>
            <a:br>
              <a:rPr lang="en-US" sz="4000" b="1" dirty="0" smtClean="0"/>
            </a:br>
            <a:r>
              <a:rPr lang="en-US" sz="2800" b="1" dirty="0" smtClean="0"/>
              <a:t>(result of </a:t>
            </a:r>
            <a:r>
              <a:rPr lang="en-US" sz="2800" b="1" dirty="0" err="1" smtClean="0"/>
              <a:t>Kannisto</a:t>
            </a:r>
            <a:r>
              <a:rPr lang="en-US" sz="2800" b="1" dirty="0" smtClean="0"/>
              <a:t> function)</a:t>
            </a:r>
            <a:endParaRPr lang="he-IL" sz="4000" b="1" dirty="0"/>
          </a:p>
        </p:txBody>
      </p:sp>
      <p:graphicFrame>
        <p:nvGraphicFramePr>
          <p:cNvPr id="12" name="מציין מיקום תוכן 11"/>
          <p:cNvGraphicFramePr>
            <a:graphicFrameLocks noGrp="1"/>
          </p:cNvGraphicFramePr>
          <p:nvPr>
            <p:ph idx="1"/>
            <p:extLst>
              <p:ext uri="{D42A27DB-BD31-4B8C-83A1-F6EECF244321}">
                <p14:modId xmlns:p14="http://schemas.microsoft.com/office/powerpoint/2010/main" val="35205909"/>
              </p:ext>
            </p:extLst>
          </p:nvPr>
        </p:nvGraphicFramePr>
        <p:xfrm>
          <a:off x="172122" y="1157288"/>
          <a:ext cx="6099585" cy="53897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תרשים 12"/>
          <p:cNvGraphicFramePr>
            <a:graphicFrameLocks/>
          </p:cNvGraphicFramePr>
          <p:nvPr>
            <p:extLst>
              <p:ext uri="{D42A27DB-BD31-4B8C-83A1-F6EECF244321}">
                <p14:modId xmlns:p14="http://schemas.microsoft.com/office/powerpoint/2010/main" val="2920227198"/>
              </p:ext>
            </p:extLst>
          </p:nvPr>
        </p:nvGraphicFramePr>
        <p:xfrm>
          <a:off x="6271707" y="1157287"/>
          <a:ext cx="5776857" cy="5389747"/>
        </p:xfrm>
        <a:graphic>
          <a:graphicData uri="http://schemas.openxmlformats.org/drawingml/2006/chart">
            <c:chart xmlns:c="http://schemas.openxmlformats.org/drawingml/2006/chart" xmlns:r="http://schemas.openxmlformats.org/officeDocument/2006/relationships" r:id="rId4"/>
          </a:graphicData>
        </a:graphic>
      </p:graphicFrame>
      <p:sp>
        <p:nvSpPr>
          <p:cNvPr id="3" name="מציין מיקום של מספר שקופית 2"/>
          <p:cNvSpPr>
            <a:spLocks noGrp="1"/>
          </p:cNvSpPr>
          <p:nvPr>
            <p:ph type="sldNum" sz="quarter" idx="12"/>
          </p:nvPr>
        </p:nvSpPr>
        <p:spPr/>
        <p:txBody>
          <a:bodyPr/>
          <a:lstStyle/>
          <a:p>
            <a:fld id="{000FF12A-9E7D-4899-B2B9-169F362673ED}" type="slidenum">
              <a:rPr lang="he-IL" smtClean="0"/>
              <a:t>10</a:t>
            </a:fld>
            <a:endParaRPr lang="he-IL"/>
          </a:p>
        </p:txBody>
      </p:sp>
    </p:spTree>
    <p:extLst>
      <p:ext uri="{BB962C8B-B14F-4D97-AF65-F5344CB8AC3E}">
        <p14:creationId xmlns:p14="http://schemas.microsoft.com/office/powerpoint/2010/main" val="212314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graphicEl>
                                              <a:chart seriesIdx="2"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graphicEl>
                                              <a:chart seriesIdx="3"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graphicEl>
                                              <a:chart seriesIdx="4" categoryIdx="-4" bldStep="series"/>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Chart bld="series"/>
        </p:bldSub>
      </p:bldGraphic>
      <p:bldGraphic spid="13"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25648" y="0"/>
            <a:ext cx="10515600" cy="1325563"/>
          </a:xfrm>
        </p:spPr>
        <p:txBody>
          <a:bodyPr/>
          <a:lstStyle/>
          <a:p>
            <a:pPr algn="ctr" rtl="0"/>
            <a:r>
              <a:rPr lang="en-US" b="1" dirty="0" smtClean="0"/>
              <a:t>Life expectancy for male cohorts</a:t>
            </a:r>
            <a:endParaRPr lang="he-IL" b="1"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3434738679"/>
              </p:ext>
            </p:extLst>
          </p:nvPr>
        </p:nvGraphicFramePr>
        <p:xfrm>
          <a:off x="301213" y="1171576"/>
          <a:ext cx="11564471" cy="5358316"/>
        </p:xfrm>
        <a:graphic>
          <a:graphicData uri="http://schemas.openxmlformats.org/drawingml/2006/chart">
            <c:chart xmlns:c="http://schemas.openxmlformats.org/drawingml/2006/chart" xmlns:r="http://schemas.openxmlformats.org/officeDocument/2006/relationships" r:id="rId3"/>
          </a:graphicData>
        </a:graphic>
      </p:graphicFrame>
      <p:sp>
        <p:nvSpPr>
          <p:cNvPr id="3" name="מציין מיקום של מספר שקופית 2"/>
          <p:cNvSpPr>
            <a:spLocks noGrp="1"/>
          </p:cNvSpPr>
          <p:nvPr>
            <p:ph type="sldNum" sz="quarter" idx="12"/>
          </p:nvPr>
        </p:nvSpPr>
        <p:spPr/>
        <p:txBody>
          <a:bodyPr/>
          <a:lstStyle/>
          <a:p>
            <a:fld id="{000FF12A-9E7D-4899-B2B9-169F362673ED}" type="slidenum">
              <a:rPr lang="he-IL" smtClean="0"/>
              <a:t>11</a:t>
            </a:fld>
            <a:endParaRPr lang="he-IL"/>
          </a:p>
        </p:txBody>
      </p:sp>
    </p:spTree>
    <p:extLst>
      <p:ext uri="{BB962C8B-B14F-4D97-AF65-F5344CB8AC3E}">
        <p14:creationId xmlns:p14="http://schemas.microsoft.com/office/powerpoint/2010/main" val="247771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chart seriesIdx="-4" categoryIdx="4"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111"/>
            <a:ext cx="10515600" cy="1325563"/>
          </a:xfrm>
        </p:spPr>
        <p:txBody>
          <a:bodyPr/>
          <a:lstStyle/>
          <a:p>
            <a:pPr algn="ctr" rtl="0"/>
            <a:r>
              <a:rPr lang="en-US" b="1" dirty="0" smtClean="0"/>
              <a:t>Legal retirement age for men in Israel</a:t>
            </a:r>
            <a:endParaRPr lang="he-IL" b="1" dirty="0"/>
          </a:p>
        </p:txBody>
      </p:sp>
      <p:sp>
        <p:nvSpPr>
          <p:cNvPr id="3" name="Content Placeholder 2"/>
          <p:cNvSpPr>
            <a:spLocks noGrp="1"/>
          </p:cNvSpPr>
          <p:nvPr>
            <p:ph idx="1"/>
          </p:nvPr>
        </p:nvSpPr>
        <p:spPr>
          <a:xfrm>
            <a:off x="371475" y="1183455"/>
            <a:ext cx="11449050" cy="4775079"/>
          </a:xfrm>
        </p:spPr>
        <p:txBody>
          <a:bodyPr>
            <a:noAutofit/>
          </a:bodyPr>
          <a:lstStyle/>
          <a:p>
            <a:pPr algn="l" rtl="0"/>
            <a:r>
              <a:rPr lang="en-US" sz="3200" dirty="0" smtClean="0"/>
              <a:t>Age of entitlement to NII’s Old-Age benefit: </a:t>
            </a:r>
          </a:p>
          <a:p>
            <a:pPr lvl="1" algn="l" rtl="0">
              <a:buFont typeface="Wingdings" panose="05000000000000000000" pitchFamily="2" charset="2"/>
              <a:buChar char="Ø"/>
            </a:pPr>
            <a:r>
              <a:rPr lang="en-US" sz="2800" dirty="0"/>
              <a:t> </a:t>
            </a:r>
            <a:r>
              <a:rPr lang="en-US" sz="2800" dirty="0" smtClean="0"/>
              <a:t>Conditional age:</a:t>
            </a:r>
            <a:endParaRPr lang="en-US" sz="2800" dirty="0"/>
          </a:p>
          <a:p>
            <a:pPr lvl="2" algn="l" rtl="0">
              <a:buFont typeface="Wingdings" panose="05000000000000000000" pitchFamily="2" charset="2"/>
              <a:buChar char="ü"/>
            </a:pPr>
            <a:r>
              <a:rPr lang="en-US" sz="2400" dirty="0"/>
              <a:t>Until June 2004 - age 65 (applied in the present research</a:t>
            </a:r>
            <a:r>
              <a:rPr lang="en-US" sz="2400" dirty="0" smtClean="0"/>
              <a:t>). A disregard is applied with a 60% deduction rate above it</a:t>
            </a:r>
            <a:endParaRPr lang="en-US" sz="2400" dirty="0"/>
          </a:p>
          <a:p>
            <a:pPr lvl="2" algn="l" rtl="0">
              <a:buFont typeface="Wingdings" panose="05000000000000000000" pitchFamily="2" charset="2"/>
              <a:buChar char="ü"/>
            </a:pPr>
            <a:r>
              <a:rPr lang="en-US" sz="2400" dirty="0" smtClean="0"/>
              <a:t>Gradual increase </a:t>
            </a:r>
            <a:r>
              <a:rPr lang="en-US" sz="2400" dirty="0"/>
              <a:t>from June 2004 to May 2009 – age 67</a:t>
            </a:r>
          </a:p>
          <a:p>
            <a:pPr marL="914400" lvl="2" indent="0" algn="l" rtl="0">
              <a:buNone/>
            </a:pPr>
            <a:endParaRPr lang="en-US" sz="2400" dirty="0"/>
          </a:p>
          <a:p>
            <a:pPr lvl="1" algn="l" rtl="0">
              <a:buFont typeface="Wingdings" panose="05000000000000000000" pitchFamily="2" charset="2"/>
              <a:buChar char="Ø"/>
            </a:pPr>
            <a:r>
              <a:rPr lang="en-US" sz="2800" dirty="0"/>
              <a:t>Unconditional </a:t>
            </a:r>
            <a:r>
              <a:rPr lang="en-US" sz="2800" dirty="0" smtClean="0"/>
              <a:t>entitlement: </a:t>
            </a:r>
            <a:endParaRPr lang="en-US" sz="2800" dirty="0"/>
          </a:p>
          <a:p>
            <a:pPr lvl="2" algn="l" rtl="0">
              <a:buFont typeface="Wingdings" panose="05000000000000000000" pitchFamily="2" charset="2"/>
              <a:buChar char="ü"/>
            </a:pPr>
            <a:r>
              <a:rPr lang="en-US" sz="2400" dirty="0"/>
              <a:t>Age </a:t>
            </a:r>
            <a:r>
              <a:rPr lang="en-US" sz="2400" dirty="0" smtClean="0"/>
              <a:t>70 </a:t>
            </a:r>
            <a:r>
              <a:rPr lang="en-US" sz="2400" dirty="0" smtClean="0"/>
              <a:t>– universal payment of old age benefit</a:t>
            </a:r>
          </a:p>
          <a:p>
            <a:pPr lvl="2" algn="l" rtl="0">
              <a:buFont typeface="Wingdings" panose="05000000000000000000" pitchFamily="2" charset="2"/>
              <a:buChar char="ü"/>
            </a:pPr>
            <a:r>
              <a:rPr lang="en-US" sz="2400" dirty="0" smtClean="0"/>
              <a:t>Extra 5% per year of deferred conditional payment</a:t>
            </a:r>
            <a:endParaRPr lang="en-US" sz="2400" dirty="0"/>
          </a:p>
          <a:p>
            <a:pPr marL="457200" lvl="1" indent="0" algn="l" rtl="0">
              <a:buNone/>
            </a:pPr>
            <a:endParaRPr lang="en-US" sz="2800" dirty="0" smtClean="0"/>
          </a:p>
          <a:p>
            <a:pPr algn="l" rtl="0"/>
            <a:r>
              <a:rPr lang="en-US" sz="3200" dirty="0" smtClean="0"/>
              <a:t>Eligibility </a:t>
            </a:r>
            <a:r>
              <a:rPr lang="en-US" sz="3200" dirty="0"/>
              <a:t>for occupational pension</a:t>
            </a:r>
            <a:r>
              <a:rPr lang="en-US" sz="3200" dirty="0" smtClean="0"/>
              <a:t>: </a:t>
            </a:r>
          </a:p>
          <a:p>
            <a:pPr lvl="1" algn="l" rtl="0">
              <a:buFont typeface="Wingdings" panose="05000000000000000000" pitchFamily="2" charset="2"/>
              <a:buChar char="Ø"/>
            </a:pPr>
            <a:r>
              <a:rPr lang="en-US" sz="2800" dirty="0" smtClean="0"/>
              <a:t> age </a:t>
            </a:r>
            <a:r>
              <a:rPr lang="en-US" sz="2800" dirty="0"/>
              <a:t>60</a:t>
            </a:r>
          </a:p>
          <a:p>
            <a:pPr algn="l" rtl="0">
              <a:buFont typeface="Wingdings" panose="05000000000000000000" pitchFamily="2" charset="2"/>
              <a:buChar char="q"/>
            </a:pPr>
            <a:endParaRPr lang="en-US" sz="3200" dirty="0" smtClean="0"/>
          </a:p>
          <a:p>
            <a:pPr marL="914400" lvl="2" indent="0" algn="l" rtl="0">
              <a:buNone/>
            </a:pPr>
            <a:endParaRPr lang="en-US" sz="2400" dirty="0"/>
          </a:p>
          <a:p>
            <a:pPr marL="914400" lvl="2" indent="0" algn="l" rtl="0">
              <a:buNone/>
            </a:pPr>
            <a:endParaRPr lang="en-US" sz="2400" dirty="0"/>
          </a:p>
          <a:p>
            <a:pPr lvl="1" algn="l" rtl="0">
              <a:buFont typeface="Wingdings" panose="05000000000000000000" pitchFamily="2" charset="2"/>
              <a:buChar char="q"/>
            </a:pPr>
            <a:endParaRPr lang="he-IL" sz="2800" dirty="0"/>
          </a:p>
        </p:txBody>
      </p:sp>
      <p:sp>
        <p:nvSpPr>
          <p:cNvPr id="4" name="מציין מיקום של מספר שקופית 3"/>
          <p:cNvSpPr>
            <a:spLocks noGrp="1"/>
          </p:cNvSpPr>
          <p:nvPr>
            <p:ph type="sldNum" sz="quarter" idx="12"/>
          </p:nvPr>
        </p:nvSpPr>
        <p:spPr/>
        <p:txBody>
          <a:bodyPr/>
          <a:lstStyle/>
          <a:p>
            <a:fld id="{000FF12A-9E7D-4899-B2B9-169F362673ED}" type="slidenum">
              <a:rPr lang="he-IL" smtClean="0"/>
              <a:t>12</a:t>
            </a:fld>
            <a:endParaRPr lang="he-IL"/>
          </a:p>
        </p:txBody>
      </p:sp>
    </p:spTree>
    <p:extLst>
      <p:ext uri="{BB962C8B-B14F-4D97-AF65-F5344CB8AC3E}">
        <p14:creationId xmlns:p14="http://schemas.microsoft.com/office/powerpoint/2010/main" val="77919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rtl="0"/>
            <a:r>
              <a:rPr lang="en-US" sz="4000" b="1" dirty="0" smtClean="0"/>
              <a:t>Contributions for Old-age and Occupational pensions</a:t>
            </a:r>
            <a:endParaRPr lang="he-IL"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350722"/>
              </p:ext>
            </p:extLst>
          </p:nvPr>
        </p:nvGraphicFramePr>
        <p:xfrm>
          <a:off x="419100" y="1325561"/>
          <a:ext cx="11449050" cy="3320391"/>
        </p:xfrm>
        <a:graphic>
          <a:graphicData uri="http://schemas.openxmlformats.org/drawingml/2006/table">
            <a:tbl>
              <a:tblPr rtl="1" firstRow="1" bandRow="1">
                <a:tableStyleId>{5C22544A-7EE6-4342-B048-85BDC9FD1C3A}</a:tableStyleId>
              </a:tblPr>
              <a:tblGrid>
                <a:gridCol w="2289810">
                  <a:extLst>
                    <a:ext uri="{9D8B030D-6E8A-4147-A177-3AD203B41FA5}">
                      <a16:colId xmlns:a16="http://schemas.microsoft.com/office/drawing/2014/main" val="873447554"/>
                    </a:ext>
                  </a:extLst>
                </a:gridCol>
                <a:gridCol w="2289810">
                  <a:extLst>
                    <a:ext uri="{9D8B030D-6E8A-4147-A177-3AD203B41FA5}">
                      <a16:colId xmlns:a16="http://schemas.microsoft.com/office/drawing/2014/main" val="1593109681"/>
                    </a:ext>
                  </a:extLst>
                </a:gridCol>
                <a:gridCol w="2289810">
                  <a:extLst>
                    <a:ext uri="{9D8B030D-6E8A-4147-A177-3AD203B41FA5}">
                      <a16:colId xmlns:a16="http://schemas.microsoft.com/office/drawing/2014/main" val="3835306492"/>
                    </a:ext>
                  </a:extLst>
                </a:gridCol>
                <a:gridCol w="2023554">
                  <a:extLst>
                    <a:ext uri="{9D8B030D-6E8A-4147-A177-3AD203B41FA5}">
                      <a16:colId xmlns:a16="http://schemas.microsoft.com/office/drawing/2014/main" val="729873675"/>
                    </a:ext>
                  </a:extLst>
                </a:gridCol>
                <a:gridCol w="2556066">
                  <a:extLst>
                    <a:ext uri="{9D8B030D-6E8A-4147-A177-3AD203B41FA5}">
                      <a16:colId xmlns:a16="http://schemas.microsoft.com/office/drawing/2014/main" val="1511881739"/>
                    </a:ext>
                  </a:extLst>
                </a:gridCol>
              </a:tblGrid>
              <a:tr h="832477">
                <a:tc>
                  <a:txBody>
                    <a:bodyPr/>
                    <a:lstStyle/>
                    <a:p>
                      <a:pPr algn="l" rtl="0"/>
                      <a:r>
                        <a:rPr lang="en-US" sz="2400" dirty="0" smtClean="0"/>
                        <a:t>Government’s share </a:t>
                      </a:r>
                      <a:endParaRPr lang="he-IL" sz="2400" dirty="0"/>
                    </a:p>
                  </a:txBody>
                  <a:tcPr/>
                </a:tc>
                <a:tc>
                  <a:txBody>
                    <a:bodyPr/>
                    <a:lstStyle/>
                    <a:p>
                      <a:pPr algn="l" rtl="0"/>
                      <a:r>
                        <a:rPr lang="en-US" sz="2400" dirty="0" smtClean="0"/>
                        <a:t>Employer’s contribution</a:t>
                      </a:r>
                      <a:endParaRPr lang="he-IL" sz="2400" dirty="0"/>
                    </a:p>
                  </a:txBody>
                  <a:tcPr/>
                </a:tc>
                <a:tc>
                  <a:txBody>
                    <a:bodyPr/>
                    <a:lstStyle/>
                    <a:p>
                      <a:pPr algn="l" rtl="0"/>
                      <a:r>
                        <a:rPr lang="en-US" sz="2400" dirty="0" smtClean="0"/>
                        <a:t>Employee’s contribution</a:t>
                      </a:r>
                      <a:endParaRPr lang="he-IL" sz="2400" dirty="0"/>
                    </a:p>
                  </a:txBody>
                  <a:tcPr/>
                </a:tc>
                <a:tc>
                  <a:txBody>
                    <a:bodyPr/>
                    <a:lstStyle/>
                    <a:p>
                      <a:pPr algn="l" rtl="0"/>
                      <a:r>
                        <a:rPr lang="en-US" sz="2400" dirty="0" smtClean="0"/>
                        <a:t>Contribution Progressivity</a:t>
                      </a:r>
                      <a:endParaRPr lang="he-IL" sz="2400" dirty="0"/>
                    </a:p>
                  </a:txBody>
                  <a:tcPr/>
                </a:tc>
                <a:tc>
                  <a:txBody>
                    <a:bodyPr/>
                    <a:lstStyle/>
                    <a:p>
                      <a:pPr algn="l" rtl="0"/>
                      <a:r>
                        <a:rPr lang="en-US" sz="2400" dirty="0" smtClean="0"/>
                        <a:t>Pension</a:t>
                      </a:r>
                      <a:endParaRPr lang="he-IL" sz="2400" dirty="0"/>
                    </a:p>
                  </a:txBody>
                  <a:tcPr/>
                </a:tc>
                <a:extLst>
                  <a:ext uri="{0D108BD9-81ED-4DB2-BD59-A6C34878D82A}">
                    <a16:rowId xmlns:a16="http://schemas.microsoft.com/office/drawing/2014/main" val="1414325955"/>
                  </a:ext>
                </a:extLst>
              </a:tr>
              <a:tr h="832477">
                <a:tc>
                  <a:txBody>
                    <a:bodyPr/>
                    <a:lstStyle/>
                    <a:p>
                      <a:pPr algn="l" rtl="0"/>
                      <a:r>
                        <a:rPr lang="en-US" sz="2400" dirty="0" smtClean="0"/>
                        <a:t>0.25%</a:t>
                      </a:r>
                      <a:endParaRPr lang="he-IL" sz="2400" dirty="0"/>
                    </a:p>
                  </a:txBody>
                  <a:tcPr/>
                </a:tc>
                <a:tc>
                  <a:txBody>
                    <a:bodyPr/>
                    <a:lstStyle/>
                    <a:p>
                      <a:pPr algn="l" rtl="0"/>
                      <a:r>
                        <a:rPr lang="en-US" sz="2400" dirty="0" smtClean="0"/>
                        <a:t>1.3%</a:t>
                      </a:r>
                      <a:endParaRPr lang="he-IL" sz="2400" dirty="0"/>
                    </a:p>
                  </a:txBody>
                  <a:tcPr/>
                </a:tc>
                <a:tc>
                  <a:txBody>
                    <a:bodyPr/>
                    <a:lstStyle/>
                    <a:p>
                      <a:pPr algn="l" rtl="0"/>
                      <a:r>
                        <a:rPr lang="en-US" sz="2400" dirty="0" smtClean="0"/>
                        <a:t>0.22%</a:t>
                      </a:r>
                      <a:endParaRPr lang="he-IL" sz="2400" dirty="0"/>
                    </a:p>
                  </a:txBody>
                  <a:tcPr/>
                </a:tc>
                <a:tc>
                  <a:txBody>
                    <a:bodyPr/>
                    <a:lstStyle/>
                    <a:p>
                      <a:pPr algn="l" rtl="0"/>
                      <a:r>
                        <a:rPr lang="en-US" sz="2400" dirty="0" smtClean="0"/>
                        <a:t>Up</a:t>
                      </a:r>
                      <a:r>
                        <a:rPr lang="en-US" sz="2400" baseline="0" dirty="0" smtClean="0"/>
                        <a:t> to 60% of average wage</a:t>
                      </a:r>
                      <a:endParaRPr lang="he-IL" sz="2400" dirty="0"/>
                    </a:p>
                  </a:txBody>
                  <a:tcPr/>
                </a:tc>
                <a:tc rowSpan="2">
                  <a:txBody>
                    <a:bodyPr/>
                    <a:lstStyle/>
                    <a:p>
                      <a:pPr algn="l" rtl="0"/>
                      <a:r>
                        <a:rPr lang="en-US" sz="2400" dirty="0" smtClean="0"/>
                        <a:t>Old Age</a:t>
                      </a:r>
                      <a:r>
                        <a:rPr lang="en-US" sz="2400" baseline="0" dirty="0" smtClean="0"/>
                        <a:t>  Benefit</a:t>
                      </a:r>
                      <a:endParaRPr lang="he-IL" sz="2400" dirty="0"/>
                    </a:p>
                  </a:txBody>
                  <a:tcPr/>
                </a:tc>
                <a:extLst>
                  <a:ext uri="{0D108BD9-81ED-4DB2-BD59-A6C34878D82A}">
                    <a16:rowId xmlns:a16="http://schemas.microsoft.com/office/drawing/2014/main" val="1715549683"/>
                  </a:ext>
                </a:extLst>
              </a:tr>
              <a:tr h="832477">
                <a:tc>
                  <a:txBody>
                    <a:bodyPr/>
                    <a:lstStyle/>
                    <a:p>
                      <a:pPr algn="l" rtl="0"/>
                      <a:r>
                        <a:rPr lang="en-US" sz="2400" dirty="0" smtClean="0"/>
                        <a:t>0.25%</a:t>
                      </a:r>
                      <a:endParaRPr lang="he-IL" sz="2400" dirty="0"/>
                    </a:p>
                  </a:txBody>
                  <a:tcPr/>
                </a:tc>
                <a:tc>
                  <a:txBody>
                    <a:bodyPr/>
                    <a:lstStyle/>
                    <a:p>
                      <a:pPr algn="l" rtl="0"/>
                      <a:r>
                        <a:rPr lang="en-US" sz="2400" dirty="0" smtClean="0"/>
                        <a:t>2.01%</a:t>
                      </a:r>
                      <a:endParaRPr lang="he-IL" sz="2400" dirty="0"/>
                    </a:p>
                  </a:txBody>
                  <a:tcPr/>
                </a:tc>
                <a:tc>
                  <a:txBody>
                    <a:bodyPr/>
                    <a:lstStyle/>
                    <a:p>
                      <a:pPr algn="l" rtl="0"/>
                      <a:r>
                        <a:rPr lang="en-US" sz="2400" dirty="0" smtClean="0"/>
                        <a:t>3.85%</a:t>
                      </a:r>
                      <a:endParaRPr lang="he-IL" sz="2400" dirty="0"/>
                    </a:p>
                  </a:txBody>
                  <a:tcPr/>
                </a:tc>
                <a:tc>
                  <a:txBody>
                    <a:bodyPr/>
                    <a:lstStyle/>
                    <a:p>
                      <a:pPr algn="l" rtl="0"/>
                      <a:r>
                        <a:rPr lang="en-US" sz="2400" dirty="0" smtClean="0"/>
                        <a:t>Above 60% of average wage</a:t>
                      </a:r>
                      <a:endParaRPr lang="he-IL" sz="2400" dirty="0"/>
                    </a:p>
                  </a:txBody>
                  <a:tcPr/>
                </a:tc>
                <a:tc vMerge="1">
                  <a:txBody>
                    <a:bodyPr/>
                    <a:lstStyle/>
                    <a:p>
                      <a:pPr algn="l" rtl="0"/>
                      <a:endParaRPr lang="he-IL" sz="2400" dirty="0"/>
                    </a:p>
                  </a:txBody>
                  <a:tcPr/>
                </a:tc>
                <a:extLst>
                  <a:ext uri="{0D108BD9-81ED-4DB2-BD59-A6C34878D82A}">
                    <a16:rowId xmlns:a16="http://schemas.microsoft.com/office/drawing/2014/main" val="3773703225"/>
                  </a:ext>
                </a:extLst>
              </a:tr>
              <a:tr h="482307">
                <a:tc>
                  <a:txBody>
                    <a:bodyPr/>
                    <a:lstStyle/>
                    <a:p>
                      <a:pPr algn="l" rtl="0"/>
                      <a:endParaRPr lang="he-IL" sz="2400"/>
                    </a:p>
                  </a:txBody>
                  <a:tcPr/>
                </a:tc>
                <a:tc>
                  <a:txBody>
                    <a:bodyPr/>
                    <a:lstStyle/>
                    <a:p>
                      <a:pPr algn="l" rtl="0"/>
                      <a:r>
                        <a:rPr lang="en-US" sz="2400" dirty="0" smtClean="0"/>
                        <a:t>12%</a:t>
                      </a:r>
                      <a:endParaRPr lang="he-IL" sz="2400" dirty="0"/>
                    </a:p>
                  </a:txBody>
                  <a:tcPr/>
                </a:tc>
                <a:tc>
                  <a:txBody>
                    <a:bodyPr/>
                    <a:lstStyle/>
                    <a:p>
                      <a:pPr algn="l" rtl="0"/>
                      <a:r>
                        <a:rPr lang="en-US" sz="2400" dirty="0" smtClean="0"/>
                        <a:t>5.5%</a:t>
                      </a:r>
                      <a:endParaRPr lang="he-IL" sz="2400" dirty="0"/>
                    </a:p>
                  </a:txBody>
                  <a:tcPr/>
                </a:tc>
                <a:tc>
                  <a:txBody>
                    <a:bodyPr/>
                    <a:lstStyle/>
                    <a:p>
                      <a:pPr algn="l" rtl="0"/>
                      <a:endParaRPr lang="he-IL" sz="2400"/>
                    </a:p>
                  </a:txBody>
                  <a:tcPr/>
                </a:tc>
                <a:tc>
                  <a:txBody>
                    <a:bodyPr/>
                    <a:lstStyle/>
                    <a:p>
                      <a:pPr algn="l" rtl="0"/>
                      <a:r>
                        <a:rPr lang="en-US" sz="2400" dirty="0" smtClean="0"/>
                        <a:t>Occupational Pension</a:t>
                      </a:r>
                      <a:endParaRPr lang="he-IL" sz="2400" dirty="0"/>
                    </a:p>
                  </a:txBody>
                  <a:tcPr/>
                </a:tc>
                <a:extLst>
                  <a:ext uri="{0D108BD9-81ED-4DB2-BD59-A6C34878D82A}">
                    <a16:rowId xmlns:a16="http://schemas.microsoft.com/office/drawing/2014/main" val="1261131492"/>
                  </a:ext>
                </a:extLst>
              </a:tr>
            </a:tbl>
          </a:graphicData>
        </a:graphic>
      </p:graphicFrame>
      <p:sp>
        <p:nvSpPr>
          <p:cNvPr id="5" name="TextBox 4"/>
          <p:cNvSpPr txBox="1"/>
          <p:nvPr/>
        </p:nvSpPr>
        <p:spPr>
          <a:xfrm>
            <a:off x="85453" y="4645952"/>
            <a:ext cx="11782697" cy="2123658"/>
          </a:xfrm>
          <a:prstGeom prst="rect">
            <a:avLst/>
          </a:prstGeom>
          <a:noFill/>
        </p:spPr>
        <p:txBody>
          <a:bodyPr wrap="square" rtlCol="1">
            <a:spAutoFit/>
          </a:bodyPr>
          <a:lstStyle/>
          <a:p>
            <a:pPr marL="742950" lvl="1" indent="-285750" algn="l" rtl="0">
              <a:buFont typeface="Arial" panose="020B0604020202020204" pitchFamily="34" charset="0"/>
              <a:buChar char="•"/>
            </a:pPr>
            <a:r>
              <a:rPr lang="en-US" i="1" dirty="0" smtClean="0"/>
              <a:t>All percentages are from the gross wage</a:t>
            </a:r>
          </a:p>
          <a:p>
            <a:pPr marL="742950" lvl="1" indent="-285750" algn="l" rtl="0">
              <a:buFont typeface="Arial" panose="020B0604020202020204" pitchFamily="34" charset="0"/>
              <a:buChar char="•"/>
            </a:pPr>
            <a:r>
              <a:rPr lang="en-US" i="1" dirty="0" smtClean="0"/>
              <a:t>Old-age and occupational insurances include survivor insurance for the spouse  </a:t>
            </a:r>
          </a:p>
          <a:p>
            <a:pPr marL="285750" indent="-285750" algn="l" rtl="0">
              <a:buFont typeface="Arial" panose="020B0604020202020204" pitchFamily="34" charset="0"/>
              <a:buChar char="•"/>
            </a:pPr>
            <a:endParaRPr lang="en-US" i="1" dirty="0" smtClean="0"/>
          </a:p>
          <a:p>
            <a:pPr marL="285750" indent="-285750" algn="l" rtl="0">
              <a:buFont typeface="Arial" panose="020B0604020202020204" pitchFamily="34" charset="0"/>
              <a:buChar char="•"/>
            </a:pPr>
            <a:r>
              <a:rPr lang="en-US" sz="2600" dirty="0" smtClean="0"/>
              <a:t>The maximum contribution for the old age benefit is limited by a wage ceiling of 4.6 times the average wage</a:t>
            </a:r>
          </a:p>
          <a:p>
            <a:pPr marL="285750" indent="-285750" algn="l" rtl="0">
              <a:buFont typeface="Arial" panose="020B0604020202020204" pitchFamily="34" charset="0"/>
              <a:buChar char="•"/>
            </a:pPr>
            <a:r>
              <a:rPr lang="en-US" sz="2600" dirty="0" smtClean="0"/>
              <a:t>The maximum contribution for the occupational pension is 41% of the average wage</a:t>
            </a:r>
            <a:endParaRPr lang="he-IL" sz="2600" dirty="0"/>
          </a:p>
        </p:txBody>
      </p:sp>
      <p:sp>
        <p:nvSpPr>
          <p:cNvPr id="3" name="מציין מיקום של מספר שקופית 2"/>
          <p:cNvSpPr>
            <a:spLocks noGrp="1"/>
          </p:cNvSpPr>
          <p:nvPr>
            <p:ph type="sldNum" sz="quarter" idx="12"/>
          </p:nvPr>
        </p:nvSpPr>
        <p:spPr/>
        <p:txBody>
          <a:bodyPr/>
          <a:lstStyle/>
          <a:p>
            <a:fld id="{000FF12A-9E7D-4899-B2B9-169F362673ED}" type="slidenum">
              <a:rPr lang="he-IL" smtClean="0"/>
              <a:t>13</a:t>
            </a:fld>
            <a:endParaRPr lang="he-IL"/>
          </a:p>
        </p:txBody>
      </p:sp>
    </p:spTree>
    <p:extLst>
      <p:ext uri="{BB962C8B-B14F-4D97-AF65-F5344CB8AC3E}">
        <p14:creationId xmlns:p14="http://schemas.microsoft.com/office/powerpoint/2010/main" val="3563188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23912" y="107950"/>
            <a:ext cx="10515600" cy="1325563"/>
          </a:xfrm>
        </p:spPr>
        <p:txBody>
          <a:bodyPr/>
          <a:lstStyle/>
          <a:p>
            <a:pPr algn="ctr" rtl="0"/>
            <a:r>
              <a:rPr lang="en-US" b="1" dirty="0" smtClean="0"/>
              <a:t>Actual retirement age</a:t>
            </a:r>
            <a:endParaRPr lang="he-IL" b="1" dirty="0"/>
          </a:p>
        </p:txBody>
      </p:sp>
      <p:graphicFrame>
        <p:nvGraphicFramePr>
          <p:cNvPr id="6" name="מציין מיקום תוכן 5"/>
          <p:cNvGraphicFramePr>
            <a:graphicFrameLocks noGrp="1"/>
          </p:cNvGraphicFramePr>
          <p:nvPr>
            <p:ph idx="1"/>
            <p:extLst>
              <p:ext uri="{D42A27DB-BD31-4B8C-83A1-F6EECF244321}">
                <p14:modId xmlns:p14="http://schemas.microsoft.com/office/powerpoint/2010/main" val="3206679149"/>
              </p:ext>
            </p:extLst>
          </p:nvPr>
        </p:nvGraphicFramePr>
        <p:xfrm>
          <a:off x="322729" y="1157288"/>
          <a:ext cx="6078071" cy="53295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תרשים 6"/>
          <p:cNvGraphicFramePr>
            <a:graphicFrameLocks/>
          </p:cNvGraphicFramePr>
          <p:nvPr>
            <p:extLst>
              <p:ext uri="{D42A27DB-BD31-4B8C-83A1-F6EECF244321}">
                <p14:modId xmlns:p14="http://schemas.microsoft.com/office/powerpoint/2010/main" val="394498926"/>
              </p:ext>
            </p:extLst>
          </p:nvPr>
        </p:nvGraphicFramePr>
        <p:xfrm>
          <a:off x="6400800" y="1271588"/>
          <a:ext cx="5497158" cy="5215273"/>
        </p:xfrm>
        <a:graphic>
          <a:graphicData uri="http://schemas.openxmlformats.org/drawingml/2006/chart">
            <c:chart xmlns:c="http://schemas.openxmlformats.org/drawingml/2006/chart" xmlns:r="http://schemas.openxmlformats.org/officeDocument/2006/relationships" r:id="rId4"/>
          </a:graphicData>
        </a:graphic>
      </p:graphicFrame>
      <p:sp>
        <p:nvSpPr>
          <p:cNvPr id="3" name="מציין מיקום של מספר שקופית 2"/>
          <p:cNvSpPr>
            <a:spLocks noGrp="1"/>
          </p:cNvSpPr>
          <p:nvPr>
            <p:ph type="sldNum" sz="quarter" idx="12"/>
          </p:nvPr>
        </p:nvSpPr>
        <p:spPr/>
        <p:txBody>
          <a:bodyPr/>
          <a:lstStyle/>
          <a:p>
            <a:fld id="{000FF12A-9E7D-4899-B2B9-169F362673ED}" type="slidenum">
              <a:rPr lang="he-IL" smtClean="0"/>
              <a:t>14</a:t>
            </a:fld>
            <a:endParaRPr lang="he-IL"/>
          </a:p>
        </p:txBody>
      </p:sp>
    </p:spTree>
    <p:extLst>
      <p:ext uri="{BB962C8B-B14F-4D97-AF65-F5344CB8AC3E}">
        <p14:creationId xmlns:p14="http://schemas.microsoft.com/office/powerpoint/2010/main" val="260433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chart seriesIdx="-4" categoryIdx="4"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chart seriesIdx="-4" categoryIdx="5" bldStep="category"/>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
        </p:bldSub>
      </p:bldGraphic>
      <p:bldGraphic spid="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0"/>
            <a:r>
              <a:rPr lang="en-US" b="1" dirty="0" smtClean="0"/>
              <a:t>Actuarial annuity</a:t>
            </a:r>
            <a:endParaRPr lang="he-IL" b="1" dirty="0"/>
          </a:p>
        </p:txBody>
      </p:sp>
      <p:sp>
        <p:nvSpPr>
          <p:cNvPr id="3" name="מציין מיקום תוכן 2"/>
          <p:cNvSpPr>
            <a:spLocks noGrp="1"/>
          </p:cNvSpPr>
          <p:nvPr>
            <p:ph idx="1"/>
          </p:nvPr>
        </p:nvSpPr>
        <p:spPr/>
        <p:txBody>
          <a:bodyPr/>
          <a:lstStyle/>
          <a:p>
            <a:pPr algn="l" rtl="0"/>
            <a:r>
              <a:rPr lang="en-US" dirty="0" smtClean="0"/>
              <a:t>Ax - indicates the present value of the life-expectancy adjusted pension benefit per 1 unit payable </a:t>
            </a:r>
            <a:r>
              <a:rPr lang="en-US" dirty="0"/>
              <a:t>at the end of </a:t>
            </a:r>
            <a:r>
              <a:rPr lang="en-US" dirty="0" smtClean="0"/>
              <a:t>life, </a:t>
            </a:r>
          </a:p>
          <a:p>
            <a:pPr marL="457200" lvl="1" indent="0" algn="l" rtl="0">
              <a:buNone/>
            </a:pPr>
            <a:r>
              <a:rPr lang="en-US" sz="2800" dirty="0" smtClean="0"/>
              <a:t>i.e. Ax equals PV(expected number </a:t>
            </a:r>
            <a:r>
              <a:rPr lang="en-US" sz="2800" dirty="0"/>
              <a:t>of </a:t>
            </a:r>
            <a:r>
              <a:rPr lang="en-US" sz="2800" dirty="0" smtClean="0"/>
              <a:t>months between </a:t>
            </a:r>
            <a:r>
              <a:rPr lang="en-US" sz="2800" dirty="0"/>
              <a:t>the retirement </a:t>
            </a:r>
            <a:r>
              <a:rPr lang="en-US" sz="2800" dirty="0" smtClean="0"/>
              <a:t>age and the date of death, interest rate, one unit payable)</a:t>
            </a:r>
          </a:p>
          <a:p>
            <a:pPr marL="457200" lvl="1" indent="0" algn="l" rtl="0">
              <a:buNone/>
            </a:pPr>
            <a:endParaRPr lang="en-US" sz="2800" dirty="0" smtClean="0"/>
          </a:p>
          <a:p>
            <a:pPr algn="l" rtl="0"/>
            <a:r>
              <a:rPr lang="en-US" dirty="0" smtClean="0"/>
              <a:t>Typical interest rate: 3.74% (after management fees)</a:t>
            </a:r>
            <a:endParaRPr lang="he-IL" dirty="0"/>
          </a:p>
        </p:txBody>
      </p:sp>
      <p:sp>
        <p:nvSpPr>
          <p:cNvPr id="4" name="מציין מיקום של מספר שקופית 3"/>
          <p:cNvSpPr>
            <a:spLocks noGrp="1"/>
          </p:cNvSpPr>
          <p:nvPr>
            <p:ph type="sldNum" sz="quarter" idx="12"/>
          </p:nvPr>
        </p:nvSpPr>
        <p:spPr/>
        <p:txBody>
          <a:bodyPr/>
          <a:lstStyle/>
          <a:p>
            <a:fld id="{000FF12A-9E7D-4899-B2B9-169F362673ED}" type="slidenum">
              <a:rPr lang="he-IL" smtClean="0"/>
              <a:t>15</a:t>
            </a:fld>
            <a:endParaRPr lang="he-IL"/>
          </a:p>
        </p:txBody>
      </p:sp>
    </p:spTree>
    <p:extLst>
      <p:ext uri="{BB962C8B-B14F-4D97-AF65-F5344CB8AC3E}">
        <p14:creationId xmlns:p14="http://schemas.microsoft.com/office/powerpoint/2010/main" val="728519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0"/>
            <a:r>
              <a:rPr lang="en-US" b="1" dirty="0" smtClean="0"/>
              <a:t>Life-expectancy-adjusted benefit payments</a:t>
            </a:r>
            <a:br>
              <a:rPr lang="en-US" b="1" dirty="0" smtClean="0"/>
            </a:br>
            <a:r>
              <a:rPr lang="en-US" sz="2800" b="1" dirty="0" smtClean="0"/>
              <a:t>by units (Ax)</a:t>
            </a:r>
            <a:endParaRPr lang="he-IL" sz="2800" b="1" dirty="0"/>
          </a:p>
        </p:txBody>
      </p:sp>
      <p:graphicFrame>
        <p:nvGraphicFramePr>
          <p:cNvPr id="6" name="תרשים 1"/>
          <p:cNvGraphicFramePr>
            <a:graphicFrameLocks noGrp="1"/>
          </p:cNvGraphicFramePr>
          <p:nvPr>
            <p:ph idx="1"/>
            <p:extLst>
              <p:ext uri="{D42A27DB-BD31-4B8C-83A1-F6EECF244321}">
                <p14:modId xmlns:p14="http://schemas.microsoft.com/office/powerpoint/2010/main" val="4068608273"/>
              </p:ext>
            </p:extLst>
          </p:nvPr>
        </p:nvGraphicFramePr>
        <p:xfrm>
          <a:off x="232229" y="1436914"/>
          <a:ext cx="5834741" cy="51665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תרשים 2"/>
          <p:cNvGraphicFramePr>
            <a:graphicFrameLocks/>
          </p:cNvGraphicFramePr>
          <p:nvPr>
            <p:extLst>
              <p:ext uri="{D42A27DB-BD31-4B8C-83A1-F6EECF244321}">
                <p14:modId xmlns:p14="http://schemas.microsoft.com/office/powerpoint/2010/main" val="1613055753"/>
              </p:ext>
            </p:extLst>
          </p:nvPr>
        </p:nvGraphicFramePr>
        <p:xfrm>
          <a:off x="6371771" y="1436914"/>
          <a:ext cx="5587999" cy="5166543"/>
        </p:xfrm>
        <a:graphic>
          <a:graphicData uri="http://schemas.openxmlformats.org/drawingml/2006/chart">
            <c:chart xmlns:c="http://schemas.openxmlformats.org/drawingml/2006/chart" xmlns:r="http://schemas.openxmlformats.org/officeDocument/2006/relationships" r:id="rId3"/>
          </a:graphicData>
        </a:graphic>
      </p:graphicFrame>
      <p:sp>
        <p:nvSpPr>
          <p:cNvPr id="3" name="מציין מיקום של מספר שקופית 2"/>
          <p:cNvSpPr>
            <a:spLocks noGrp="1"/>
          </p:cNvSpPr>
          <p:nvPr>
            <p:ph type="sldNum" sz="quarter" idx="12"/>
          </p:nvPr>
        </p:nvSpPr>
        <p:spPr/>
        <p:txBody>
          <a:bodyPr/>
          <a:lstStyle/>
          <a:p>
            <a:fld id="{000FF12A-9E7D-4899-B2B9-169F362673ED}" type="slidenum">
              <a:rPr lang="he-IL" smtClean="0"/>
              <a:t>16</a:t>
            </a:fld>
            <a:endParaRPr lang="he-IL"/>
          </a:p>
        </p:txBody>
      </p:sp>
    </p:spTree>
    <p:extLst>
      <p:ext uri="{BB962C8B-B14F-4D97-AF65-F5344CB8AC3E}">
        <p14:creationId xmlns:p14="http://schemas.microsoft.com/office/powerpoint/2010/main" val="2968757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chart seriesIdx="-4" categoryIdx="4"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
        </p:bldSub>
      </p:bldGraphic>
      <p:bldGraphic spid="9"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1999" cy="1325563"/>
          </a:xfrm>
        </p:spPr>
        <p:txBody>
          <a:bodyPr/>
          <a:lstStyle/>
          <a:p>
            <a:pPr algn="ctr" rtl="0"/>
            <a:r>
              <a:rPr lang="en-US" b="1" dirty="0" smtClean="0"/>
              <a:t>Probability for spouse to receive a survivor benefit</a:t>
            </a:r>
            <a:endParaRPr lang="he-IL" b="1" dirty="0"/>
          </a:p>
        </p:txBody>
      </p:sp>
      <p:graphicFrame>
        <p:nvGraphicFramePr>
          <p:cNvPr id="8" name="מציין מיקום תוכן 7"/>
          <p:cNvGraphicFramePr>
            <a:graphicFrameLocks noGrp="1"/>
          </p:cNvGraphicFramePr>
          <p:nvPr>
            <p:ph idx="1"/>
            <p:extLst>
              <p:ext uri="{D42A27DB-BD31-4B8C-83A1-F6EECF244321}">
                <p14:modId xmlns:p14="http://schemas.microsoft.com/office/powerpoint/2010/main" val="1970231256"/>
              </p:ext>
            </p:extLst>
          </p:nvPr>
        </p:nvGraphicFramePr>
        <p:xfrm>
          <a:off x="133350" y="1028700"/>
          <a:ext cx="11906250" cy="5829300"/>
        </p:xfrm>
        <a:graphic>
          <a:graphicData uri="http://schemas.openxmlformats.org/drawingml/2006/chart">
            <c:chart xmlns:c="http://schemas.openxmlformats.org/drawingml/2006/chart" xmlns:r="http://schemas.openxmlformats.org/officeDocument/2006/relationships" r:id="rId3"/>
          </a:graphicData>
        </a:graphic>
      </p:graphicFrame>
      <p:sp>
        <p:nvSpPr>
          <p:cNvPr id="3" name="מציין מיקום של מספר שקופית 2"/>
          <p:cNvSpPr>
            <a:spLocks noGrp="1"/>
          </p:cNvSpPr>
          <p:nvPr>
            <p:ph type="sldNum" sz="quarter" idx="12"/>
          </p:nvPr>
        </p:nvSpPr>
        <p:spPr/>
        <p:txBody>
          <a:bodyPr/>
          <a:lstStyle/>
          <a:p>
            <a:fld id="{000FF12A-9E7D-4899-B2B9-169F362673ED}" type="slidenum">
              <a:rPr lang="he-IL" smtClean="0"/>
              <a:t>17</a:t>
            </a:fld>
            <a:endParaRPr lang="he-IL"/>
          </a:p>
        </p:txBody>
      </p:sp>
    </p:spTree>
    <p:extLst>
      <p:ext uri="{BB962C8B-B14F-4D97-AF65-F5344CB8AC3E}">
        <p14:creationId xmlns:p14="http://schemas.microsoft.com/office/powerpoint/2010/main" val="94031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chart seriesIdx="-4" categoryIdx="4"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category"/>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rtl="0"/>
            <a:r>
              <a:rPr lang="en-US" sz="4000" b="1" dirty="0" smtClean="0"/>
              <a:t>Total contributions to old age and occupational pensions</a:t>
            </a:r>
            <a:br>
              <a:rPr lang="en-US" sz="4000" b="1" dirty="0" smtClean="0"/>
            </a:br>
            <a:r>
              <a:rPr lang="en-US" sz="3200" b="1" dirty="0" smtClean="0"/>
              <a:t>(Simulation)</a:t>
            </a:r>
            <a:endParaRPr lang="he-IL"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3506010"/>
              </p:ext>
            </p:extLst>
          </p:nvPr>
        </p:nvGraphicFramePr>
        <p:xfrm>
          <a:off x="152400" y="1143000"/>
          <a:ext cx="5914571" cy="55190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2927927323"/>
              </p:ext>
            </p:extLst>
          </p:nvPr>
        </p:nvGraphicFramePr>
        <p:xfrm>
          <a:off x="6066971" y="1143000"/>
          <a:ext cx="6125029" cy="5519057"/>
        </p:xfrm>
        <a:graphic>
          <a:graphicData uri="http://schemas.openxmlformats.org/drawingml/2006/chart">
            <c:chart xmlns:c="http://schemas.openxmlformats.org/drawingml/2006/chart" xmlns:r="http://schemas.openxmlformats.org/officeDocument/2006/relationships" r:id="rId4"/>
          </a:graphicData>
        </a:graphic>
      </p:graphicFrame>
      <p:sp>
        <p:nvSpPr>
          <p:cNvPr id="3" name="מציין מיקום של מספר שקופית 2"/>
          <p:cNvSpPr>
            <a:spLocks noGrp="1"/>
          </p:cNvSpPr>
          <p:nvPr>
            <p:ph type="sldNum" sz="quarter" idx="12"/>
          </p:nvPr>
        </p:nvSpPr>
        <p:spPr/>
        <p:txBody>
          <a:bodyPr/>
          <a:lstStyle/>
          <a:p>
            <a:fld id="{000FF12A-9E7D-4899-B2B9-169F362673ED}" type="slidenum">
              <a:rPr lang="he-IL" smtClean="0"/>
              <a:t>18</a:t>
            </a:fld>
            <a:endParaRPr lang="he-IL"/>
          </a:p>
        </p:txBody>
      </p:sp>
    </p:spTree>
    <p:extLst>
      <p:ext uri="{BB962C8B-B14F-4D97-AF65-F5344CB8AC3E}">
        <p14:creationId xmlns:p14="http://schemas.microsoft.com/office/powerpoint/2010/main" val="426112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chart seriesIdx="-4" categoryIdx="4"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Graphic spid="6"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0" cy="1325563"/>
          </a:xfrm>
        </p:spPr>
        <p:txBody>
          <a:bodyPr/>
          <a:lstStyle/>
          <a:p>
            <a:pPr algn="ctr" rtl="0"/>
            <a:r>
              <a:rPr lang="en-US" dirty="0" smtClean="0"/>
              <a:t>First and second layers of income after </a:t>
            </a:r>
            <a:r>
              <a:rPr lang="en-US" dirty="0" smtClean="0"/>
              <a:t>retirement</a:t>
            </a:r>
            <a:br>
              <a:rPr lang="en-US" dirty="0" smtClean="0"/>
            </a:br>
            <a:r>
              <a:rPr lang="en-US" sz="3200" dirty="0" smtClean="0"/>
              <a:t>(Simulation)</a:t>
            </a:r>
            <a:endParaRPr lang="he-IL" dirty="0"/>
          </a:p>
        </p:txBody>
      </p:sp>
      <p:sp>
        <p:nvSpPr>
          <p:cNvPr id="4" name="Slide Number Placeholder 3"/>
          <p:cNvSpPr>
            <a:spLocks noGrp="1"/>
          </p:cNvSpPr>
          <p:nvPr>
            <p:ph type="sldNum" sz="quarter" idx="12"/>
          </p:nvPr>
        </p:nvSpPr>
        <p:spPr/>
        <p:txBody>
          <a:bodyPr/>
          <a:lstStyle/>
          <a:p>
            <a:fld id="{000FF12A-9E7D-4899-B2B9-169F362673ED}" type="slidenum">
              <a:rPr lang="he-IL" smtClean="0"/>
              <a:t>19</a:t>
            </a:fld>
            <a:endParaRPr lang="he-IL"/>
          </a:p>
        </p:txBody>
      </p:sp>
      <p:graphicFrame>
        <p:nvGraphicFramePr>
          <p:cNvPr id="5" name="תרשים 4"/>
          <p:cNvGraphicFramePr>
            <a:graphicFrameLocks noGrp="1"/>
          </p:cNvGraphicFramePr>
          <p:nvPr>
            <p:ph idx="1"/>
            <p:extLst>
              <p:ext uri="{D42A27DB-BD31-4B8C-83A1-F6EECF244321}">
                <p14:modId xmlns:p14="http://schemas.microsoft.com/office/powerpoint/2010/main" val="1277733270"/>
              </p:ext>
            </p:extLst>
          </p:nvPr>
        </p:nvGraphicFramePr>
        <p:xfrm>
          <a:off x="116115" y="1233715"/>
          <a:ext cx="11756572" cy="54877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46422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0"/>
            <a:r>
              <a:rPr lang="en-US" b="1" dirty="0"/>
              <a:t>Acknowledgements</a:t>
            </a:r>
            <a:endParaRPr lang="en-US" dirty="0"/>
          </a:p>
        </p:txBody>
      </p:sp>
      <p:sp>
        <p:nvSpPr>
          <p:cNvPr id="3" name="מציין מיקום תוכן 2"/>
          <p:cNvSpPr>
            <a:spLocks noGrp="1"/>
          </p:cNvSpPr>
          <p:nvPr>
            <p:ph idx="1"/>
          </p:nvPr>
        </p:nvSpPr>
        <p:spPr>
          <a:xfrm>
            <a:off x="333829" y="1825625"/>
            <a:ext cx="11625941" cy="4351338"/>
          </a:xfrm>
        </p:spPr>
        <p:txBody>
          <a:bodyPr/>
          <a:lstStyle/>
          <a:p>
            <a:pPr algn="l" rtl="0"/>
            <a:r>
              <a:rPr lang="en-US" dirty="0" err="1" smtClean="0"/>
              <a:t>Avia</a:t>
            </a:r>
            <a:r>
              <a:rPr lang="en-US" dirty="0" smtClean="0"/>
              <a:t> </a:t>
            </a:r>
            <a:r>
              <a:rPr lang="en-US" dirty="0" err="1" smtClean="0"/>
              <a:t>Spivak</a:t>
            </a:r>
            <a:r>
              <a:rPr lang="en-US" dirty="0" smtClean="0"/>
              <a:t> – The Pensions</a:t>
            </a:r>
            <a:r>
              <a:rPr lang="en-US" dirty="0"/>
              <a:t>, Insurance and Financial Literacy Research </a:t>
            </a:r>
            <a:r>
              <a:rPr lang="en-US" dirty="0" smtClean="0"/>
              <a:t>Center</a:t>
            </a:r>
          </a:p>
          <a:p>
            <a:pPr algn="l" rtl="0"/>
            <a:r>
              <a:rPr lang="en-US" dirty="0" smtClean="0"/>
              <a:t>Amit </a:t>
            </a:r>
            <a:r>
              <a:rPr lang="en-US" dirty="0" err="1"/>
              <a:t>Rozen</a:t>
            </a:r>
            <a:r>
              <a:rPr lang="en-US" dirty="0"/>
              <a:t> – </a:t>
            </a:r>
            <a:r>
              <a:rPr lang="en-US" dirty="0" err="1"/>
              <a:t>Menora</a:t>
            </a:r>
            <a:r>
              <a:rPr lang="en-US" dirty="0"/>
              <a:t> </a:t>
            </a:r>
            <a:r>
              <a:rPr lang="en-US" dirty="0" err="1" smtClean="0"/>
              <a:t>Mivtachim</a:t>
            </a:r>
            <a:endParaRPr lang="en-US" dirty="0" smtClean="0"/>
          </a:p>
          <a:p>
            <a:pPr algn="l" rtl="0"/>
            <a:r>
              <a:rPr lang="en-US" dirty="0" smtClean="0"/>
              <a:t>Ari </a:t>
            </a:r>
            <a:r>
              <a:rPr lang="en-US" dirty="0" err="1" smtClean="0"/>
              <a:t>Paltiel</a:t>
            </a:r>
            <a:r>
              <a:rPr lang="en-US" dirty="0" smtClean="0"/>
              <a:t>, </a:t>
            </a:r>
            <a:r>
              <a:rPr lang="en-US" dirty="0" err="1" smtClean="0"/>
              <a:t>Naama</a:t>
            </a:r>
            <a:r>
              <a:rPr lang="en-US" dirty="0" smtClean="0"/>
              <a:t> </a:t>
            </a:r>
            <a:r>
              <a:rPr lang="en-US" dirty="0" err="1" smtClean="0"/>
              <a:t>Rotem</a:t>
            </a:r>
            <a:r>
              <a:rPr lang="en-US" dirty="0"/>
              <a:t>, Irene </a:t>
            </a:r>
            <a:r>
              <a:rPr lang="en-US" dirty="0" err="1" smtClean="0"/>
              <a:t>Kornilenko</a:t>
            </a:r>
            <a:r>
              <a:rPr lang="en-US" dirty="0" smtClean="0"/>
              <a:t> - </a:t>
            </a:r>
            <a:r>
              <a:rPr lang="en-US" dirty="0"/>
              <a:t>The Central Bureau of </a:t>
            </a:r>
            <a:r>
              <a:rPr lang="en-US" dirty="0" smtClean="0"/>
              <a:t>Statistics</a:t>
            </a:r>
          </a:p>
          <a:p>
            <a:pPr algn="l" rtl="0"/>
            <a:r>
              <a:rPr lang="en-US" dirty="0" smtClean="0"/>
              <a:t>Mark </a:t>
            </a:r>
            <a:r>
              <a:rPr lang="en-US" dirty="0" err="1" smtClean="0"/>
              <a:t>Rozenberg</a:t>
            </a:r>
            <a:r>
              <a:rPr lang="en-US" dirty="0" smtClean="0"/>
              <a:t> – National Insurance Institute of Israel</a:t>
            </a:r>
            <a:endParaRPr lang="en-US" dirty="0"/>
          </a:p>
        </p:txBody>
      </p:sp>
      <p:sp>
        <p:nvSpPr>
          <p:cNvPr id="4" name="מציין מיקום של מספר שקופית 3"/>
          <p:cNvSpPr>
            <a:spLocks noGrp="1"/>
          </p:cNvSpPr>
          <p:nvPr>
            <p:ph type="sldNum" sz="quarter" idx="12"/>
          </p:nvPr>
        </p:nvSpPr>
        <p:spPr/>
        <p:txBody>
          <a:bodyPr/>
          <a:lstStyle/>
          <a:p>
            <a:fld id="{000FF12A-9E7D-4899-B2B9-169F362673ED}" type="slidenum">
              <a:rPr lang="he-IL" smtClean="0"/>
              <a:t>2</a:t>
            </a:fld>
            <a:endParaRPr lang="he-IL"/>
          </a:p>
        </p:txBody>
      </p:sp>
    </p:spTree>
    <p:extLst>
      <p:ext uri="{BB962C8B-B14F-4D97-AF65-F5344CB8AC3E}">
        <p14:creationId xmlns:p14="http://schemas.microsoft.com/office/powerpoint/2010/main" val="4106528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5307" y="0"/>
            <a:ext cx="10515600" cy="1325563"/>
          </a:xfrm>
        </p:spPr>
        <p:txBody>
          <a:bodyPr/>
          <a:lstStyle/>
          <a:p>
            <a:pPr algn="ctr" rtl="0"/>
            <a:r>
              <a:rPr lang="en-US" b="1" dirty="0" smtClean="0"/>
              <a:t>Realization rate of occupational pension</a:t>
            </a:r>
            <a:br>
              <a:rPr lang="en-US" b="1" dirty="0" smtClean="0"/>
            </a:br>
            <a:r>
              <a:rPr lang="en-US" sz="3200" b="1" dirty="0" smtClean="0"/>
              <a:t>fixed age (65), simulation</a:t>
            </a:r>
            <a:endParaRPr lang="he-IL" b="1"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20215269"/>
              </p:ext>
            </p:extLst>
          </p:nvPr>
        </p:nvGraphicFramePr>
        <p:xfrm>
          <a:off x="290287" y="1325564"/>
          <a:ext cx="11467822" cy="5225844"/>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Connector 4"/>
          <p:cNvCxnSpPr/>
          <p:nvPr/>
        </p:nvCxnSpPr>
        <p:spPr>
          <a:xfrm>
            <a:off x="1436914" y="3997235"/>
            <a:ext cx="10293532" cy="2612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מציין מיקום של מספר שקופית 2"/>
          <p:cNvSpPr>
            <a:spLocks noGrp="1"/>
          </p:cNvSpPr>
          <p:nvPr>
            <p:ph type="sldNum" sz="quarter" idx="12"/>
          </p:nvPr>
        </p:nvSpPr>
        <p:spPr/>
        <p:txBody>
          <a:bodyPr/>
          <a:lstStyle/>
          <a:p>
            <a:fld id="{000FF12A-9E7D-4899-B2B9-169F362673ED}" type="slidenum">
              <a:rPr lang="he-IL" smtClean="0"/>
              <a:t>20</a:t>
            </a:fld>
            <a:endParaRPr lang="he-IL"/>
          </a:p>
        </p:txBody>
      </p:sp>
    </p:spTree>
    <p:extLst>
      <p:ext uri="{BB962C8B-B14F-4D97-AF65-F5344CB8AC3E}">
        <p14:creationId xmlns:p14="http://schemas.microsoft.com/office/powerpoint/2010/main" val="11038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chart seriesIdx="-4" categoryIdx="4"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category"/>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09513" y="0"/>
            <a:ext cx="10515600" cy="1325563"/>
          </a:xfrm>
        </p:spPr>
        <p:txBody>
          <a:bodyPr/>
          <a:lstStyle/>
          <a:p>
            <a:pPr algn="ctr" rtl="0"/>
            <a:r>
              <a:rPr lang="en-US" b="1" dirty="0" smtClean="0"/>
              <a:t>Realization rate of occupational pension </a:t>
            </a:r>
            <a:br>
              <a:rPr lang="en-US" b="1" dirty="0" smtClean="0"/>
            </a:br>
            <a:r>
              <a:rPr lang="en-US" sz="3200" b="1" dirty="0" smtClean="0"/>
              <a:t>actual age, simulation</a:t>
            </a:r>
            <a:endParaRPr lang="he-IL" dirty="0"/>
          </a:p>
        </p:txBody>
      </p:sp>
      <p:graphicFrame>
        <p:nvGraphicFramePr>
          <p:cNvPr id="5" name="מציין מיקום תוכן 4"/>
          <p:cNvGraphicFramePr>
            <a:graphicFrameLocks noGrp="1"/>
          </p:cNvGraphicFramePr>
          <p:nvPr>
            <p:ph idx="1"/>
            <p:extLst>
              <p:ext uri="{D42A27DB-BD31-4B8C-83A1-F6EECF244321}">
                <p14:modId xmlns:p14="http://schemas.microsoft.com/office/powerpoint/2010/main" val="3396382175"/>
              </p:ext>
            </p:extLst>
          </p:nvPr>
        </p:nvGraphicFramePr>
        <p:xfrm>
          <a:off x="304800" y="1181100"/>
          <a:ext cx="11734800" cy="5338034"/>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a:xfrm flipV="1">
            <a:off x="1428750" y="3257550"/>
            <a:ext cx="10610850" cy="28122"/>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מציין מיקום של מספר שקופית 2"/>
          <p:cNvSpPr>
            <a:spLocks noGrp="1"/>
          </p:cNvSpPr>
          <p:nvPr>
            <p:ph type="sldNum" sz="quarter" idx="12"/>
          </p:nvPr>
        </p:nvSpPr>
        <p:spPr/>
        <p:txBody>
          <a:bodyPr/>
          <a:lstStyle/>
          <a:p>
            <a:fld id="{000FF12A-9E7D-4899-B2B9-169F362673ED}" type="slidenum">
              <a:rPr lang="he-IL" smtClean="0"/>
              <a:t>21</a:t>
            </a:fld>
            <a:endParaRPr lang="he-IL"/>
          </a:p>
        </p:txBody>
      </p:sp>
    </p:spTree>
    <p:extLst>
      <p:ext uri="{BB962C8B-B14F-4D97-AF65-F5344CB8AC3E}">
        <p14:creationId xmlns:p14="http://schemas.microsoft.com/office/powerpoint/2010/main" val="195191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chart seriesIdx="-4" categoryIdx="4"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category"/>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68984" y="0"/>
            <a:ext cx="11951746" cy="1325563"/>
          </a:xfrm>
        </p:spPr>
        <p:txBody>
          <a:bodyPr>
            <a:normAutofit/>
          </a:bodyPr>
          <a:lstStyle/>
          <a:p>
            <a:pPr algn="ctr" rtl="0"/>
            <a:r>
              <a:rPr lang="en-US" b="1" dirty="0" smtClean="0"/>
              <a:t>Realization rate of old-age benefit </a:t>
            </a:r>
            <a:br>
              <a:rPr lang="en-US" b="1" dirty="0" smtClean="0"/>
            </a:br>
            <a:r>
              <a:rPr lang="en-US" sz="3200" b="1" dirty="0" smtClean="0"/>
              <a:t>actual age, simulation</a:t>
            </a:r>
            <a:endParaRPr lang="he-IL" sz="3200" dirty="0"/>
          </a:p>
        </p:txBody>
      </p:sp>
      <p:graphicFrame>
        <p:nvGraphicFramePr>
          <p:cNvPr id="6" name="מציין מיקום תוכן 5"/>
          <p:cNvGraphicFramePr>
            <a:graphicFrameLocks noGrp="1"/>
          </p:cNvGraphicFramePr>
          <p:nvPr>
            <p:ph idx="1"/>
            <p:extLst>
              <p:ext uri="{D42A27DB-BD31-4B8C-83A1-F6EECF244321}">
                <p14:modId xmlns:p14="http://schemas.microsoft.com/office/powerpoint/2010/main" val="2729629564"/>
              </p:ext>
            </p:extLst>
          </p:nvPr>
        </p:nvGraphicFramePr>
        <p:xfrm>
          <a:off x="168984" y="1325563"/>
          <a:ext cx="11951746" cy="5225845"/>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Connector 3"/>
          <p:cNvCxnSpPr/>
          <p:nvPr/>
        </p:nvCxnSpPr>
        <p:spPr>
          <a:xfrm>
            <a:off x="1464065" y="5498193"/>
            <a:ext cx="10276114" cy="29029"/>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מציין מיקום של מספר שקופית 2"/>
          <p:cNvSpPr>
            <a:spLocks noGrp="1"/>
          </p:cNvSpPr>
          <p:nvPr>
            <p:ph type="sldNum" sz="quarter" idx="12"/>
          </p:nvPr>
        </p:nvSpPr>
        <p:spPr/>
        <p:txBody>
          <a:bodyPr/>
          <a:lstStyle/>
          <a:p>
            <a:fld id="{000FF12A-9E7D-4899-B2B9-169F362673ED}" type="slidenum">
              <a:rPr lang="he-IL" smtClean="0"/>
              <a:t>22</a:t>
            </a:fld>
            <a:endParaRPr lang="he-IL"/>
          </a:p>
        </p:txBody>
      </p:sp>
    </p:spTree>
    <p:extLst>
      <p:ext uri="{BB962C8B-B14F-4D97-AF65-F5344CB8AC3E}">
        <p14:creationId xmlns:p14="http://schemas.microsoft.com/office/powerpoint/2010/main" val="44170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chart seriesIdx="-4" categoryIdx="4"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a:xfrm>
            <a:off x="810334" y="946673"/>
            <a:ext cx="10515600" cy="3861995"/>
          </a:xfrm>
        </p:spPr>
        <p:txBody>
          <a:bodyPr>
            <a:normAutofit/>
          </a:bodyPr>
          <a:lstStyle/>
          <a:p>
            <a:pPr algn="ctr" rtl="0"/>
            <a:r>
              <a:rPr lang="en-US" sz="7200" b="1" dirty="0" smtClean="0"/>
              <a:t>Policy Considerations:</a:t>
            </a:r>
            <a:br>
              <a:rPr lang="en-US" sz="7200" b="1" dirty="0" smtClean="0"/>
            </a:br>
            <a:r>
              <a:rPr lang="en-US" sz="7200" b="1" dirty="0"/>
              <a:t/>
            </a:r>
            <a:br>
              <a:rPr lang="en-US" sz="7200" b="1" dirty="0"/>
            </a:br>
            <a:r>
              <a:rPr lang="en-US" sz="7200" b="1" dirty="0" smtClean="0"/>
              <a:t>Flexible Retirement Age</a:t>
            </a:r>
            <a:endParaRPr lang="he-IL" sz="7200" dirty="0"/>
          </a:p>
        </p:txBody>
      </p:sp>
      <p:sp>
        <p:nvSpPr>
          <p:cNvPr id="2" name="מציין מיקום של מספר שקופית 1"/>
          <p:cNvSpPr>
            <a:spLocks noGrp="1"/>
          </p:cNvSpPr>
          <p:nvPr>
            <p:ph type="sldNum" sz="quarter" idx="12"/>
          </p:nvPr>
        </p:nvSpPr>
        <p:spPr/>
        <p:txBody>
          <a:bodyPr/>
          <a:lstStyle/>
          <a:p>
            <a:fld id="{000FF12A-9E7D-4899-B2B9-169F362673ED}" type="slidenum">
              <a:rPr lang="he-IL" smtClean="0"/>
              <a:t>23</a:t>
            </a:fld>
            <a:endParaRPr lang="he-IL"/>
          </a:p>
        </p:txBody>
      </p:sp>
    </p:spTree>
    <p:extLst>
      <p:ext uri="{BB962C8B-B14F-4D97-AF65-F5344CB8AC3E}">
        <p14:creationId xmlns:p14="http://schemas.microsoft.com/office/powerpoint/2010/main" val="37043174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7714" y="690265"/>
            <a:ext cx="11756572" cy="6247864"/>
          </a:xfrm>
          <a:prstGeom prst="rect">
            <a:avLst/>
          </a:prstGeom>
        </p:spPr>
        <p:txBody>
          <a:bodyPr wrap="square">
            <a:spAutoFit/>
          </a:bodyPr>
          <a:lstStyle/>
          <a:p>
            <a:pPr marL="342900" indent="-342900" algn="l" rtl="0">
              <a:buFont typeface="Arial" pitchFamily="34" charset="0"/>
              <a:buChar char="•"/>
              <a:defRPr/>
            </a:pPr>
            <a:r>
              <a:rPr lang="en-US" sz="2000" b="1" dirty="0" smtClean="0">
                <a:solidFill>
                  <a:schemeClr val="accent5"/>
                </a:solidFill>
                <a:cs typeface="Arial" panose="020B0604020202020204" pitchFamily="34" charset="0"/>
              </a:rPr>
              <a:t>Horizontal and Intergenerational Equity</a:t>
            </a:r>
          </a:p>
          <a:p>
            <a:pPr algn="l" rtl="0">
              <a:defRPr/>
            </a:pPr>
            <a:r>
              <a:rPr lang="en-US" sz="2000" dirty="0" smtClean="0">
                <a:cs typeface="Arial" panose="020B0604020202020204" pitchFamily="34" charset="0"/>
              </a:rPr>
              <a:t>In a world of continually changing life expectancy a retirement age policy consistent with horizontal and intergenerational equity is to decide about a certain share of old age benefit payments of average life expectancy.</a:t>
            </a:r>
          </a:p>
          <a:p>
            <a:pPr algn="l" rtl="0">
              <a:defRPr/>
            </a:pPr>
            <a:endParaRPr lang="en-US" sz="2000" dirty="0">
              <a:cs typeface="Arial" panose="020B0604020202020204" pitchFamily="34" charset="0"/>
            </a:endParaRPr>
          </a:p>
          <a:p>
            <a:pPr marL="342900" indent="-342900" algn="l" rtl="0">
              <a:buFont typeface="Arial" panose="020B0604020202020204" pitchFamily="34" charset="0"/>
              <a:buChar char="•"/>
              <a:defRPr/>
            </a:pPr>
            <a:r>
              <a:rPr lang="en-US" sz="2000" b="1" dirty="0" smtClean="0">
                <a:solidFill>
                  <a:schemeClr val="accent5"/>
                </a:solidFill>
                <a:cs typeface="Arial" panose="020B0604020202020204" pitchFamily="34" charset="0"/>
              </a:rPr>
              <a:t>Fair social insurance </a:t>
            </a:r>
          </a:p>
          <a:p>
            <a:pPr algn="l" rtl="0">
              <a:defRPr/>
            </a:pPr>
            <a:r>
              <a:rPr lang="en-US" sz="2000" dirty="0" smtClean="0">
                <a:cs typeface="Arial" panose="020B0604020202020204" pitchFamily="34" charset="0"/>
              </a:rPr>
              <a:t>The right to a given share of old age benefit of the life expectancy is part of the accumulated rights of the insured. Rights are accumulated by the insured’s payment of social insurance contributions. If a shortening of the share of benefit payments of average life expectancy becomes necessary, say, due to considerations of financial sustainability, a fair policy requires to pay the insured a weighted average of two contracts – the one that existed prior to the change and the new one after the change. The weights should be determined by the relative time periods of the old and new policy contracts as % of the total working age period (the contribution requirement). Therefore, the nearer the insured is to the previous retirement age, at the time of change, the higher should be that weight in the formula.</a:t>
            </a:r>
          </a:p>
          <a:p>
            <a:pPr algn="l" rtl="0">
              <a:defRPr/>
            </a:pPr>
            <a:endParaRPr lang="en-US" sz="2000" dirty="0" smtClean="0">
              <a:cs typeface="Arial" panose="020B0604020202020204" pitchFamily="34" charset="0"/>
            </a:endParaRPr>
          </a:p>
          <a:p>
            <a:pPr marL="257175" indent="-257175" algn="l" rtl="0">
              <a:buFont typeface="Arial" panose="020B0604020202020204" pitchFamily="34" charset="0"/>
              <a:buChar char="•"/>
              <a:defRPr/>
            </a:pPr>
            <a:r>
              <a:rPr lang="en-US" sz="2000" b="1" dirty="0" smtClean="0">
                <a:solidFill>
                  <a:schemeClr val="accent5"/>
                </a:solidFill>
                <a:cs typeface="Arial" panose="020B0604020202020204" pitchFamily="34" charset="0"/>
              </a:rPr>
              <a:t>Occam’s razor</a:t>
            </a:r>
            <a:endParaRPr lang="en-US" sz="2000" b="1" dirty="0">
              <a:solidFill>
                <a:schemeClr val="accent5"/>
              </a:solidFill>
              <a:cs typeface="Arial" panose="020B0604020202020204" pitchFamily="34" charset="0"/>
            </a:endParaRPr>
          </a:p>
          <a:p>
            <a:pPr algn="l" rtl="0">
              <a:defRPr/>
            </a:pPr>
            <a:r>
              <a:rPr lang="en-US" sz="2000" dirty="0" smtClean="0">
                <a:cs typeface="Arial" panose="020B0604020202020204" pitchFamily="34" charset="0"/>
              </a:rPr>
              <a:t>Requires the least number of rules and simplicity of each of the rules. I.e. no need for special training programs, </a:t>
            </a:r>
            <a:r>
              <a:rPr lang="en-US" sz="2000" dirty="0" err="1" smtClean="0">
                <a:cs typeface="Arial" panose="020B0604020202020204" pitchFamily="34" charset="0"/>
              </a:rPr>
              <a:t>conditionalities</a:t>
            </a:r>
            <a:r>
              <a:rPr lang="en-US" sz="2000" dirty="0" smtClean="0">
                <a:cs typeface="Arial" panose="020B0604020202020204" pitchFamily="34" charset="0"/>
              </a:rPr>
              <a:t> etc. These are obsolete, since the principles of horizontal, intergenerational equity and fairness are implemented slowly and thus leave sufficient time for people to adapt. Financial sustainability is achieved slowly but is fully credible, since it is a long run concept.</a:t>
            </a:r>
            <a:endParaRPr lang="he-IL" sz="2000" dirty="0" smtClean="0">
              <a:cs typeface="Arial" panose="020B0604020202020204" pitchFamily="34" charset="0"/>
            </a:endParaRPr>
          </a:p>
        </p:txBody>
      </p:sp>
      <p:sp>
        <p:nvSpPr>
          <p:cNvPr id="3075" name="TextBox 4"/>
          <p:cNvSpPr txBox="1">
            <a:spLocks noChangeArrowheads="1"/>
          </p:cNvSpPr>
          <p:nvPr/>
        </p:nvSpPr>
        <p:spPr bwMode="auto">
          <a:xfrm>
            <a:off x="667657" y="105490"/>
            <a:ext cx="1085668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rtl="0" eaLnBrk="1" hangingPunct="1">
              <a:spcBef>
                <a:spcPct val="0"/>
              </a:spcBef>
              <a:buFontTx/>
              <a:buNone/>
            </a:pPr>
            <a:r>
              <a:rPr lang="en-US" altLang="en-US" b="1" dirty="0" smtClean="0">
                <a:latin typeface="+mj-lt"/>
                <a:cs typeface="Arial" panose="020B0604020202020204" pitchFamily="34" charset="0"/>
              </a:rPr>
              <a:t>Basic Principles for Retirement Age Policy</a:t>
            </a:r>
            <a:endParaRPr lang="he-IL" altLang="en-US" sz="2800" dirty="0">
              <a:latin typeface="+mj-lt"/>
              <a:cs typeface="Arial" panose="020B0604020202020204" pitchFamily="34" charset="0"/>
            </a:endParaRPr>
          </a:p>
        </p:txBody>
      </p:sp>
      <p:sp>
        <p:nvSpPr>
          <p:cNvPr id="2" name="מציין מיקום של מספר שקופית 1"/>
          <p:cNvSpPr>
            <a:spLocks noGrp="1"/>
          </p:cNvSpPr>
          <p:nvPr>
            <p:ph type="sldNum" sz="quarter" idx="12"/>
          </p:nvPr>
        </p:nvSpPr>
        <p:spPr/>
        <p:txBody>
          <a:bodyPr/>
          <a:lstStyle/>
          <a:p>
            <a:fld id="{000FF12A-9E7D-4899-B2B9-169F362673ED}" type="slidenum">
              <a:rPr lang="he-IL" smtClean="0"/>
              <a:t>24</a:t>
            </a:fld>
            <a:endParaRPr lang="he-IL"/>
          </a:p>
        </p:txBody>
      </p:sp>
    </p:spTree>
    <p:extLst>
      <p:ext uri="{BB962C8B-B14F-4D97-AF65-F5344CB8AC3E}">
        <p14:creationId xmlns:p14="http://schemas.microsoft.com/office/powerpoint/2010/main" val="264592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71450" y="0"/>
            <a:ext cx="12020550" cy="1325563"/>
          </a:xfrm>
        </p:spPr>
        <p:txBody>
          <a:bodyPr>
            <a:normAutofit/>
          </a:bodyPr>
          <a:lstStyle/>
          <a:p>
            <a:pPr algn="ctr" rtl="0"/>
            <a:r>
              <a:rPr lang="en-US" sz="4000" b="1" dirty="0" smtClean="0"/>
              <a:t>Discretionary vs Horizontally equitable and fair Age</a:t>
            </a:r>
            <a:br>
              <a:rPr lang="en-US" sz="4000" b="1" dirty="0" smtClean="0"/>
            </a:br>
            <a:r>
              <a:rPr lang="en-US" sz="4000" b="1" dirty="0" smtClean="0"/>
              <a:t>of benefit payment</a:t>
            </a:r>
            <a:endParaRPr lang="he-IL" sz="4000" b="1"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948920002"/>
              </p:ext>
            </p:extLst>
          </p:nvPr>
        </p:nvGraphicFramePr>
        <p:xfrm>
          <a:off x="171450" y="1123950"/>
          <a:ext cx="11849100" cy="5581650"/>
        </p:xfrm>
        <a:graphic>
          <a:graphicData uri="http://schemas.openxmlformats.org/drawingml/2006/chart">
            <c:chart xmlns:c="http://schemas.openxmlformats.org/drawingml/2006/chart" xmlns:r="http://schemas.openxmlformats.org/officeDocument/2006/relationships" r:id="rId3"/>
          </a:graphicData>
        </a:graphic>
      </p:graphicFrame>
      <p:sp>
        <p:nvSpPr>
          <p:cNvPr id="2" name="מציין מיקום של מספר שקופית 1"/>
          <p:cNvSpPr>
            <a:spLocks noGrp="1"/>
          </p:cNvSpPr>
          <p:nvPr>
            <p:ph type="sldNum" sz="quarter" idx="12"/>
          </p:nvPr>
        </p:nvSpPr>
        <p:spPr/>
        <p:txBody>
          <a:bodyPr/>
          <a:lstStyle/>
          <a:p>
            <a:fld id="{000FF12A-9E7D-4899-B2B9-169F362673ED}" type="slidenum">
              <a:rPr lang="he-IL" smtClean="0"/>
              <a:t>25</a:t>
            </a:fld>
            <a:endParaRPr lang="he-IL"/>
          </a:p>
        </p:txBody>
      </p:sp>
    </p:spTree>
    <p:extLst>
      <p:ext uri="{BB962C8B-B14F-4D97-AF65-F5344CB8AC3E}">
        <p14:creationId xmlns:p14="http://schemas.microsoft.com/office/powerpoint/2010/main" val="93296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Chart bld="series"/>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037"/>
            <a:ext cx="10515600" cy="1001713"/>
          </a:xfrm>
        </p:spPr>
        <p:txBody>
          <a:bodyPr/>
          <a:lstStyle/>
          <a:p>
            <a:pPr algn="ctr"/>
            <a:r>
              <a:rPr lang="en-US" b="1" dirty="0" smtClean="0"/>
              <a:t>Retirement period</a:t>
            </a:r>
            <a:endParaRPr lang="he-IL"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48837481"/>
              </p:ext>
            </p:extLst>
          </p:nvPr>
        </p:nvGraphicFramePr>
        <p:xfrm>
          <a:off x="495300" y="1104901"/>
          <a:ext cx="11696700" cy="5753099"/>
        </p:xfrm>
        <a:graphic>
          <a:graphicData uri="http://schemas.openxmlformats.org/drawingml/2006/chart">
            <c:chart xmlns:c="http://schemas.openxmlformats.org/drawingml/2006/chart" xmlns:r="http://schemas.openxmlformats.org/officeDocument/2006/relationships" r:id="rId2"/>
          </a:graphicData>
        </a:graphic>
      </p:graphicFrame>
      <p:sp>
        <p:nvSpPr>
          <p:cNvPr id="3" name="מציין מיקום של מספר שקופית 2"/>
          <p:cNvSpPr>
            <a:spLocks noGrp="1"/>
          </p:cNvSpPr>
          <p:nvPr>
            <p:ph type="sldNum" sz="quarter" idx="12"/>
          </p:nvPr>
        </p:nvSpPr>
        <p:spPr/>
        <p:txBody>
          <a:bodyPr/>
          <a:lstStyle/>
          <a:p>
            <a:fld id="{000FF12A-9E7D-4899-B2B9-169F362673ED}" type="slidenum">
              <a:rPr lang="he-IL" smtClean="0"/>
              <a:t>26</a:t>
            </a:fld>
            <a:endParaRPr lang="he-IL"/>
          </a:p>
        </p:txBody>
      </p:sp>
    </p:spTree>
    <p:extLst>
      <p:ext uri="{BB962C8B-B14F-4D97-AF65-F5344CB8AC3E}">
        <p14:creationId xmlns:p14="http://schemas.microsoft.com/office/powerpoint/2010/main" val="95214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51329"/>
            <a:ext cx="12192000" cy="5632311"/>
          </a:xfrm>
          <a:prstGeom prst="rect">
            <a:avLst/>
          </a:prstGeom>
        </p:spPr>
        <p:txBody>
          <a:bodyPr wrap="square">
            <a:spAutoFit/>
          </a:bodyPr>
          <a:lstStyle/>
          <a:p>
            <a:pPr marL="342900" indent="-342900" algn="l" rtl="0">
              <a:buFont typeface="Wingdings" panose="05000000000000000000" pitchFamily="2" charset="2"/>
              <a:buChar char="ü"/>
              <a:defRPr/>
            </a:pPr>
            <a:r>
              <a:rPr lang="en-US" sz="3600" dirty="0" smtClean="0">
                <a:cs typeface="Arial" panose="020B0604020202020204" pitchFamily="34" charset="0"/>
              </a:rPr>
              <a:t>A priori life expectancy (LE) is vertically inequitable for old age and occupational pension insurance</a:t>
            </a:r>
          </a:p>
          <a:p>
            <a:pPr marL="342900" indent="-342900" algn="l" rtl="0">
              <a:buFont typeface="Wingdings" panose="05000000000000000000" pitchFamily="2" charset="2"/>
              <a:buChar char="ü"/>
              <a:defRPr/>
            </a:pPr>
            <a:r>
              <a:rPr lang="en-US" sz="3600" dirty="0" smtClean="0">
                <a:cs typeface="Arial" panose="020B0604020202020204" pitchFamily="34" charset="0"/>
              </a:rPr>
              <a:t>The effect differs between income quintiles and population groups</a:t>
            </a:r>
          </a:p>
          <a:p>
            <a:pPr marL="342900" indent="-342900" algn="l" rtl="0">
              <a:buFont typeface="Wingdings" panose="05000000000000000000" pitchFamily="2" charset="2"/>
              <a:buChar char="ü"/>
              <a:defRPr/>
            </a:pPr>
            <a:r>
              <a:rPr lang="en-US" sz="3600" dirty="0">
                <a:cs typeface="Arial" panose="020B0604020202020204" pitchFamily="34" charset="0"/>
              </a:rPr>
              <a:t>Improvements in the quality of public health insurance benefits all quintiles</a:t>
            </a:r>
          </a:p>
          <a:p>
            <a:pPr marL="342900" indent="-342900" algn="l" rtl="0">
              <a:buFont typeface="Wingdings" panose="05000000000000000000" pitchFamily="2" charset="2"/>
              <a:buChar char="ü"/>
              <a:defRPr/>
            </a:pPr>
            <a:r>
              <a:rPr lang="en-US" sz="3600" dirty="0" smtClean="0">
                <a:cs typeface="Arial" panose="020B0604020202020204" pitchFamily="34" charset="0"/>
              </a:rPr>
              <a:t>The </a:t>
            </a:r>
            <a:r>
              <a:rPr lang="en-US" sz="3600" dirty="0">
                <a:cs typeface="Arial" panose="020B0604020202020204" pitchFamily="34" charset="0"/>
              </a:rPr>
              <a:t>progressive contribution policy, though not insurability-friendly, strongly reduces vertical inequity of LE </a:t>
            </a:r>
            <a:endParaRPr lang="en-US" sz="3600" dirty="0" smtClean="0">
              <a:cs typeface="Arial" panose="020B0604020202020204" pitchFamily="34" charset="0"/>
            </a:endParaRPr>
          </a:p>
          <a:p>
            <a:pPr marL="342900" indent="-342900" algn="l" rtl="0">
              <a:buFont typeface="Wingdings" panose="05000000000000000000" pitchFamily="2" charset="2"/>
              <a:buChar char="ü"/>
              <a:defRPr/>
            </a:pPr>
            <a:r>
              <a:rPr lang="en-US" sz="3600" dirty="0">
                <a:cs typeface="Arial" panose="020B0604020202020204" pitchFamily="34" charset="0"/>
              </a:rPr>
              <a:t>Actual retirement age behavior of insured population </a:t>
            </a:r>
            <a:r>
              <a:rPr lang="en-US" sz="3600" dirty="0" smtClean="0">
                <a:cs typeface="Arial" panose="020B0604020202020204" pitchFamily="34" charset="0"/>
              </a:rPr>
              <a:t>reduces </a:t>
            </a:r>
            <a:r>
              <a:rPr lang="en-US" sz="3600" dirty="0">
                <a:cs typeface="Arial" panose="020B0604020202020204" pitchFamily="34" charset="0"/>
              </a:rPr>
              <a:t>vertical inequity of </a:t>
            </a:r>
            <a:r>
              <a:rPr lang="en-US" sz="3600" dirty="0" smtClean="0">
                <a:cs typeface="Arial" panose="020B0604020202020204" pitchFamily="34" charset="0"/>
              </a:rPr>
              <a:t>LE</a:t>
            </a:r>
            <a:endParaRPr lang="en-US" sz="3600" dirty="0">
              <a:cs typeface="Arial" panose="020B0604020202020204" pitchFamily="34" charset="0"/>
            </a:endParaRPr>
          </a:p>
        </p:txBody>
      </p:sp>
      <p:sp>
        <p:nvSpPr>
          <p:cNvPr id="3075" name="TextBox 4"/>
          <p:cNvSpPr txBox="1">
            <a:spLocks noChangeArrowheads="1"/>
          </p:cNvSpPr>
          <p:nvPr/>
        </p:nvSpPr>
        <p:spPr bwMode="auto">
          <a:xfrm>
            <a:off x="684092" y="0"/>
            <a:ext cx="1085668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90000"/>
              </a:lnSpc>
              <a:spcBef>
                <a:spcPct val="0"/>
              </a:spcBef>
              <a:buNone/>
            </a:pPr>
            <a:r>
              <a:rPr lang="en-US" altLang="en-US" sz="4000" b="1" dirty="0">
                <a:latin typeface="+mj-lt"/>
                <a:ea typeface="+mj-ea"/>
                <a:cs typeface="+mj-cs"/>
              </a:rPr>
              <a:t>Conclusion</a:t>
            </a:r>
            <a:endParaRPr lang="he-IL" altLang="en-US" sz="4400" b="1" dirty="0">
              <a:latin typeface="+mj-lt"/>
              <a:ea typeface="+mj-ea"/>
              <a:cs typeface="+mj-cs"/>
            </a:endParaRPr>
          </a:p>
        </p:txBody>
      </p:sp>
      <p:sp>
        <p:nvSpPr>
          <p:cNvPr id="2" name="מציין מיקום של מספר שקופית 1"/>
          <p:cNvSpPr>
            <a:spLocks noGrp="1"/>
          </p:cNvSpPr>
          <p:nvPr>
            <p:ph type="sldNum" sz="quarter" idx="12"/>
          </p:nvPr>
        </p:nvSpPr>
        <p:spPr/>
        <p:txBody>
          <a:bodyPr/>
          <a:lstStyle/>
          <a:p>
            <a:fld id="{000FF12A-9E7D-4899-B2B9-169F362673ED}" type="slidenum">
              <a:rPr lang="he-IL" smtClean="0"/>
              <a:t>27</a:t>
            </a:fld>
            <a:endParaRPr lang="he-IL"/>
          </a:p>
        </p:txBody>
      </p:sp>
    </p:spTree>
    <p:extLst>
      <p:ext uri="{BB962C8B-B14F-4D97-AF65-F5344CB8AC3E}">
        <p14:creationId xmlns:p14="http://schemas.microsoft.com/office/powerpoint/2010/main" val="376926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6331"/>
            <a:ext cx="12192000" cy="3970318"/>
          </a:xfrm>
          <a:prstGeom prst="rect">
            <a:avLst/>
          </a:prstGeom>
        </p:spPr>
        <p:txBody>
          <a:bodyPr wrap="square">
            <a:spAutoFit/>
          </a:bodyPr>
          <a:lstStyle/>
          <a:p>
            <a:pPr marL="342900" indent="-342900" algn="l" rtl="0">
              <a:buFont typeface="Wingdings" panose="05000000000000000000" pitchFamily="2" charset="2"/>
              <a:buChar char="ü"/>
              <a:defRPr/>
            </a:pPr>
            <a:r>
              <a:rPr lang="en-US" sz="3600" dirty="0" smtClean="0">
                <a:cs typeface="Arial" panose="020B0604020202020204" pitchFamily="34" charset="0"/>
              </a:rPr>
              <a:t>Ax </a:t>
            </a:r>
            <a:r>
              <a:rPr lang="en-US" sz="3600" dirty="0" smtClean="0">
                <a:cs typeface="Arial" panose="020B0604020202020204" pitchFamily="34" charset="0"/>
              </a:rPr>
              <a:t>is </a:t>
            </a:r>
            <a:r>
              <a:rPr lang="en-US" sz="3600" dirty="0" smtClean="0">
                <a:cs typeface="Arial" panose="020B0604020202020204" pitchFamily="34" charset="0"/>
              </a:rPr>
              <a:t>regressive and thus </a:t>
            </a:r>
            <a:r>
              <a:rPr lang="en-US" sz="3600" dirty="0" smtClean="0">
                <a:cs typeface="Arial" panose="020B0604020202020204" pitchFamily="34" charset="0"/>
              </a:rPr>
              <a:t>increases </a:t>
            </a:r>
            <a:r>
              <a:rPr lang="en-US" sz="3600" dirty="0" smtClean="0">
                <a:cs typeface="Arial" panose="020B0604020202020204" pitchFamily="34" charset="0"/>
              </a:rPr>
              <a:t>vertical </a:t>
            </a:r>
            <a:r>
              <a:rPr lang="en-US" sz="3600" dirty="0" smtClean="0">
                <a:cs typeface="Arial" panose="020B0604020202020204" pitchFamily="34" charset="0"/>
              </a:rPr>
              <a:t>inequality</a:t>
            </a:r>
            <a:endParaRPr lang="en-US" sz="3600" dirty="0" smtClean="0">
              <a:cs typeface="Arial" panose="020B0604020202020204" pitchFamily="34" charset="0"/>
            </a:endParaRPr>
          </a:p>
          <a:p>
            <a:pPr marL="342900" indent="-342900" algn="l" rtl="0">
              <a:buFont typeface="Wingdings" panose="05000000000000000000" pitchFamily="2" charset="2"/>
              <a:buChar char="ü"/>
              <a:defRPr/>
            </a:pPr>
            <a:r>
              <a:rPr lang="en-US" sz="3600" dirty="0" smtClean="0">
                <a:cs typeface="Arial" panose="020B0604020202020204" pitchFamily="34" charset="0"/>
              </a:rPr>
              <a:t>Both the LE effect and the Ax effect grow over time</a:t>
            </a:r>
          </a:p>
          <a:p>
            <a:pPr marL="342900" indent="-342900" algn="l" rtl="0">
              <a:buFont typeface="Wingdings" panose="05000000000000000000" pitchFamily="2" charset="2"/>
              <a:buChar char="ü"/>
              <a:defRPr/>
            </a:pPr>
            <a:r>
              <a:rPr lang="en-US" sz="3600" dirty="0" smtClean="0">
                <a:cs typeface="Arial" panose="020B0604020202020204" pitchFamily="34" charset="0"/>
              </a:rPr>
              <a:t>The spouse’s probability to receive a survivor benefit increases with income and sharpens LE’s destabilizing effect</a:t>
            </a:r>
          </a:p>
          <a:p>
            <a:pPr marL="342900" indent="-342900" algn="l" rtl="0">
              <a:buFont typeface="Wingdings" panose="05000000000000000000" pitchFamily="2" charset="2"/>
              <a:buChar char="ü"/>
              <a:defRPr/>
            </a:pPr>
            <a:r>
              <a:rPr lang="en-US" sz="3600" dirty="0" smtClean="0">
                <a:cs typeface="Arial" panose="020B0604020202020204" pitchFamily="34" charset="0"/>
              </a:rPr>
              <a:t>The realization rate of the occupational pension is regressive, but the actual age calculations reduce the vertical inequality</a:t>
            </a:r>
          </a:p>
          <a:p>
            <a:pPr marL="342900" indent="-342900" algn="l" rtl="0">
              <a:buFont typeface="Wingdings" panose="05000000000000000000" pitchFamily="2" charset="2"/>
              <a:buChar char="ü"/>
              <a:defRPr/>
            </a:pPr>
            <a:r>
              <a:rPr lang="en-US" sz="3600" dirty="0" smtClean="0">
                <a:cs typeface="Arial" panose="020B0604020202020204" pitchFamily="34" charset="0"/>
              </a:rPr>
              <a:t>In old age benefits the realization effect is </a:t>
            </a:r>
            <a:r>
              <a:rPr lang="en-US" sz="3600" b="1" dirty="0" smtClean="0">
                <a:cs typeface="Arial" panose="020B0604020202020204" pitchFamily="34" charset="0"/>
              </a:rPr>
              <a:t>strongly progressive</a:t>
            </a:r>
            <a:endParaRPr lang="en-US" sz="3600" dirty="0" smtClean="0">
              <a:latin typeface="Arial" panose="020B0604020202020204" pitchFamily="34" charset="0"/>
              <a:cs typeface="Arial" panose="020B0604020202020204" pitchFamily="34" charset="0"/>
            </a:endParaRPr>
          </a:p>
        </p:txBody>
      </p:sp>
      <p:sp>
        <p:nvSpPr>
          <p:cNvPr id="3075" name="TextBox 4"/>
          <p:cNvSpPr txBox="1">
            <a:spLocks noChangeArrowheads="1"/>
          </p:cNvSpPr>
          <p:nvPr/>
        </p:nvSpPr>
        <p:spPr bwMode="auto">
          <a:xfrm>
            <a:off x="679269" y="0"/>
            <a:ext cx="1085668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rtl="0" eaLnBrk="1" hangingPunct="1">
              <a:spcBef>
                <a:spcPct val="0"/>
              </a:spcBef>
              <a:buFontTx/>
              <a:buNone/>
            </a:pPr>
            <a:r>
              <a:rPr lang="en-US" altLang="en-US" sz="4000" b="1" dirty="0" smtClean="0">
                <a:latin typeface="+mj-lt"/>
                <a:cs typeface="Arial" panose="020B0604020202020204" pitchFamily="34" charset="0"/>
              </a:rPr>
              <a:t>Conclusion (continued) </a:t>
            </a:r>
            <a:endParaRPr lang="he-IL" altLang="en-US" sz="3600" dirty="0">
              <a:latin typeface="+mj-lt"/>
              <a:cs typeface="Arial" panose="020B0604020202020204" pitchFamily="34" charset="0"/>
            </a:endParaRPr>
          </a:p>
        </p:txBody>
      </p:sp>
      <p:sp>
        <p:nvSpPr>
          <p:cNvPr id="2" name="מציין מיקום של מספר שקופית 1"/>
          <p:cNvSpPr>
            <a:spLocks noGrp="1"/>
          </p:cNvSpPr>
          <p:nvPr>
            <p:ph type="sldNum" sz="quarter" idx="12"/>
          </p:nvPr>
        </p:nvSpPr>
        <p:spPr/>
        <p:txBody>
          <a:bodyPr/>
          <a:lstStyle/>
          <a:p>
            <a:fld id="{000FF12A-9E7D-4899-B2B9-169F362673ED}" type="slidenum">
              <a:rPr lang="he-IL" smtClean="0"/>
              <a:t>28</a:t>
            </a:fld>
            <a:endParaRPr lang="he-IL"/>
          </a:p>
        </p:txBody>
      </p:sp>
    </p:spTree>
    <p:extLst>
      <p:ext uri="{BB962C8B-B14F-4D97-AF65-F5344CB8AC3E}">
        <p14:creationId xmlns:p14="http://schemas.microsoft.com/office/powerpoint/2010/main" val="88811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81229"/>
            <a:ext cx="12177485" cy="6093976"/>
          </a:xfrm>
          <a:prstGeom prst="rect">
            <a:avLst/>
          </a:prstGeom>
        </p:spPr>
        <p:txBody>
          <a:bodyPr wrap="square">
            <a:spAutoFit/>
          </a:bodyPr>
          <a:lstStyle/>
          <a:p>
            <a:pPr marL="457200" indent="-457200" algn="l" rtl="0">
              <a:buFont typeface="Wingdings" panose="05000000000000000000" pitchFamily="2" charset="2"/>
              <a:buChar char="Ø"/>
              <a:defRPr/>
            </a:pPr>
            <a:r>
              <a:rPr lang="en-US" sz="3000" dirty="0">
                <a:cs typeface="Arial" panose="020B0604020202020204" pitchFamily="34" charset="0"/>
              </a:rPr>
              <a:t>How to combine the two models</a:t>
            </a:r>
            <a:r>
              <a:rPr lang="en-US" sz="3000" dirty="0" smtClean="0">
                <a:cs typeface="Arial" panose="020B0604020202020204" pitchFamily="34" charset="0"/>
              </a:rPr>
              <a:t>?</a:t>
            </a:r>
          </a:p>
          <a:p>
            <a:pPr marL="914400" lvl="1" indent="-457200" algn="l" rtl="0">
              <a:buFont typeface="Wingdings" panose="05000000000000000000" pitchFamily="2" charset="2"/>
              <a:buChar char="ü"/>
              <a:defRPr/>
            </a:pPr>
            <a:r>
              <a:rPr lang="en-US" sz="3000" dirty="0" smtClean="0">
                <a:cs typeface="Arial" panose="020B0604020202020204" pitchFamily="34" charset="0"/>
              </a:rPr>
              <a:t>Life expectancy rises with wage income</a:t>
            </a:r>
          </a:p>
          <a:p>
            <a:pPr marL="914400" lvl="1" indent="-457200" algn="l" rtl="0">
              <a:buFont typeface="Wingdings" panose="05000000000000000000" pitchFamily="2" charset="2"/>
              <a:buChar char="ü"/>
              <a:defRPr/>
            </a:pPr>
            <a:r>
              <a:rPr lang="en-US" sz="3000" dirty="0" smtClean="0">
                <a:cs typeface="Arial" panose="020B0604020202020204" pitchFamily="34" charset="0"/>
              </a:rPr>
              <a:t>The benefit </a:t>
            </a:r>
            <a:r>
              <a:rPr lang="en-US" sz="3000" dirty="0" smtClean="0">
                <a:cs typeface="Arial" panose="020B0604020202020204" pitchFamily="34" charset="0"/>
              </a:rPr>
              <a:t>period relative to life expectancy should stay constant over time</a:t>
            </a:r>
          </a:p>
          <a:p>
            <a:pPr marL="457200" indent="-457200" algn="l" rtl="0">
              <a:buFont typeface="Wingdings" panose="05000000000000000000" pitchFamily="2" charset="2"/>
              <a:buChar char="Ø"/>
              <a:defRPr/>
            </a:pPr>
            <a:r>
              <a:rPr lang="en-US" sz="3000" dirty="0" smtClean="0">
                <a:cs typeface="Arial" panose="020B0604020202020204" pitchFamily="34" charset="0"/>
              </a:rPr>
              <a:t>Is there a way to solve the dilemma with a </a:t>
            </a:r>
            <a:r>
              <a:rPr lang="en-US" sz="3000" dirty="0" smtClean="0">
                <a:cs typeface="Arial" panose="020B0604020202020204" pitchFamily="34" charset="0"/>
              </a:rPr>
              <a:t>“</a:t>
            </a:r>
            <a:r>
              <a:rPr lang="en-US" sz="3000" b="1" dirty="0" smtClean="0">
                <a:cs typeface="Arial" panose="020B0604020202020204" pitchFamily="34" charset="0"/>
              </a:rPr>
              <a:t>universal” </a:t>
            </a:r>
            <a:r>
              <a:rPr lang="en-US" sz="3000" dirty="0" smtClean="0">
                <a:cs typeface="Arial" panose="020B0604020202020204" pitchFamily="34" charset="0"/>
              </a:rPr>
              <a:t>old age benefit policy</a:t>
            </a:r>
            <a:r>
              <a:rPr lang="en-US" sz="3000" dirty="0" smtClean="0">
                <a:cs typeface="Arial" panose="020B0604020202020204" pitchFamily="34" charset="0"/>
              </a:rPr>
              <a:t>?</a:t>
            </a:r>
            <a:endParaRPr lang="en-US" sz="3000" dirty="0">
              <a:cs typeface="Arial" panose="020B0604020202020204" pitchFamily="34" charset="0"/>
            </a:endParaRPr>
          </a:p>
          <a:p>
            <a:pPr marL="914400" lvl="1" indent="-457200" algn="l" rtl="0">
              <a:buFont typeface="Wingdings" panose="05000000000000000000" pitchFamily="2" charset="2"/>
              <a:buChar char="ü"/>
              <a:defRPr/>
            </a:pPr>
            <a:r>
              <a:rPr lang="en-US" sz="3000" dirty="0" smtClean="0">
                <a:cs typeface="Arial" panose="020B0604020202020204" pitchFamily="34" charset="0"/>
              </a:rPr>
              <a:t>Israeli experience shows higher take up of the conditional old age benefit by people with lower income</a:t>
            </a:r>
            <a:endParaRPr lang="en-US" sz="3000" dirty="0">
              <a:cs typeface="Arial" panose="020B0604020202020204" pitchFamily="34" charset="0"/>
            </a:endParaRPr>
          </a:p>
          <a:p>
            <a:pPr marL="914400" lvl="1" indent="-457200" algn="l" rtl="0">
              <a:buFont typeface="Wingdings" panose="05000000000000000000" pitchFamily="2" charset="2"/>
              <a:buChar char="ü"/>
              <a:defRPr/>
            </a:pPr>
            <a:r>
              <a:rPr lang="en-US" sz="3000" dirty="0" smtClean="0">
                <a:cs typeface="Arial" panose="020B0604020202020204" pitchFamily="34" charset="0"/>
              </a:rPr>
              <a:t>Highly progressive contribution rates further reduce </a:t>
            </a:r>
            <a:r>
              <a:rPr lang="en-US" sz="3000" dirty="0" smtClean="0">
                <a:cs typeface="Arial" panose="020B0604020202020204" pitchFamily="34" charset="0"/>
              </a:rPr>
              <a:t>inequality due to shorter LE</a:t>
            </a:r>
            <a:endParaRPr lang="en-US" sz="3000" dirty="0" smtClean="0">
              <a:cs typeface="Arial" panose="020B0604020202020204" pitchFamily="34" charset="0"/>
            </a:endParaRPr>
          </a:p>
          <a:p>
            <a:pPr marL="457200" indent="-457200" algn="l" rtl="0">
              <a:buFont typeface="Wingdings" panose="05000000000000000000" pitchFamily="2" charset="2"/>
              <a:buChar char="Ø"/>
              <a:defRPr/>
            </a:pPr>
            <a:r>
              <a:rPr lang="en-US" sz="3000" dirty="0" smtClean="0">
                <a:cs typeface="Arial" panose="020B0604020202020204" pitchFamily="34" charset="0"/>
              </a:rPr>
              <a:t>What are the </a:t>
            </a:r>
            <a:r>
              <a:rPr lang="en-US" sz="3000" dirty="0" smtClean="0">
                <a:cs typeface="Arial" panose="020B0604020202020204" pitchFamily="34" charset="0"/>
              </a:rPr>
              <a:t>realization rates of the occupational pension </a:t>
            </a:r>
            <a:r>
              <a:rPr lang="en-US" sz="3000" dirty="0">
                <a:cs typeface="Arial" panose="020B0604020202020204" pitchFamily="34" charset="0"/>
              </a:rPr>
              <a:t>and social </a:t>
            </a:r>
            <a:r>
              <a:rPr lang="en-US" sz="3000" dirty="0" smtClean="0">
                <a:cs typeface="Arial" panose="020B0604020202020204" pitchFamily="34" charset="0"/>
              </a:rPr>
              <a:t>benefits </a:t>
            </a:r>
            <a:r>
              <a:rPr lang="en-US" sz="3000" u="sng" dirty="0" smtClean="0">
                <a:cs typeface="Arial" panose="020B0604020202020204" pitchFamily="34" charset="0"/>
              </a:rPr>
              <a:t>in working age </a:t>
            </a:r>
            <a:r>
              <a:rPr lang="en-US" sz="3000" dirty="0" smtClean="0">
                <a:cs typeface="Arial" panose="020B0604020202020204" pitchFamily="34" charset="0"/>
              </a:rPr>
              <a:t>over the quintiles? </a:t>
            </a:r>
            <a:r>
              <a:rPr lang="en-US" sz="3000" dirty="0">
                <a:cs typeface="Arial" panose="020B0604020202020204" pitchFamily="34" charset="0"/>
              </a:rPr>
              <a:t>More research is needed to quantify its effect</a:t>
            </a:r>
            <a:r>
              <a:rPr lang="en-US" sz="3000" dirty="0" smtClean="0">
                <a:cs typeface="Arial" panose="020B0604020202020204" pitchFamily="34" charset="0"/>
              </a:rPr>
              <a:t>.</a:t>
            </a:r>
          </a:p>
        </p:txBody>
      </p:sp>
      <p:sp>
        <p:nvSpPr>
          <p:cNvPr id="3075" name="TextBox 4"/>
          <p:cNvSpPr txBox="1">
            <a:spLocks noChangeArrowheads="1"/>
          </p:cNvSpPr>
          <p:nvPr/>
        </p:nvSpPr>
        <p:spPr bwMode="auto">
          <a:xfrm>
            <a:off x="464458" y="11788"/>
            <a:ext cx="1085668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rtl="0" eaLnBrk="1" hangingPunct="1">
              <a:spcBef>
                <a:spcPct val="0"/>
              </a:spcBef>
              <a:buFontTx/>
              <a:buNone/>
            </a:pPr>
            <a:r>
              <a:rPr lang="en-US" altLang="en-US" sz="4400" b="1" dirty="0" smtClean="0">
                <a:latin typeface="+mj-lt"/>
                <a:cs typeface="Arial" panose="020B0604020202020204" pitchFamily="34" charset="0"/>
              </a:rPr>
              <a:t>Open questions</a:t>
            </a:r>
            <a:endParaRPr lang="he-IL" altLang="en-US" sz="4000" dirty="0">
              <a:latin typeface="+mj-lt"/>
              <a:cs typeface="Arial" panose="020B0604020202020204" pitchFamily="34" charset="0"/>
            </a:endParaRPr>
          </a:p>
        </p:txBody>
      </p:sp>
      <p:sp>
        <p:nvSpPr>
          <p:cNvPr id="2" name="מציין מיקום של מספר שקופית 1"/>
          <p:cNvSpPr>
            <a:spLocks noGrp="1"/>
          </p:cNvSpPr>
          <p:nvPr>
            <p:ph type="sldNum" sz="quarter" idx="12"/>
          </p:nvPr>
        </p:nvSpPr>
        <p:spPr/>
        <p:txBody>
          <a:bodyPr/>
          <a:lstStyle/>
          <a:p>
            <a:fld id="{000FF12A-9E7D-4899-B2B9-169F362673ED}" type="slidenum">
              <a:rPr lang="he-IL" smtClean="0"/>
              <a:t>29</a:t>
            </a:fld>
            <a:endParaRPr lang="he-IL"/>
          </a:p>
        </p:txBody>
      </p:sp>
    </p:spTree>
    <p:extLst>
      <p:ext uri="{BB962C8B-B14F-4D97-AF65-F5344CB8AC3E}">
        <p14:creationId xmlns:p14="http://schemas.microsoft.com/office/powerpoint/2010/main" val="115748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rtl="0"/>
            <a:r>
              <a:rPr lang="en-US" b="1" dirty="0"/>
              <a:t>Literature review</a:t>
            </a:r>
            <a:endParaRPr lang="he-IL" b="1" dirty="0"/>
          </a:p>
        </p:txBody>
      </p:sp>
      <p:sp>
        <p:nvSpPr>
          <p:cNvPr id="3" name="מציין מיקום תוכן 2"/>
          <p:cNvSpPr>
            <a:spLocks noGrp="1"/>
          </p:cNvSpPr>
          <p:nvPr>
            <p:ph idx="1"/>
          </p:nvPr>
        </p:nvSpPr>
        <p:spPr/>
        <p:txBody>
          <a:bodyPr>
            <a:normAutofit fontScale="92500" lnSpcReduction="10000"/>
          </a:bodyPr>
          <a:lstStyle/>
          <a:p>
            <a:pPr algn="l" rtl="0"/>
            <a:r>
              <a:rPr lang="en-US" dirty="0" smtClean="0"/>
              <a:t>Previous studies have shown a positive correlation between income and life expectancy.</a:t>
            </a:r>
          </a:p>
          <a:p>
            <a:pPr algn="l" rtl="0"/>
            <a:r>
              <a:rPr lang="en-US" dirty="0" smtClean="0"/>
              <a:t>In the </a:t>
            </a:r>
            <a:r>
              <a:rPr lang="en-US" dirty="0"/>
              <a:t>United States </a:t>
            </a:r>
            <a:r>
              <a:rPr lang="en-US" dirty="0" err="1" smtClean="0"/>
              <a:t>Chetty</a:t>
            </a:r>
            <a:r>
              <a:rPr lang="en-US" dirty="0" smtClean="0"/>
              <a:t> </a:t>
            </a:r>
            <a:r>
              <a:rPr lang="en-US" dirty="0"/>
              <a:t>et al</a:t>
            </a:r>
            <a:r>
              <a:rPr lang="en-US" dirty="0" smtClean="0"/>
              <a:t>. (2016) found that life expectancy of men in the top percentile in 2014 was 14.6 years higher than in the bottom percentile, and that it increased by three years since 2001. </a:t>
            </a:r>
          </a:p>
          <a:p>
            <a:pPr algn="l" rtl="0"/>
            <a:r>
              <a:rPr lang="en-US" dirty="0" smtClean="0"/>
              <a:t>In Germany the gap for men between the top and bottom quintiles was found to be 6 years (</a:t>
            </a:r>
            <a:r>
              <a:rPr lang="en-US" dirty="0" err="1" smtClean="0"/>
              <a:t>Scholz</a:t>
            </a:r>
            <a:r>
              <a:rPr lang="en-US" dirty="0" smtClean="0"/>
              <a:t> and </a:t>
            </a:r>
            <a:r>
              <a:rPr lang="en-US" dirty="0" err="1" smtClean="0"/>
              <a:t>Gaudecker</a:t>
            </a:r>
            <a:r>
              <a:rPr lang="en-US" dirty="0" smtClean="0"/>
              <a:t>, 2007).</a:t>
            </a:r>
          </a:p>
          <a:p>
            <a:pPr algn="l" rtl="0"/>
            <a:r>
              <a:rPr lang="en-US" dirty="0" smtClean="0"/>
              <a:t>The Health situation is considered to be an important determinant of life expectancy. In a health environment characterized by privatization the health situation is correlated with income (Chernichovsky and others, 2003; </a:t>
            </a:r>
            <a:r>
              <a:rPr lang="en-US" dirty="0" err="1" smtClean="0"/>
              <a:t>Davidovitch</a:t>
            </a:r>
            <a:r>
              <a:rPr lang="en-US" dirty="0" smtClean="0"/>
              <a:t> and others, 2014)</a:t>
            </a:r>
            <a:endParaRPr lang="he-IL" dirty="0"/>
          </a:p>
        </p:txBody>
      </p:sp>
      <p:sp>
        <p:nvSpPr>
          <p:cNvPr id="4" name="מציין מיקום של מספר שקופית 3"/>
          <p:cNvSpPr>
            <a:spLocks noGrp="1"/>
          </p:cNvSpPr>
          <p:nvPr>
            <p:ph type="sldNum" sz="quarter" idx="12"/>
          </p:nvPr>
        </p:nvSpPr>
        <p:spPr/>
        <p:txBody>
          <a:bodyPr/>
          <a:lstStyle/>
          <a:p>
            <a:fld id="{000FF12A-9E7D-4899-B2B9-169F362673ED}" type="slidenum">
              <a:rPr lang="he-IL" smtClean="0"/>
              <a:t>3</a:t>
            </a:fld>
            <a:endParaRPr lang="he-IL"/>
          </a:p>
        </p:txBody>
      </p:sp>
    </p:spTree>
    <p:extLst>
      <p:ext uri="{BB962C8B-B14F-4D97-AF65-F5344CB8AC3E}">
        <p14:creationId xmlns:p14="http://schemas.microsoft.com/office/powerpoint/2010/main" val="34517899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997044"/>
            <a:ext cx="10515600" cy="2852737"/>
          </a:xfrm>
        </p:spPr>
        <p:txBody>
          <a:bodyPr>
            <a:normAutofit/>
          </a:bodyPr>
          <a:lstStyle/>
          <a:p>
            <a:pPr algn="ctr"/>
            <a:r>
              <a:rPr lang="en-US" sz="7200" b="1" dirty="0" smtClean="0"/>
              <a:t>Thank you!</a:t>
            </a:r>
            <a:endParaRPr lang="en-US" sz="7200" b="1" dirty="0"/>
          </a:p>
        </p:txBody>
      </p:sp>
      <p:sp>
        <p:nvSpPr>
          <p:cNvPr id="3" name="מציין מיקום טקסט 2"/>
          <p:cNvSpPr>
            <a:spLocks noGrp="1"/>
          </p:cNvSpPr>
          <p:nvPr>
            <p:ph type="body" idx="1"/>
          </p:nvPr>
        </p:nvSpPr>
        <p:spPr/>
        <p:txBody>
          <a:bodyPr/>
          <a:lstStyle/>
          <a:p>
            <a:endParaRPr lang="en-US" dirty="0"/>
          </a:p>
        </p:txBody>
      </p:sp>
      <p:sp>
        <p:nvSpPr>
          <p:cNvPr id="4" name="מציין מיקום של מספר שקופית 3"/>
          <p:cNvSpPr>
            <a:spLocks noGrp="1"/>
          </p:cNvSpPr>
          <p:nvPr>
            <p:ph type="sldNum" sz="quarter" idx="12"/>
          </p:nvPr>
        </p:nvSpPr>
        <p:spPr/>
        <p:txBody>
          <a:bodyPr/>
          <a:lstStyle/>
          <a:p>
            <a:fld id="{000FF12A-9E7D-4899-B2B9-169F362673ED}" type="slidenum">
              <a:rPr lang="he-IL" smtClean="0"/>
              <a:t>30</a:t>
            </a:fld>
            <a:endParaRPr lang="he-IL"/>
          </a:p>
        </p:txBody>
      </p:sp>
    </p:spTree>
    <p:extLst>
      <p:ext uri="{BB962C8B-B14F-4D97-AF65-F5344CB8AC3E}">
        <p14:creationId xmlns:p14="http://schemas.microsoft.com/office/powerpoint/2010/main" val="322936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rtl="0"/>
            <a:r>
              <a:rPr lang="en-US" b="1" dirty="0"/>
              <a:t>Our </a:t>
            </a:r>
            <a:r>
              <a:rPr lang="en-US" b="1" dirty="0" smtClean="0"/>
              <a:t>study examined</a:t>
            </a:r>
            <a:endParaRPr lang="he-IL" b="1" dirty="0"/>
          </a:p>
        </p:txBody>
      </p:sp>
      <p:sp>
        <p:nvSpPr>
          <p:cNvPr id="3" name="מציין מיקום תוכן 2"/>
          <p:cNvSpPr>
            <a:spLocks noGrp="1"/>
          </p:cNvSpPr>
          <p:nvPr>
            <p:ph idx="1"/>
          </p:nvPr>
        </p:nvSpPr>
        <p:spPr>
          <a:xfrm>
            <a:off x="470263" y="1825625"/>
            <a:ext cx="11207931" cy="4351338"/>
          </a:xfrm>
        </p:spPr>
        <p:txBody>
          <a:bodyPr>
            <a:normAutofit/>
          </a:bodyPr>
          <a:lstStyle/>
          <a:p>
            <a:pPr marL="514350" indent="-514350" algn="l" rtl="0">
              <a:buFont typeface="+mj-lt"/>
              <a:buAutoNum type="arabicParenR"/>
            </a:pPr>
            <a:r>
              <a:rPr lang="en-US" dirty="0" smtClean="0"/>
              <a:t>the </a:t>
            </a:r>
            <a:r>
              <a:rPr lang="en-US" dirty="0"/>
              <a:t>relationship </a:t>
            </a:r>
            <a:r>
              <a:rPr lang="en-US" dirty="0" smtClean="0"/>
              <a:t>between life expectancy, mortality and wage income in Israel</a:t>
            </a:r>
            <a:r>
              <a:rPr lang="en-US" dirty="0"/>
              <a:t>, based on </a:t>
            </a:r>
            <a:r>
              <a:rPr lang="en-US" dirty="0" smtClean="0"/>
              <a:t>administrative data of full cohorts of the whole population (National Insurance Institute of Israel).</a:t>
            </a:r>
          </a:p>
          <a:p>
            <a:pPr marL="514350" indent="-514350" algn="l" rtl="0">
              <a:buFont typeface="+mj-lt"/>
              <a:buAutoNum type="arabicParenR"/>
            </a:pPr>
            <a:endParaRPr lang="en-US" dirty="0" smtClean="0"/>
          </a:p>
          <a:p>
            <a:pPr marL="514350" indent="-514350" algn="l" rtl="0">
              <a:buFont typeface="+mj-lt"/>
              <a:buAutoNum type="arabicParenR"/>
            </a:pPr>
            <a:r>
              <a:rPr lang="en-US" dirty="0" smtClean="0"/>
              <a:t>the realization rate of individual pension accumulation by wage income level</a:t>
            </a:r>
          </a:p>
          <a:p>
            <a:pPr marL="514350" indent="-514350" algn="l" rtl="0">
              <a:buFont typeface="+mj-lt"/>
              <a:buAutoNum type="arabicParenR"/>
            </a:pPr>
            <a:endParaRPr lang="en-US" dirty="0" smtClean="0"/>
          </a:p>
          <a:p>
            <a:pPr marL="514350" indent="-514350" algn="l" rtl="0">
              <a:buFont typeface="+mj-lt"/>
              <a:buAutoNum type="arabicParenR"/>
            </a:pPr>
            <a:r>
              <a:rPr lang="en-US" dirty="0" smtClean="0"/>
              <a:t>the realization rate of individual </a:t>
            </a:r>
            <a:r>
              <a:rPr lang="en-US" dirty="0" smtClean="0"/>
              <a:t>old age benefits </a:t>
            </a:r>
            <a:r>
              <a:rPr lang="en-US" dirty="0" smtClean="0"/>
              <a:t>and contributions by wage income level</a:t>
            </a:r>
          </a:p>
        </p:txBody>
      </p:sp>
      <p:sp>
        <p:nvSpPr>
          <p:cNvPr id="4" name="מציין מיקום של מספר שקופית 3"/>
          <p:cNvSpPr>
            <a:spLocks noGrp="1"/>
          </p:cNvSpPr>
          <p:nvPr>
            <p:ph type="sldNum" sz="quarter" idx="12"/>
          </p:nvPr>
        </p:nvSpPr>
        <p:spPr/>
        <p:txBody>
          <a:bodyPr/>
          <a:lstStyle/>
          <a:p>
            <a:fld id="{000FF12A-9E7D-4899-B2B9-169F362673ED}" type="slidenum">
              <a:rPr lang="he-IL" smtClean="0"/>
              <a:t>4</a:t>
            </a:fld>
            <a:endParaRPr lang="he-IL"/>
          </a:p>
        </p:txBody>
      </p:sp>
    </p:spTree>
    <p:extLst>
      <p:ext uri="{BB962C8B-B14F-4D97-AF65-F5344CB8AC3E}">
        <p14:creationId xmlns:p14="http://schemas.microsoft.com/office/powerpoint/2010/main" val="167888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0"/>
            <a:r>
              <a:rPr lang="en-US" b="1" dirty="0" smtClean="0"/>
              <a:t>Research Population</a:t>
            </a:r>
            <a:endParaRPr lang="he-IL" dirty="0"/>
          </a:p>
        </p:txBody>
      </p:sp>
      <p:sp>
        <p:nvSpPr>
          <p:cNvPr id="3" name="מציין מיקום תוכן 2"/>
          <p:cNvSpPr>
            <a:spLocks noGrp="1"/>
          </p:cNvSpPr>
          <p:nvPr>
            <p:ph idx="1"/>
          </p:nvPr>
        </p:nvSpPr>
        <p:spPr>
          <a:xfrm>
            <a:off x="398207" y="1504334"/>
            <a:ext cx="11356258" cy="4852015"/>
          </a:xfrm>
        </p:spPr>
        <p:txBody>
          <a:bodyPr>
            <a:normAutofit/>
          </a:bodyPr>
          <a:lstStyle/>
          <a:p>
            <a:pPr algn="l" rtl="0"/>
            <a:r>
              <a:rPr lang="en-US" dirty="0" smtClean="0"/>
              <a:t>Male cohorts, </a:t>
            </a:r>
            <a:r>
              <a:rPr lang="en-US" dirty="0"/>
              <a:t>born between </a:t>
            </a:r>
            <a:r>
              <a:rPr lang="en-US" dirty="0" smtClean="0"/>
              <a:t>1930 and 1935, which reached </a:t>
            </a:r>
            <a:r>
              <a:rPr lang="en-US" dirty="0"/>
              <a:t>retirement age </a:t>
            </a:r>
            <a:r>
              <a:rPr lang="en-US" dirty="0" smtClean="0"/>
              <a:t>between 1995 and 2000.</a:t>
            </a:r>
          </a:p>
          <a:p>
            <a:pPr algn="l" rtl="0"/>
            <a:r>
              <a:rPr lang="en-US" dirty="0" smtClean="0"/>
              <a:t>The data include men born in Israel or who immigrated to Israel prior to December 31</a:t>
            </a:r>
            <a:r>
              <a:rPr lang="en-US" baseline="30000" dirty="0" smtClean="0"/>
              <a:t>st</a:t>
            </a:r>
            <a:r>
              <a:rPr lang="en-US" dirty="0" smtClean="0"/>
              <a:t> 1989</a:t>
            </a:r>
            <a:r>
              <a:rPr lang="en-US" dirty="0"/>
              <a:t>, or </a:t>
            </a:r>
            <a:r>
              <a:rPr lang="en-US" dirty="0" smtClean="0"/>
              <a:t>died after January 1</a:t>
            </a:r>
            <a:r>
              <a:rPr lang="en-US" baseline="30000" dirty="0" smtClean="0"/>
              <a:t>st</a:t>
            </a:r>
            <a:r>
              <a:rPr lang="en-US" dirty="0" smtClean="0"/>
              <a:t> 1995. </a:t>
            </a:r>
          </a:p>
          <a:p>
            <a:pPr algn="l" rtl="0"/>
            <a:r>
              <a:rPr lang="en-US" dirty="0" smtClean="0"/>
              <a:t>People who died in military events or due to terrorism are excluded from the data. Also excluded are people permanently employed by the Security forces (due to lack of wage data).</a:t>
            </a:r>
          </a:p>
          <a:p>
            <a:pPr algn="l" rtl="0"/>
            <a:r>
              <a:rPr lang="en-US" dirty="0" smtClean="0"/>
              <a:t>The total population</a:t>
            </a:r>
            <a:r>
              <a:rPr lang="en-US" dirty="0"/>
              <a:t>: 89,533 </a:t>
            </a:r>
            <a:r>
              <a:rPr lang="en-US" dirty="0" smtClean="0"/>
              <a:t>persons of the 6 male cohorts. They account for 60% </a:t>
            </a:r>
            <a:r>
              <a:rPr lang="en-US" dirty="0"/>
              <a:t>of the </a:t>
            </a:r>
            <a:r>
              <a:rPr lang="en-US" dirty="0" smtClean="0"/>
              <a:t>total potential male population.</a:t>
            </a:r>
            <a:endParaRPr lang="he-IL" dirty="0"/>
          </a:p>
        </p:txBody>
      </p:sp>
      <p:sp>
        <p:nvSpPr>
          <p:cNvPr id="4" name="מציין מיקום של מספר שקופית 3"/>
          <p:cNvSpPr>
            <a:spLocks noGrp="1"/>
          </p:cNvSpPr>
          <p:nvPr>
            <p:ph type="sldNum" sz="quarter" idx="12"/>
          </p:nvPr>
        </p:nvSpPr>
        <p:spPr/>
        <p:txBody>
          <a:bodyPr/>
          <a:lstStyle/>
          <a:p>
            <a:fld id="{000FF12A-9E7D-4899-B2B9-169F362673ED}" type="slidenum">
              <a:rPr lang="he-IL" smtClean="0"/>
              <a:t>5</a:t>
            </a:fld>
            <a:endParaRPr lang="he-IL"/>
          </a:p>
        </p:txBody>
      </p:sp>
    </p:spTree>
    <p:extLst>
      <p:ext uri="{BB962C8B-B14F-4D97-AF65-F5344CB8AC3E}">
        <p14:creationId xmlns:p14="http://schemas.microsoft.com/office/powerpoint/2010/main" val="2930550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0"/>
            <a:r>
              <a:rPr lang="en-US" b="1" dirty="0" smtClean="0"/>
              <a:t>Methodology</a:t>
            </a:r>
            <a:endParaRPr lang="he-IL" dirty="0"/>
          </a:p>
        </p:txBody>
      </p:sp>
      <p:sp>
        <p:nvSpPr>
          <p:cNvPr id="3" name="מציין מיקום תוכן 2"/>
          <p:cNvSpPr>
            <a:spLocks noGrp="1"/>
          </p:cNvSpPr>
          <p:nvPr>
            <p:ph idx="1"/>
          </p:nvPr>
        </p:nvSpPr>
        <p:spPr/>
        <p:txBody>
          <a:bodyPr>
            <a:normAutofit/>
          </a:bodyPr>
          <a:lstStyle/>
          <a:p>
            <a:pPr algn="l" rtl="0"/>
            <a:r>
              <a:rPr lang="en-US" dirty="0" smtClean="0"/>
              <a:t>Permanent income is estimated by the annual average gross wage over the last 8 years before retirement</a:t>
            </a:r>
          </a:p>
          <a:p>
            <a:pPr algn="l" rtl="0"/>
            <a:r>
              <a:rPr lang="en-US" dirty="0" smtClean="0"/>
              <a:t>The individual’s income is defined as half the labor income of the couple or total labor income of singles, multiplied by the equivalence scale of 1.25 </a:t>
            </a:r>
          </a:p>
          <a:p>
            <a:pPr algn="l" rtl="0"/>
            <a:r>
              <a:rPr lang="en-US" dirty="0" smtClean="0"/>
              <a:t>Until December 2016 about 50% of the population had died. In order to forecast the survival function of each cohort (maximum age of 120), we used the logistic mortality function calculated by the demographer </a:t>
            </a:r>
            <a:r>
              <a:rPr lang="en-US" dirty="0" err="1" smtClean="0"/>
              <a:t>Vaino</a:t>
            </a:r>
            <a:r>
              <a:rPr lang="en-US" dirty="0" smtClean="0"/>
              <a:t> </a:t>
            </a:r>
            <a:r>
              <a:rPr lang="en-US" dirty="0" err="1" smtClean="0"/>
              <a:t>Kannisto</a:t>
            </a:r>
            <a:endParaRPr lang="he-IL" dirty="0"/>
          </a:p>
          <a:p>
            <a:pPr algn="l" rtl="0"/>
            <a:endParaRPr lang="en-US" dirty="0" smtClean="0"/>
          </a:p>
        </p:txBody>
      </p:sp>
      <p:sp>
        <p:nvSpPr>
          <p:cNvPr id="4" name="מציין מיקום של מספר שקופית 3"/>
          <p:cNvSpPr>
            <a:spLocks noGrp="1"/>
          </p:cNvSpPr>
          <p:nvPr>
            <p:ph type="sldNum" sz="quarter" idx="12"/>
          </p:nvPr>
        </p:nvSpPr>
        <p:spPr/>
        <p:txBody>
          <a:bodyPr/>
          <a:lstStyle/>
          <a:p>
            <a:fld id="{000FF12A-9E7D-4899-B2B9-169F362673ED}" type="slidenum">
              <a:rPr lang="he-IL" smtClean="0"/>
              <a:t>6</a:t>
            </a:fld>
            <a:endParaRPr lang="he-IL"/>
          </a:p>
        </p:txBody>
      </p:sp>
    </p:spTree>
    <p:extLst>
      <p:ext uri="{BB962C8B-B14F-4D97-AF65-F5344CB8AC3E}">
        <p14:creationId xmlns:p14="http://schemas.microsoft.com/office/powerpoint/2010/main" val="241700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0"/>
            <a:r>
              <a:rPr lang="en-US" b="1" dirty="0" smtClean="0"/>
              <a:t>The </a:t>
            </a:r>
            <a:r>
              <a:rPr lang="en-US" b="1" dirty="0" err="1" smtClean="0"/>
              <a:t>Kannisto</a:t>
            </a:r>
            <a:r>
              <a:rPr lang="en-US" b="1" dirty="0" smtClean="0"/>
              <a:t> formula</a:t>
            </a:r>
            <a:endParaRPr lang="he-IL" dirty="0"/>
          </a:p>
        </p:txBody>
      </p:sp>
      <p:sp>
        <p:nvSpPr>
          <p:cNvPr id="3" name="מציין מיקום תוכן 2"/>
          <p:cNvSpPr>
            <a:spLocks noGrp="1"/>
          </p:cNvSpPr>
          <p:nvPr>
            <p:ph idx="1"/>
          </p:nvPr>
        </p:nvSpPr>
        <p:spPr/>
        <p:txBody>
          <a:bodyPr>
            <a:normAutofit/>
          </a:bodyPr>
          <a:lstStyle/>
          <a:p>
            <a:pPr algn="l" rtl="0"/>
            <a:endParaRPr lang="en-US" dirty="0" smtClean="0"/>
          </a:p>
          <a:p>
            <a:pPr algn="l" rtl="0"/>
            <a:endParaRPr lang="en-US" dirty="0" smtClean="0"/>
          </a:p>
          <a:p>
            <a:pPr marL="0" indent="0" algn="l" rtl="0">
              <a:buNone/>
            </a:pPr>
            <a:endParaRPr lang="en-US" dirty="0" smtClean="0"/>
          </a:p>
          <a:p>
            <a:pPr marL="0" indent="0" algn="l" rtl="0">
              <a:buNone/>
            </a:pPr>
            <a:r>
              <a:rPr lang="en-US" dirty="0" smtClean="0"/>
              <a:t>where:</a:t>
            </a:r>
          </a:p>
          <a:p>
            <a:pPr marL="0" indent="0" algn="l" rtl="0">
              <a:buNone/>
            </a:pPr>
            <a:r>
              <a:rPr lang="en-US" dirty="0" smtClean="0"/>
              <a:t>m(x) is the intensity of mortality at age x,</a:t>
            </a:r>
          </a:p>
          <a:p>
            <a:pPr marL="0" indent="0" algn="l" rtl="0">
              <a:buNone/>
            </a:pPr>
            <a:r>
              <a:rPr lang="en-US" dirty="0" smtClean="0"/>
              <a:t>a, b are the parameters of the function</a:t>
            </a:r>
          </a:p>
          <a:p>
            <a:pPr marL="0" indent="0" algn="l" rtl="0">
              <a:buNone/>
            </a:pPr>
            <a:endParaRPr lang="en-US" dirty="0" smtClean="0"/>
          </a:p>
          <a:p>
            <a:pPr algn="l" rtl="0"/>
            <a:r>
              <a:rPr lang="en-US" dirty="0" smtClean="0"/>
              <a:t>The </a:t>
            </a:r>
            <a:r>
              <a:rPr lang="en-US" dirty="0"/>
              <a:t>probability of dying tends towards the </a:t>
            </a:r>
            <a:r>
              <a:rPr lang="en-US" dirty="0" smtClean="0"/>
              <a:t>limit: </a:t>
            </a:r>
            <a:r>
              <a:rPr lang="en-US" dirty="0"/>
              <a:t>1 – </a:t>
            </a:r>
            <a:r>
              <a:rPr lang="en-US" dirty="0" err="1"/>
              <a:t>exp</a:t>
            </a:r>
            <a:r>
              <a:rPr lang="en-US" dirty="0"/>
              <a:t>(-1) = 0.632</a:t>
            </a:r>
          </a:p>
          <a:p>
            <a:pPr algn="l" rtl="0"/>
            <a:endParaRPr lang="he-IL" dirty="0"/>
          </a:p>
          <a:p>
            <a:pPr algn="l" rtl="0"/>
            <a:endParaRPr lang="en-US" dirty="0" smtClean="0"/>
          </a:p>
        </p:txBody>
      </p:sp>
      <p:pic>
        <p:nvPicPr>
          <p:cNvPr id="4" name="תמונה 3"/>
          <p:cNvPicPr>
            <a:picLocks noChangeAspect="1"/>
          </p:cNvPicPr>
          <p:nvPr/>
        </p:nvPicPr>
        <p:blipFill>
          <a:blip r:embed="rId3"/>
          <a:stretch>
            <a:fillRect/>
          </a:stretch>
        </p:blipFill>
        <p:spPr>
          <a:xfrm>
            <a:off x="3302450" y="1280160"/>
            <a:ext cx="5997265" cy="1907177"/>
          </a:xfrm>
          <a:prstGeom prst="rect">
            <a:avLst/>
          </a:prstGeom>
        </p:spPr>
      </p:pic>
      <p:sp>
        <p:nvSpPr>
          <p:cNvPr id="5" name="מציין מיקום של מספר שקופית 4"/>
          <p:cNvSpPr>
            <a:spLocks noGrp="1"/>
          </p:cNvSpPr>
          <p:nvPr>
            <p:ph type="sldNum" sz="quarter" idx="12"/>
          </p:nvPr>
        </p:nvSpPr>
        <p:spPr/>
        <p:txBody>
          <a:bodyPr/>
          <a:lstStyle/>
          <a:p>
            <a:fld id="{000FF12A-9E7D-4899-B2B9-169F362673ED}" type="slidenum">
              <a:rPr lang="he-IL" smtClean="0"/>
              <a:t>7</a:t>
            </a:fld>
            <a:endParaRPr lang="he-IL"/>
          </a:p>
        </p:txBody>
      </p:sp>
    </p:spTree>
    <p:extLst>
      <p:ext uri="{BB962C8B-B14F-4D97-AF65-F5344CB8AC3E}">
        <p14:creationId xmlns:p14="http://schemas.microsoft.com/office/powerpoint/2010/main" val="2491216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03014" y="26987"/>
            <a:ext cx="10515600" cy="1325563"/>
          </a:xfrm>
        </p:spPr>
        <p:txBody>
          <a:bodyPr>
            <a:normAutofit/>
          </a:bodyPr>
          <a:lstStyle/>
          <a:p>
            <a:pPr algn="ctr" rtl="0"/>
            <a:r>
              <a:rPr lang="en-US" b="1" dirty="0" smtClean="0"/>
              <a:t>Cumulative mortality rate at the age of 80</a:t>
            </a:r>
            <a:br>
              <a:rPr lang="en-US" b="1" dirty="0" smtClean="0"/>
            </a:br>
            <a:r>
              <a:rPr lang="en-US" sz="3200" b="1" dirty="0" smtClean="0"/>
              <a:t>by cohorts and quintiles of permanent income </a:t>
            </a:r>
            <a:endParaRPr lang="he-IL" b="1"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631384744"/>
              </p:ext>
            </p:extLst>
          </p:nvPr>
        </p:nvGraphicFramePr>
        <p:xfrm>
          <a:off x="266701" y="1352550"/>
          <a:ext cx="11588226" cy="5263403"/>
        </p:xfrm>
        <a:graphic>
          <a:graphicData uri="http://schemas.openxmlformats.org/drawingml/2006/chart">
            <c:chart xmlns:c="http://schemas.openxmlformats.org/drawingml/2006/chart" xmlns:r="http://schemas.openxmlformats.org/officeDocument/2006/relationships" r:id="rId3"/>
          </a:graphicData>
        </a:graphic>
      </p:graphicFrame>
      <p:sp>
        <p:nvSpPr>
          <p:cNvPr id="3" name="מציין מיקום של מספר שקופית 2"/>
          <p:cNvSpPr>
            <a:spLocks noGrp="1"/>
          </p:cNvSpPr>
          <p:nvPr>
            <p:ph type="sldNum" sz="quarter" idx="12"/>
          </p:nvPr>
        </p:nvSpPr>
        <p:spPr/>
        <p:txBody>
          <a:bodyPr/>
          <a:lstStyle/>
          <a:p>
            <a:fld id="{000FF12A-9E7D-4899-B2B9-169F362673ED}" type="slidenum">
              <a:rPr lang="he-IL" smtClean="0"/>
              <a:t>8</a:t>
            </a:fld>
            <a:endParaRPr lang="he-IL"/>
          </a:p>
        </p:txBody>
      </p:sp>
    </p:spTree>
    <p:extLst>
      <p:ext uri="{BB962C8B-B14F-4D97-AF65-F5344CB8AC3E}">
        <p14:creationId xmlns:p14="http://schemas.microsoft.com/office/powerpoint/2010/main" val="28749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chart seriesIdx="-4" categoryIdx="4"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category"/>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39633" y="107950"/>
            <a:ext cx="11469189" cy="1325563"/>
          </a:xfrm>
        </p:spPr>
        <p:txBody>
          <a:bodyPr>
            <a:normAutofit fontScale="90000"/>
          </a:bodyPr>
          <a:lstStyle/>
          <a:p>
            <a:pPr algn="ctr" rtl="0"/>
            <a:r>
              <a:rPr lang="en-US" b="1" dirty="0" smtClean="0"/>
              <a:t>Hazard ratio of variables’ estimates affecting mortality </a:t>
            </a:r>
            <a:br>
              <a:rPr lang="en-US" b="1" dirty="0" smtClean="0"/>
            </a:br>
            <a:r>
              <a:rPr lang="en-US" sz="3200" b="1" dirty="0" smtClean="0"/>
              <a:t>Cox regression</a:t>
            </a:r>
            <a:endParaRPr lang="he-IL" b="1" dirty="0"/>
          </a:p>
        </p:txBody>
      </p:sp>
      <p:graphicFrame>
        <p:nvGraphicFramePr>
          <p:cNvPr id="5" name="תרשים 1"/>
          <p:cNvGraphicFramePr>
            <a:graphicFrameLocks noGrp="1"/>
          </p:cNvGraphicFramePr>
          <p:nvPr>
            <p:ph idx="1"/>
            <p:extLst>
              <p:ext uri="{D42A27DB-BD31-4B8C-83A1-F6EECF244321}">
                <p14:modId xmlns:p14="http://schemas.microsoft.com/office/powerpoint/2010/main" val="3711530241"/>
              </p:ext>
            </p:extLst>
          </p:nvPr>
        </p:nvGraphicFramePr>
        <p:xfrm>
          <a:off x="339633" y="1240970"/>
          <a:ext cx="11612881" cy="5434149"/>
        </p:xfrm>
        <a:graphic>
          <a:graphicData uri="http://schemas.openxmlformats.org/drawingml/2006/chart">
            <c:chart xmlns:c="http://schemas.openxmlformats.org/drawingml/2006/chart" xmlns:r="http://schemas.openxmlformats.org/officeDocument/2006/relationships" r:id="rId3"/>
          </a:graphicData>
        </a:graphic>
      </p:graphicFrame>
      <p:sp>
        <p:nvSpPr>
          <p:cNvPr id="3" name="מציין מיקום של מספר שקופית 2"/>
          <p:cNvSpPr>
            <a:spLocks noGrp="1"/>
          </p:cNvSpPr>
          <p:nvPr>
            <p:ph type="sldNum" sz="quarter" idx="12"/>
          </p:nvPr>
        </p:nvSpPr>
        <p:spPr/>
        <p:txBody>
          <a:bodyPr/>
          <a:lstStyle/>
          <a:p>
            <a:fld id="{000FF12A-9E7D-4899-B2B9-169F362673ED}" type="slidenum">
              <a:rPr lang="he-IL" smtClean="0"/>
              <a:t>9</a:t>
            </a:fld>
            <a:endParaRPr lang="he-IL"/>
          </a:p>
        </p:txBody>
      </p:sp>
    </p:spTree>
    <p:extLst>
      <p:ext uri="{BB962C8B-B14F-4D97-AF65-F5344CB8AC3E}">
        <p14:creationId xmlns:p14="http://schemas.microsoft.com/office/powerpoint/2010/main" val="183648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chart seriesIdx="-4" categoryIdx="4"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chart seriesIdx="-4" categoryIdx="5" bldStep="category"/>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chart seriesIdx="-4" categoryIdx="6" bldStep="category"/>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graphicEl>
                                              <a:chart seriesIdx="-4" categoryIdx="7" bldStep="category"/>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graphicEl>
                                              <a:chart seriesIdx="-4" categoryIdx="8" bldStep="category"/>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graphicEl>
                                              <a:chart seriesIdx="-4" categoryIdx="9" bldStep="category"/>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graphicEl>
                                              <a:chart seriesIdx="-4" categoryIdx="10" bldStep="category"/>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graphicEl>
                                              <a:chart seriesIdx="-4" categoryIdx="11" bldStep="category"/>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graphicEl>
                                              <a:chart seriesIdx="-4" categoryIdx="12"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category"/>
        </p:bldSub>
      </p:bldGraphic>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1252</TotalTime>
  <Words>1715</Words>
  <Application>Microsoft Office PowerPoint</Application>
  <PresentationFormat>Widescreen</PresentationFormat>
  <Paragraphs>226</Paragraphs>
  <Slides>30</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David</vt:lpstr>
      <vt:lpstr>Times New Roman</vt:lpstr>
      <vt:lpstr>Wingdings</vt:lpstr>
      <vt:lpstr>ערכת נושא Office</vt:lpstr>
      <vt:lpstr>Life Expectancy and Retirement Age:  Facts and Policy Considerations</vt:lpstr>
      <vt:lpstr>Acknowledgements</vt:lpstr>
      <vt:lpstr>Literature review</vt:lpstr>
      <vt:lpstr>Our study examined</vt:lpstr>
      <vt:lpstr>Research Population</vt:lpstr>
      <vt:lpstr>Methodology</vt:lpstr>
      <vt:lpstr>The Kannisto formula</vt:lpstr>
      <vt:lpstr>Cumulative mortality rate at the age of 80 by cohorts and quintiles of permanent income </vt:lpstr>
      <vt:lpstr>Hazard ratio of variables’ estimates affecting mortality  Cox regression</vt:lpstr>
      <vt:lpstr>Cumulative Survival frequency  (result of Kannisto function)</vt:lpstr>
      <vt:lpstr>Life expectancy for male cohorts</vt:lpstr>
      <vt:lpstr>Legal retirement age for men in Israel</vt:lpstr>
      <vt:lpstr>Contributions for Old-age and Occupational pensions</vt:lpstr>
      <vt:lpstr>Actual retirement age</vt:lpstr>
      <vt:lpstr>Actuarial annuity</vt:lpstr>
      <vt:lpstr>Life-expectancy-adjusted benefit payments by units (Ax)</vt:lpstr>
      <vt:lpstr>Probability for spouse to receive a survivor benefit</vt:lpstr>
      <vt:lpstr>Total contributions to old age and occupational pensions (Simulation)</vt:lpstr>
      <vt:lpstr>First and second layers of income after retirement (Simulation)</vt:lpstr>
      <vt:lpstr>Realization rate of occupational pension fixed age (65), simulation</vt:lpstr>
      <vt:lpstr>Realization rate of occupational pension  actual age, simulation</vt:lpstr>
      <vt:lpstr>Realization rate of old-age benefit  actual age, simulation</vt:lpstr>
      <vt:lpstr>Policy Considerations:  Flexible Retirement Age</vt:lpstr>
      <vt:lpstr>PowerPoint Presentation</vt:lpstr>
      <vt:lpstr>Discretionary vs Horizontally equitable and fair Age of benefit payment</vt:lpstr>
      <vt:lpstr>Retirement period</vt:lpstr>
      <vt:lpstr>PowerPoint Presentation</vt:lpstr>
      <vt:lpstr>PowerPoint Presentation</vt:lpstr>
      <vt:lpstr>PowerPoint Presentation</vt:lpstr>
      <vt:lpstr>Thank you!</vt:lpstr>
    </vt:vector>
  </TitlesOfParts>
  <Company>ביטוח לאומי</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al</dc:creator>
  <cp:lastModifiedBy>Daniel Gottlieb</cp:lastModifiedBy>
  <cp:revision>132</cp:revision>
  <dcterms:created xsi:type="dcterms:W3CDTF">2018-03-18T17:50:59Z</dcterms:created>
  <dcterms:modified xsi:type="dcterms:W3CDTF">2018-03-27T06:48:47Z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