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1"/>
  </p:notesMasterIdLst>
  <p:sldIdLst>
    <p:sldId id="256" r:id="rId2"/>
    <p:sldId id="257" r:id="rId3"/>
    <p:sldId id="260" r:id="rId4"/>
    <p:sldId id="273" r:id="rId5"/>
    <p:sldId id="274" r:id="rId6"/>
    <p:sldId id="263" r:id="rId7"/>
    <p:sldId id="264" r:id="rId8"/>
    <p:sldId id="278" r:id="rId9"/>
    <p:sldId id="261" r:id="rId10"/>
    <p:sldId id="266" r:id="rId11"/>
    <p:sldId id="268" r:id="rId12"/>
    <p:sldId id="267" r:id="rId13"/>
    <p:sldId id="269" r:id="rId14"/>
    <p:sldId id="262" r:id="rId15"/>
    <p:sldId id="281" r:id="rId16"/>
    <p:sldId id="283" r:id="rId17"/>
    <p:sldId id="270" r:id="rId18"/>
    <p:sldId id="272" r:id="rId19"/>
    <p:sldId id="271" r:id="rId20"/>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00" autoAdjust="0"/>
    <p:restoredTop sz="94660"/>
  </p:normalViewPr>
  <p:slideViewPr>
    <p:cSldViewPr snapToGrid="0">
      <p:cViewPr varScale="1">
        <p:scale>
          <a:sx n="68" d="100"/>
          <a:sy n="68" d="100"/>
        </p:scale>
        <p:origin x="8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634866293887184E-2"/>
          <c:y val="2.2885498687664041E-2"/>
          <c:w val="0.911189501312336"/>
          <c:h val="0.65348589238845145"/>
        </c:manualLayout>
      </c:layout>
      <c:lineChart>
        <c:grouping val="standard"/>
        <c:varyColors val="0"/>
        <c:ser>
          <c:idx val="0"/>
          <c:order val="0"/>
          <c:tx>
            <c:strRef>
              <c:f>גיליון2!$B$1</c:f>
              <c:strCache>
                <c:ptCount val="1"/>
                <c:pt idx="0">
                  <c:v>Equity assets</c:v>
                </c:pt>
              </c:strCache>
            </c:strRef>
          </c:tx>
          <c:spPr>
            <a:ln w="47625" cap="rnd">
              <a:solidFill>
                <a:schemeClr val="accent1"/>
              </a:solidFill>
              <a:round/>
            </a:ln>
            <a:effectLst/>
          </c:spPr>
          <c:marker>
            <c:symbol val="circle"/>
            <c:size val="5"/>
            <c:spPr>
              <a:solidFill>
                <a:schemeClr val="accent1"/>
              </a:solidFill>
              <a:ln w="31750">
                <a:solidFill>
                  <a:schemeClr val="accent1"/>
                </a:solidFill>
              </a:ln>
              <a:effectLst/>
            </c:spPr>
          </c:marker>
          <c:cat>
            <c:strRef>
              <c:f>גיליון2!$A$2:$A$14</c:f>
              <c:strCache>
                <c:ptCount val="13"/>
                <c:pt idx="0">
                  <c:v>2017</c:v>
                </c:pt>
                <c:pt idx="1">
                  <c:v>2016</c:v>
                </c:pt>
                <c:pt idx="2">
                  <c:v>2015</c:v>
                </c:pt>
                <c:pt idx="3">
                  <c:v>2014</c:v>
                </c:pt>
                <c:pt idx="4">
                  <c:v>2013</c:v>
                </c:pt>
                <c:pt idx="5">
                  <c:v>2012</c:v>
                </c:pt>
                <c:pt idx="6">
                  <c:v>2011</c:v>
                </c:pt>
                <c:pt idx="7">
                  <c:v>2010</c:v>
                </c:pt>
                <c:pt idx="8">
                  <c:v>2009</c:v>
                </c:pt>
                <c:pt idx="9">
                  <c:v>2008</c:v>
                </c:pt>
                <c:pt idx="10">
                  <c:v>2007</c:v>
                </c:pt>
                <c:pt idx="11">
                  <c:v>2006</c:v>
                </c:pt>
                <c:pt idx="12">
                  <c:v>2005</c:v>
                </c:pt>
              </c:strCache>
            </c:strRef>
          </c:cat>
          <c:val>
            <c:numRef>
              <c:f>גיליון2!$B$2:$B$14</c:f>
              <c:numCache>
                <c:formatCode>General</c:formatCode>
                <c:ptCount val="13"/>
                <c:pt idx="0">
                  <c:v>33.97</c:v>
                </c:pt>
                <c:pt idx="1">
                  <c:v>33.049999999999997</c:v>
                </c:pt>
                <c:pt idx="2">
                  <c:v>34.74</c:v>
                </c:pt>
                <c:pt idx="3">
                  <c:v>34.65</c:v>
                </c:pt>
                <c:pt idx="4">
                  <c:v>31.56</c:v>
                </c:pt>
                <c:pt idx="5">
                  <c:v>28.46</c:v>
                </c:pt>
                <c:pt idx="6">
                  <c:v>26.95</c:v>
                </c:pt>
                <c:pt idx="7">
                  <c:v>27.39</c:v>
                </c:pt>
                <c:pt idx="8">
                  <c:v>19.5</c:v>
                </c:pt>
                <c:pt idx="9">
                  <c:v>13.83</c:v>
                </c:pt>
                <c:pt idx="10">
                  <c:v>14.32</c:v>
                </c:pt>
                <c:pt idx="11">
                  <c:v>10.24</c:v>
                </c:pt>
                <c:pt idx="12">
                  <c:v>9.66</c:v>
                </c:pt>
              </c:numCache>
            </c:numRef>
          </c:val>
          <c:smooth val="0"/>
          <c:extLst>
            <c:ext xmlns:c16="http://schemas.microsoft.com/office/drawing/2014/chart" uri="{C3380CC4-5D6E-409C-BE32-E72D297353CC}">
              <c16:uniqueId val="{00000000-F344-4508-BE10-2D59105A9EB5}"/>
            </c:ext>
          </c:extLst>
        </c:ser>
        <c:ser>
          <c:idx val="1"/>
          <c:order val="1"/>
          <c:tx>
            <c:strRef>
              <c:f>גיליון2!$D$1</c:f>
              <c:strCache>
                <c:ptCount val="1"/>
                <c:pt idx="0">
                  <c:v>Foreign assets</c:v>
                </c:pt>
              </c:strCache>
            </c:strRef>
          </c:tx>
          <c:spPr>
            <a:ln w="44450" cap="rnd">
              <a:solidFill>
                <a:schemeClr val="accent2"/>
              </a:solidFill>
              <a:round/>
            </a:ln>
            <a:effectLst/>
          </c:spPr>
          <c:marker>
            <c:symbol val="circle"/>
            <c:size val="5"/>
            <c:spPr>
              <a:solidFill>
                <a:schemeClr val="accent2"/>
              </a:solidFill>
              <a:ln w="9525">
                <a:solidFill>
                  <a:schemeClr val="accent2"/>
                </a:solidFill>
              </a:ln>
              <a:effectLst/>
            </c:spPr>
          </c:marker>
          <c:cat>
            <c:strRef>
              <c:f>גיליון2!$A$2:$A$14</c:f>
              <c:strCache>
                <c:ptCount val="13"/>
                <c:pt idx="0">
                  <c:v>2017</c:v>
                </c:pt>
                <c:pt idx="1">
                  <c:v>2016</c:v>
                </c:pt>
                <c:pt idx="2">
                  <c:v>2015</c:v>
                </c:pt>
                <c:pt idx="3">
                  <c:v>2014</c:v>
                </c:pt>
                <c:pt idx="4">
                  <c:v>2013</c:v>
                </c:pt>
                <c:pt idx="5">
                  <c:v>2012</c:v>
                </c:pt>
                <c:pt idx="6">
                  <c:v>2011</c:v>
                </c:pt>
                <c:pt idx="7">
                  <c:v>2010</c:v>
                </c:pt>
                <c:pt idx="8">
                  <c:v>2009</c:v>
                </c:pt>
                <c:pt idx="9">
                  <c:v>2008</c:v>
                </c:pt>
                <c:pt idx="10">
                  <c:v>2007</c:v>
                </c:pt>
                <c:pt idx="11">
                  <c:v>2006</c:v>
                </c:pt>
                <c:pt idx="12">
                  <c:v>2005</c:v>
                </c:pt>
              </c:strCache>
            </c:strRef>
          </c:cat>
          <c:val>
            <c:numRef>
              <c:f>גיליון2!$C$2:$C$14</c:f>
              <c:numCache>
                <c:formatCode>General</c:formatCode>
                <c:ptCount val="13"/>
                <c:pt idx="0">
                  <c:v>30.14</c:v>
                </c:pt>
                <c:pt idx="1">
                  <c:v>27.98</c:v>
                </c:pt>
                <c:pt idx="2">
                  <c:v>28.05</c:v>
                </c:pt>
                <c:pt idx="3">
                  <c:v>26.8</c:v>
                </c:pt>
                <c:pt idx="4">
                  <c:v>25.52</c:v>
                </c:pt>
                <c:pt idx="5">
                  <c:v>23.68</c:v>
                </c:pt>
                <c:pt idx="6">
                  <c:v>23.09</c:v>
                </c:pt>
                <c:pt idx="7">
                  <c:v>26.7</c:v>
                </c:pt>
                <c:pt idx="8">
                  <c:v>21.99</c:v>
                </c:pt>
                <c:pt idx="9">
                  <c:v>14.2</c:v>
                </c:pt>
                <c:pt idx="10">
                  <c:v>14.9</c:v>
                </c:pt>
                <c:pt idx="11">
                  <c:v>11.34</c:v>
                </c:pt>
                <c:pt idx="12">
                  <c:v>10.56</c:v>
                </c:pt>
              </c:numCache>
            </c:numRef>
          </c:val>
          <c:smooth val="0"/>
          <c:extLst>
            <c:ext xmlns:c16="http://schemas.microsoft.com/office/drawing/2014/chart" uri="{C3380CC4-5D6E-409C-BE32-E72D297353CC}">
              <c16:uniqueId val="{00000001-F344-4508-BE10-2D59105A9EB5}"/>
            </c:ext>
          </c:extLst>
        </c:ser>
        <c:dLbls>
          <c:showLegendKey val="0"/>
          <c:showVal val="0"/>
          <c:showCatName val="0"/>
          <c:showSerName val="0"/>
          <c:showPercent val="0"/>
          <c:showBubbleSize val="0"/>
        </c:dLbls>
        <c:marker val="1"/>
        <c:smooth val="0"/>
        <c:axId val="1975861759"/>
        <c:axId val="1"/>
      </c:lineChart>
      <c:catAx>
        <c:axId val="1975861759"/>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min val="5"/>
        </c:scaling>
        <c:delete val="0"/>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5861759"/>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Model</a:t>
            </a:r>
            <a:r>
              <a:rPr lang="en-US" baseline="0" dirty="0"/>
              <a:t> A</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3406702840601107E-2"/>
          <c:y val="0.1819783685718436"/>
          <c:w val="0.80692274082769577"/>
          <c:h val="0.57373932568295538"/>
        </c:manualLayout>
      </c:layout>
      <c:barChart>
        <c:barDir val="col"/>
        <c:grouping val="stacked"/>
        <c:varyColors val="0"/>
        <c:ser>
          <c:idx val="0"/>
          <c:order val="0"/>
          <c:tx>
            <c:strRef>
              <c:f>גיליון7!$D$10</c:f>
              <c:strCache>
                <c:ptCount val="1"/>
                <c:pt idx="0">
                  <c:v>Earmarked bonds</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גיליון7!$E$9:$G$9</c:f>
              <c:strCache>
                <c:ptCount val="3"/>
                <c:pt idx="0">
                  <c:v>-50</c:v>
                </c:pt>
                <c:pt idx="1">
                  <c:v>50-67</c:v>
                </c:pt>
                <c:pt idx="2">
                  <c:v>67+</c:v>
                </c:pt>
              </c:strCache>
            </c:strRef>
          </c:cat>
          <c:val>
            <c:numRef>
              <c:f>גיליון7!$E$10:$G$10</c:f>
              <c:numCache>
                <c:formatCode>0%</c:formatCode>
                <c:ptCount val="3"/>
                <c:pt idx="0">
                  <c:v>0.125</c:v>
                </c:pt>
                <c:pt idx="1">
                  <c:v>0.3</c:v>
                </c:pt>
                <c:pt idx="2">
                  <c:v>0.6</c:v>
                </c:pt>
              </c:numCache>
            </c:numRef>
          </c:val>
          <c:extLst>
            <c:ext xmlns:c16="http://schemas.microsoft.com/office/drawing/2014/chart" uri="{C3380CC4-5D6E-409C-BE32-E72D297353CC}">
              <c16:uniqueId val="{00000000-E3E9-46FE-8F79-F8D8D1FD272A}"/>
            </c:ext>
          </c:extLst>
        </c:ser>
        <c:ser>
          <c:idx val="1"/>
          <c:order val="1"/>
          <c:tx>
            <c:strRef>
              <c:f>גיליון7!$D$11</c:f>
              <c:strCache>
                <c:ptCount val="1"/>
                <c:pt idx="0">
                  <c:v>Free Market</c:v>
                </c:pt>
              </c:strCache>
            </c:strRef>
          </c:tx>
          <c:spPr>
            <a:solidFill>
              <a:schemeClr val="accent2"/>
            </a:solidFill>
            <a:ln>
              <a:noFill/>
            </a:ln>
            <a:effectLst/>
          </c:spPr>
          <c:invertIfNegative val="0"/>
          <c:cat>
            <c:strRef>
              <c:f>גיליון7!$E$9:$G$9</c:f>
              <c:strCache>
                <c:ptCount val="3"/>
                <c:pt idx="0">
                  <c:v>-50</c:v>
                </c:pt>
                <c:pt idx="1">
                  <c:v>50-67</c:v>
                </c:pt>
                <c:pt idx="2">
                  <c:v>67+</c:v>
                </c:pt>
              </c:strCache>
            </c:strRef>
          </c:cat>
          <c:val>
            <c:numRef>
              <c:f>גיליון7!$E$11:$G$11</c:f>
              <c:numCache>
                <c:formatCode>0%</c:formatCode>
                <c:ptCount val="3"/>
                <c:pt idx="0">
                  <c:v>0.875</c:v>
                </c:pt>
                <c:pt idx="1">
                  <c:v>0.7</c:v>
                </c:pt>
                <c:pt idx="2">
                  <c:v>0.4</c:v>
                </c:pt>
              </c:numCache>
            </c:numRef>
          </c:val>
          <c:extLst>
            <c:ext xmlns:c16="http://schemas.microsoft.com/office/drawing/2014/chart" uri="{C3380CC4-5D6E-409C-BE32-E72D297353CC}">
              <c16:uniqueId val="{00000001-E3E9-46FE-8F79-F8D8D1FD272A}"/>
            </c:ext>
          </c:extLst>
        </c:ser>
        <c:dLbls>
          <c:showLegendKey val="0"/>
          <c:showVal val="0"/>
          <c:showCatName val="0"/>
          <c:showSerName val="0"/>
          <c:showPercent val="0"/>
          <c:showBubbleSize val="0"/>
        </c:dLbls>
        <c:gapWidth val="150"/>
        <c:overlap val="100"/>
        <c:axId val="1678135119"/>
        <c:axId val="2054305391"/>
      </c:barChart>
      <c:catAx>
        <c:axId val="1678135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54305391"/>
        <c:crosses val="autoZero"/>
        <c:auto val="1"/>
        <c:lblAlgn val="ctr"/>
        <c:lblOffset val="100"/>
        <c:noMultiLvlLbl val="0"/>
      </c:catAx>
      <c:valAx>
        <c:axId val="20543053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781351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Model C/ 5000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גיליון7!$D$27</c:f>
              <c:strCache>
                <c:ptCount val="1"/>
                <c:pt idx="0">
                  <c:v>Earmarked bonds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גיליון7!$E$26:$G$26</c:f>
              <c:strCache>
                <c:ptCount val="3"/>
                <c:pt idx="0">
                  <c:v>-50</c:v>
                </c:pt>
                <c:pt idx="1">
                  <c:v>50-67</c:v>
                </c:pt>
                <c:pt idx="2">
                  <c:v>67+</c:v>
                </c:pt>
              </c:strCache>
            </c:strRef>
          </c:cat>
          <c:val>
            <c:numRef>
              <c:f>גיליון7!$E$27:$G$27</c:f>
              <c:numCache>
                <c:formatCode>0%</c:formatCode>
                <c:ptCount val="3"/>
                <c:pt idx="0">
                  <c:v>0.39</c:v>
                </c:pt>
                <c:pt idx="1">
                  <c:v>0.54</c:v>
                </c:pt>
                <c:pt idx="2">
                  <c:v>0.6</c:v>
                </c:pt>
              </c:numCache>
            </c:numRef>
          </c:val>
          <c:extLst>
            <c:ext xmlns:c16="http://schemas.microsoft.com/office/drawing/2014/chart" uri="{C3380CC4-5D6E-409C-BE32-E72D297353CC}">
              <c16:uniqueId val="{00000000-F9F2-4C33-B64F-22A5F905DAFA}"/>
            </c:ext>
          </c:extLst>
        </c:ser>
        <c:ser>
          <c:idx val="1"/>
          <c:order val="1"/>
          <c:tx>
            <c:strRef>
              <c:f>גיליון7!$D$28</c:f>
              <c:strCache>
                <c:ptCount val="1"/>
                <c:pt idx="0">
                  <c:v>Free Market</c:v>
                </c:pt>
              </c:strCache>
            </c:strRef>
          </c:tx>
          <c:spPr>
            <a:solidFill>
              <a:schemeClr val="accent2"/>
            </a:solidFill>
            <a:ln>
              <a:noFill/>
            </a:ln>
            <a:effectLst/>
          </c:spPr>
          <c:invertIfNegative val="0"/>
          <c:cat>
            <c:strRef>
              <c:f>גיליון7!$E$26:$G$26</c:f>
              <c:strCache>
                <c:ptCount val="3"/>
                <c:pt idx="0">
                  <c:v>-50</c:v>
                </c:pt>
                <c:pt idx="1">
                  <c:v>50-67</c:v>
                </c:pt>
                <c:pt idx="2">
                  <c:v>67+</c:v>
                </c:pt>
              </c:strCache>
            </c:strRef>
          </c:cat>
          <c:val>
            <c:numRef>
              <c:f>גיליון7!$E$28:$G$28</c:f>
              <c:numCache>
                <c:formatCode>0%</c:formatCode>
                <c:ptCount val="3"/>
                <c:pt idx="0">
                  <c:v>0.61</c:v>
                </c:pt>
                <c:pt idx="1">
                  <c:v>0.45999999999999996</c:v>
                </c:pt>
                <c:pt idx="2">
                  <c:v>0.4</c:v>
                </c:pt>
              </c:numCache>
            </c:numRef>
          </c:val>
          <c:extLst>
            <c:ext xmlns:c16="http://schemas.microsoft.com/office/drawing/2014/chart" uri="{C3380CC4-5D6E-409C-BE32-E72D297353CC}">
              <c16:uniqueId val="{00000001-F9F2-4C33-B64F-22A5F905DAFA}"/>
            </c:ext>
          </c:extLst>
        </c:ser>
        <c:dLbls>
          <c:showLegendKey val="0"/>
          <c:showVal val="0"/>
          <c:showCatName val="0"/>
          <c:showSerName val="0"/>
          <c:showPercent val="0"/>
          <c:showBubbleSize val="0"/>
        </c:dLbls>
        <c:gapWidth val="150"/>
        <c:overlap val="100"/>
        <c:axId val="106107775"/>
        <c:axId val="1973513503"/>
      </c:barChart>
      <c:catAx>
        <c:axId val="106107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3513503"/>
        <c:crosses val="autoZero"/>
        <c:auto val="1"/>
        <c:lblAlgn val="ctr"/>
        <c:lblOffset val="100"/>
        <c:noMultiLvlLbl val="0"/>
      </c:catAx>
      <c:valAx>
        <c:axId val="19735135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1077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Model C/ 10,000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גיליון7!$D$31</c:f>
              <c:strCache>
                <c:ptCount val="1"/>
                <c:pt idx="0">
                  <c:v>Earmarked bonds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גיליון7!$E$26:$G$26</c:f>
              <c:strCache>
                <c:ptCount val="3"/>
                <c:pt idx="0">
                  <c:v>-50</c:v>
                </c:pt>
                <c:pt idx="1">
                  <c:v>50-67</c:v>
                </c:pt>
                <c:pt idx="2">
                  <c:v>67+</c:v>
                </c:pt>
              </c:strCache>
            </c:strRef>
          </c:cat>
          <c:val>
            <c:numRef>
              <c:f>גיליון7!$E$31:$G$31</c:f>
              <c:numCache>
                <c:formatCode>0%</c:formatCode>
                <c:ptCount val="3"/>
                <c:pt idx="0">
                  <c:v>0.28999999999999998</c:v>
                </c:pt>
                <c:pt idx="1">
                  <c:v>0.44</c:v>
                </c:pt>
                <c:pt idx="2">
                  <c:v>0.6</c:v>
                </c:pt>
              </c:numCache>
            </c:numRef>
          </c:val>
          <c:extLst>
            <c:ext xmlns:c16="http://schemas.microsoft.com/office/drawing/2014/chart" uri="{C3380CC4-5D6E-409C-BE32-E72D297353CC}">
              <c16:uniqueId val="{00000000-268A-4D49-9E40-F963E390B22B}"/>
            </c:ext>
          </c:extLst>
        </c:ser>
        <c:ser>
          <c:idx val="1"/>
          <c:order val="1"/>
          <c:tx>
            <c:strRef>
              <c:f>גיליון7!$D$32</c:f>
              <c:strCache>
                <c:ptCount val="1"/>
                <c:pt idx="0">
                  <c:v>Free Market</c:v>
                </c:pt>
              </c:strCache>
            </c:strRef>
          </c:tx>
          <c:spPr>
            <a:solidFill>
              <a:schemeClr val="accent2"/>
            </a:solidFill>
            <a:ln>
              <a:noFill/>
            </a:ln>
            <a:effectLst/>
          </c:spPr>
          <c:invertIfNegative val="0"/>
          <c:cat>
            <c:strRef>
              <c:f>גיליון7!$E$26:$G$26</c:f>
              <c:strCache>
                <c:ptCount val="3"/>
                <c:pt idx="0">
                  <c:v>-50</c:v>
                </c:pt>
                <c:pt idx="1">
                  <c:v>50-67</c:v>
                </c:pt>
                <c:pt idx="2">
                  <c:v>67+</c:v>
                </c:pt>
              </c:strCache>
            </c:strRef>
          </c:cat>
          <c:val>
            <c:numRef>
              <c:f>גיליון7!$E$32:$G$32</c:f>
              <c:numCache>
                <c:formatCode>0%</c:formatCode>
                <c:ptCount val="3"/>
                <c:pt idx="0">
                  <c:v>0.71</c:v>
                </c:pt>
                <c:pt idx="1">
                  <c:v>0.56000000000000005</c:v>
                </c:pt>
                <c:pt idx="2">
                  <c:v>0.4</c:v>
                </c:pt>
              </c:numCache>
            </c:numRef>
          </c:val>
          <c:extLst>
            <c:ext xmlns:c16="http://schemas.microsoft.com/office/drawing/2014/chart" uri="{C3380CC4-5D6E-409C-BE32-E72D297353CC}">
              <c16:uniqueId val="{00000001-268A-4D49-9E40-F963E390B22B}"/>
            </c:ext>
          </c:extLst>
        </c:ser>
        <c:dLbls>
          <c:showLegendKey val="0"/>
          <c:showVal val="0"/>
          <c:showCatName val="0"/>
          <c:showSerName val="0"/>
          <c:showPercent val="0"/>
          <c:showBubbleSize val="0"/>
        </c:dLbls>
        <c:gapWidth val="150"/>
        <c:overlap val="100"/>
        <c:axId val="106107775"/>
        <c:axId val="1973513503"/>
      </c:barChart>
      <c:catAx>
        <c:axId val="106107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73513503"/>
        <c:crosses val="autoZero"/>
        <c:auto val="1"/>
        <c:lblAlgn val="ctr"/>
        <c:lblOffset val="100"/>
        <c:noMultiLvlLbl val="0"/>
      </c:catAx>
      <c:valAx>
        <c:axId val="19735135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1077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Model C/ 20,000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גיליון7!$D$35</c:f>
              <c:strCache>
                <c:ptCount val="1"/>
                <c:pt idx="0">
                  <c:v>Earmarked bonds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גיליון7!$E$26:$G$26</c:f>
              <c:strCache>
                <c:ptCount val="3"/>
                <c:pt idx="0">
                  <c:v>-50</c:v>
                </c:pt>
                <c:pt idx="1">
                  <c:v>50-67</c:v>
                </c:pt>
                <c:pt idx="2">
                  <c:v>67+</c:v>
                </c:pt>
              </c:strCache>
            </c:strRef>
          </c:cat>
          <c:val>
            <c:numRef>
              <c:f>גיליון7!$E$35:$G$35</c:f>
              <c:numCache>
                <c:formatCode>0%</c:formatCode>
                <c:ptCount val="3"/>
                <c:pt idx="0">
                  <c:v>0.19</c:v>
                </c:pt>
                <c:pt idx="1">
                  <c:v>0.28999999999999998</c:v>
                </c:pt>
                <c:pt idx="2">
                  <c:v>0.6</c:v>
                </c:pt>
              </c:numCache>
            </c:numRef>
          </c:val>
          <c:extLst>
            <c:ext xmlns:c16="http://schemas.microsoft.com/office/drawing/2014/chart" uri="{C3380CC4-5D6E-409C-BE32-E72D297353CC}">
              <c16:uniqueId val="{00000000-67B3-40FE-B493-A33EDDA123B6}"/>
            </c:ext>
          </c:extLst>
        </c:ser>
        <c:ser>
          <c:idx val="1"/>
          <c:order val="1"/>
          <c:tx>
            <c:strRef>
              <c:f>גיליון7!$D$36</c:f>
              <c:strCache>
                <c:ptCount val="1"/>
                <c:pt idx="0">
                  <c:v>Free Market</c:v>
                </c:pt>
              </c:strCache>
            </c:strRef>
          </c:tx>
          <c:spPr>
            <a:solidFill>
              <a:schemeClr val="accent2"/>
            </a:solidFill>
            <a:ln>
              <a:noFill/>
            </a:ln>
            <a:effectLst/>
          </c:spPr>
          <c:invertIfNegative val="0"/>
          <c:cat>
            <c:strRef>
              <c:f>גיליון7!$E$26:$G$26</c:f>
              <c:strCache>
                <c:ptCount val="3"/>
                <c:pt idx="0">
                  <c:v>-50</c:v>
                </c:pt>
                <c:pt idx="1">
                  <c:v>50-67</c:v>
                </c:pt>
                <c:pt idx="2">
                  <c:v>67+</c:v>
                </c:pt>
              </c:strCache>
            </c:strRef>
          </c:cat>
          <c:val>
            <c:numRef>
              <c:f>גיליון7!$E$36:$G$36</c:f>
              <c:numCache>
                <c:formatCode>0%</c:formatCode>
                <c:ptCount val="3"/>
                <c:pt idx="0">
                  <c:v>0.81</c:v>
                </c:pt>
                <c:pt idx="1">
                  <c:v>0.71</c:v>
                </c:pt>
                <c:pt idx="2">
                  <c:v>0.4</c:v>
                </c:pt>
              </c:numCache>
            </c:numRef>
          </c:val>
          <c:extLst>
            <c:ext xmlns:c16="http://schemas.microsoft.com/office/drawing/2014/chart" uri="{C3380CC4-5D6E-409C-BE32-E72D297353CC}">
              <c16:uniqueId val="{00000001-67B3-40FE-B493-A33EDDA123B6}"/>
            </c:ext>
          </c:extLst>
        </c:ser>
        <c:dLbls>
          <c:showLegendKey val="0"/>
          <c:showVal val="0"/>
          <c:showCatName val="0"/>
          <c:showSerName val="0"/>
          <c:showPercent val="0"/>
          <c:showBubbleSize val="0"/>
        </c:dLbls>
        <c:gapWidth val="150"/>
        <c:overlap val="100"/>
        <c:axId val="106107775"/>
        <c:axId val="1973513503"/>
      </c:barChart>
      <c:catAx>
        <c:axId val="106107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3513503"/>
        <c:crosses val="autoZero"/>
        <c:auto val="1"/>
        <c:lblAlgn val="ctr"/>
        <c:lblOffset val="100"/>
        <c:noMultiLvlLbl val="0"/>
      </c:catAx>
      <c:valAx>
        <c:axId val="19735135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1077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634866293887184E-2"/>
          <c:y val="2.2885498687664041E-2"/>
          <c:w val="0.911189501312336"/>
          <c:h val="0.65348589238845145"/>
        </c:manualLayout>
      </c:layout>
      <c:lineChart>
        <c:grouping val="standard"/>
        <c:varyColors val="0"/>
        <c:ser>
          <c:idx val="0"/>
          <c:order val="0"/>
          <c:tx>
            <c:strRef>
              <c:f>גיליון2!$B$1</c:f>
              <c:strCache>
                <c:ptCount val="1"/>
                <c:pt idx="0">
                  <c:v>Equity assets</c:v>
                </c:pt>
              </c:strCache>
            </c:strRef>
          </c:tx>
          <c:spPr>
            <a:ln w="44450" cap="rnd">
              <a:solidFill>
                <a:srgbClr val="4472C4">
                  <a:lumMod val="75000"/>
                </a:srgbClr>
              </a:solidFill>
              <a:round/>
            </a:ln>
            <a:effectLst/>
          </c:spPr>
          <c:marker>
            <c:symbol val="circle"/>
            <c:size val="5"/>
            <c:spPr>
              <a:solidFill>
                <a:schemeClr val="accent1"/>
              </a:solidFill>
              <a:ln w="9525">
                <a:solidFill>
                  <a:schemeClr val="accent1"/>
                </a:solidFill>
              </a:ln>
              <a:effectLst/>
            </c:spPr>
          </c:marker>
          <c:cat>
            <c:strRef>
              <c:f>גיליון2!$A$2:$A$14</c:f>
              <c:strCache>
                <c:ptCount val="13"/>
                <c:pt idx="0">
                  <c:v>2017</c:v>
                </c:pt>
                <c:pt idx="1">
                  <c:v>2016</c:v>
                </c:pt>
                <c:pt idx="2">
                  <c:v>2015</c:v>
                </c:pt>
                <c:pt idx="3">
                  <c:v>2014</c:v>
                </c:pt>
                <c:pt idx="4">
                  <c:v>2013</c:v>
                </c:pt>
                <c:pt idx="5">
                  <c:v>2012</c:v>
                </c:pt>
                <c:pt idx="6">
                  <c:v>2011</c:v>
                </c:pt>
                <c:pt idx="7">
                  <c:v>2010</c:v>
                </c:pt>
                <c:pt idx="8">
                  <c:v>2009</c:v>
                </c:pt>
                <c:pt idx="9">
                  <c:v>2008</c:v>
                </c:pt>
                <c:pt idx="10">
                  <c:v>2007</c:v>
                </c:pt>
                <c:pt idx="11">
                  <c:v>2006</c:v>
                </c:pt>
                <c:pt idx="12">
                  <c:v>2005</c:v>
                </c:pt>
              </c:strCache>
            </c:strRef>
          </c:cat>
          <c:val>
            <c:numRef>
              <c:f>גיליון2!$D$2:$D$14</c:f>
              <c:numCache>
                <c:formatCode>General</c:formatCode>
                <c:ptCount val="13"/>
                <c:pt idx="0">
                  <c:v>32.18</c:v>
                </c:pt>
                <c:pt idx="1">
                  <c:v>32.840000000000003</c:v>
                </c:pt>
                <c:pt idx="2">
                  <c:v>32.53</c:v>
                </c:pt>
                <c:pt idx="3">
                  <c:v>31.31</c:v>
                </c:pt>
                <c:pt idx="4">
                  <c:v>26.86</c:v>
                </c:pt>
                <c:pt idx="5">
                  <c:v>23.61</c:v>
                </c:pt>
                <c:pt idx="6">
                  <c:v>23.63</c:v>
                </c:pt>
                <c:pt idx="7">
                  <c:v>21.9</c:v>
                </c:pt>
                <c:pt idx="8">
                  <c:v>12.08</c:v>
                </c:pt>
                <c:pt idx="9">
                  <c:v>9.74</c:v>
                </c:pt>
                <c:pt idx="10">
                  <c:v>10.54</c:v>
                </c:pt>
                <c:pt idx="11">
                  <c:v>8.65</c:v>
                </c:pt>
                <c:pt idx="12">
                  <c:v>8.01</c:v>
                </c:pt>
              </c:numCache>
            </c:numRef>
          </c:val>
          <c:smooth val="0"/>
          <c:extLst>
            <c:ext xmlns:c16="http://schemas.microsoft.com/office/drawing/2014/chart" uri="{C3380CC4-5D6E-409C-BE32-E72D297353CC}">
              <c16:uniqueId val="{00000000-B0BA-4043-9E77-4D767CEE88B0}"/>
            </c:ext>
          </c:extLst>
        </c:ser>
        <c:ser>
          <c:idx val="1"/>
          <c:order val="1"/>
          <c:tx>
            <c:strRef>
              <c:f>גיליון2!$D$1</c:f>
              <c:strCache>
                <c:ptCount val="1"/>
                <c:pt idx="0">
                  <c:v>Foreign assets</c:v>
                </c:pt>
              </c:strCache>
            </c:strRef>
          </c:tx>
          <c:spPr>
            <a:ln w="50800" cap="rnd">
              <a:solidFill>
                <a:srgbClr val="FFC000">
                  <a:lumMod val="75000"/>
                </a:srgbClr>
              </a:solidFill>
              <a:round/>
            </a:ln>
            <a:effectLst/>
          </c:spPr>
          <c:marker>
            <c:symbol val="circle"/>
            <c:size val="5"/>
            <c:spPr>
              <a:solidFill>
                <a:schemeClr val="accent2"/>
              </a:solidFill>
              <a:ln w="9525">
                <a:solidFill>
                  <a:schemeClr val="accent2"/>
                </a:solidFill>
              </a:ln>
              <a:effectLst/>
            </c:spPr>
          </c:marker>
          <c:cat>
            <c:strRef>
              <c:f>גיליון2!$A$2:$A$14</c:f>
              <c:strCache>
                <c:ptCount val="13"/>
                <c:pt idx="0">
                  <c:v>2017</c:v>
                </c:pt>
                <c:pt idx="1">
                  <c:v>2016</c:v>
                </c:pt>
                <c:pt idx="2">
                  <c:v>2015</c:v>
                </c:pt>
                <c:pt idx="3">
                  <c:v>2014</c:v>
                </c:pt>
                <c:pt idx="4">
                  <c:v>2013</c:v>
                </c:pt>
                <c:pt idx="5">
                  <c:v>2012</c:v>
                </c:pt>
                <c:pt idx="6">
                  <c:v>2011</c:v>
                </c:pt>
                <c:pt idx="7">
                  <c:v>2010</c:v>
                </c:pt>
                <c:pt idx="8">
                  <c:v>2009</c:v>
                </c:pt>
                <c:pt idx="9">
                  <c:v>2008</c:v>
                </c:pt>
                <c:pt idx="10">
                  <c:v>2007</c:v>
                </c:pt>
                <c:pt idx="11">
                  <c:v>2006</c:v>
                </c:pt>
                <c:pt idx="12">
                  <c:v>2005</c:v>
                </c:pt>
              </c:strCache>
            </c:strRef>
          </c:cat>
          <c:val>
            <c:numRef>
              <c:f>גיליון2!$E$2:$E$14</c:f>
              <c:numCache>
                <c:formatCode>General</c:formatCode>
                <c:ptCount val="13"/>
                <c:pt idx="0">
                  <c:v>26.3</c:v>
                </c:pt>
                <c:pt idx="1">
                  <c:v>26.29</c:v>
                </c:pt>
                <c:pt idx="2">
                  <c:v>26.72</c:v>
                </c:pt>
                <c:pt idx="3">
                  <c:v>24.14</c:v>
                </c:pt>
                <c:pt idx="4">
                  <c:v>20.97</c:v>
                </c:pt>
                <c:pt idx="5">
                  <c:v>19.11</c:v>
                </c:pt>
                <c:pt idx="6">
                  <c:v>17.239999999999998</c:v>
                </c:pt>
                <c:pt idx="7">
                  <c:v>13.67</c:v>
                </c:pt>
                <c:pt idx="8">
                  <c:v>9.6300000000000008</c:v>
                </c:pt>
                <c:pt idx="9">
                  <c:v>8.6199999999999992</c:v>
                </c:pt>
                <c:pt idx="10">
                  <c:v>9.92</c:v>
                </c:pt>
                <c:pt idx="11">
                  <c:v>8.76</c:v>
                </c:pt>
                <c:pt idx="12">
                  <c:v>8.25</c:v>
                </c:pt>
              </c:numCache>
            </c:numRef>
          </c:val>
          <c:smooth val="0"/>
          <c:extLst>
            <c:ext xmlns:c16="http://schemas.microsoft.com/office/drawing/2014/chart" uri="{C3380CC4-5D6E-409C-BE32-E72D297353CC}">
              <c16:uniqueId val="{00000001-B0BA-4043-9E77-4D767CEE88B0}"/>
            </c:ext>
          </c:extLst>
        </c:ser>
        <c:dLbls>
          <c:showLegendKey val="0"/>
          <c:showVal val="0"/>
          <c:showCatName val="0"/>
          <c:showSerName val="0"/>
          <c:showPercent val="0"/>
          <c:showBubbleSize val="0"/>
        </c:dLbls>
        <c:marker val="1"/>
        <c:smooth val="0"/>
        <c:axId val="1975863839"/>
        <c:axId val="1"/>
      </c:lineChart>
      <c:catAx>
        <c:axId val="1975863839"/>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min val="5"/>
        </c:scaling>
        <c:delete val="0"/>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5863839"/>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a:t>Old model </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גיליון7!$D$5</c:f>
              <c:strCache>
                <c:ptCount val="1"/>
                <c:pt idx="0">
                  <c:v>Earmarked bonds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גיליון7!$E$4:$G$4</c:f>
              <c:strCache>
                <c:ptCount val="3"/>
                <c:pt idx="0">
                  <c:v>-50</c:v>
                </c:pt>
                <c:pt idx="1">
                  <c:v>50-67</c:v>
                </c:pt>
                <c:pt idx="2">
                  <c:v>67+</c:v>
                </c:pt>
              </c:strCache>
            </c:strRef>
          </c:cat>
          <c:val>
            <c:numRef>
              <c:f>גיליון7!$E$5:$G$5</c:f>
              <c:numCache>
                <c:formatCode>0%</c:formatCode>
                <c:ptCount val="3"/>
                <c:pt idx="0">
                  <c:v>0.3</c:v>
                </c:pt>
                <c:pt idx="1">
                  <c:v>0.3</c:v>
                </c:pt>
                <c:pt idx="2">
                  <c:v>0.3</c:v>
                </c:pt>
              </c:numCache>
            </c:numRef>
          </c:val>
          <c:extLst>
            <c:ext xmlns:c16="http://schemas.microsoft.com/office/drawing/2014/chart" uri="{C3380CC4-5D6E-409C-BE32-E72D297353CC}">
              <c16:uniqueId val="{00000000-1603-4717-A312-D246E0AD4E10}"/>
            </c:ext>
          </c:extLst>
        </c:ser>
        <c:ser>
          <c:idx val="1"/>
          <c:order val="1"/>
          <c:tx>
            <c:strRef>
              <c:f>גיליון7!$D$6</c:f>
              <c:strCache>
                <c:ptCount val="1"/>
                <c:pt idx="0">
                  <c:v>Free Market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גיליון7!$E$4:$G$4</c:f>
              <c:strCache>
                <c:ptCount val="3"/>
                <c:pt idx="0">
                  <c:v>-50</c:v>
                </c:pt>
                <c:pt idx="1">
                  <c:v>50-67</c:v>
                </c:pt>
                <c:pt idx="2">
                  <c:v>67+</c:v>
                </c:pt>
              </c:strCache>
            </c:strRef>
          </c:cat>
          <c:val>
            <c:numRef>
              <c:f>גיליון7!$E$6:$G$6</c:f>
              <c:numCache>
                <c:formatCode>0%</c:formatCode>
                <c:ptCount val="3"/>
                <c:pt idx="0">
                  <c:v>0.7</c:v>
                </c:pt>
                <c:pt idx="1">
                  <c:v>0.7</c:v>
                </c:pt>
                <c:pt idx="2">
                  <c:v>0.7</c:v>
                </c:pt>
              </c:numCache>
            </c:numRef>
          </c:val>
          <c:extLst>
            <c:ext xmlns:c16="http://schemas.microsoft.com/office/drawing/2014/chart" uri="{C3380CC4-5D6E-409C-BE32-E72D297353CC}">
              <c16:uniqueId val="{00000001-1603-4717-A312-D246E0AD4E10}"/>
            </c:ext>
          </c:extLst>
        </c:ser>
        <c:dLbls>
          <c:dLblPos val="ctr"/>
          <c:showLegendKey val="0"/>
          <c:showVal val="1"/>
          <c:showCatName val="0"/>
          <c:showSerName val="0"/>
          <c:showPercent val="0"/>
          <c:showBubbleSize val="0"/>
        </c:dLbls>
        <c:gapWidth val="79"/>
        <c:overlap val="100"/>
        <c:axId val="2013872607"/>
        <c:axId val="111349423"/>
      </c:barChart>
      <c:catAx>
        <c:axId val="201387260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11349423"/>
        <c:crosses val="autoZero"/>
        <c:auto val="1"/>
        <c:lblAlgn val="ctr"/>
        <c:lblOffset val="100"/>
        <c:noMultiLvlLbl val="0"/>
      </c:catAx>
      <c:valAx>
        <c:axId val="111349423"/>
        <c:scaling>
          <c:orientation val="minMax"/>
        </c:scaling>
        <c:delete val="1"/>
        <c:axPos val="l"/>
        <c:numFmt formatCode="0%" sourceLinked="1"/>
        <c:majorTickMark val="none"/>
        <c:minorTickMark val="none"/>
        <c:tickLblPos val="nextTo"/>
        <c:crossAx val="201387260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a:t>New model (2024 )</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גיליון7!$D$10</c:f>
              <c:strCache>
                <c:ptCount val="1"/>
                <c:pt idx="0">
                  <c:v>Earmarked bonds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גיליון7!$E$9:$G$9</c:f>
              <c:strCache>
                <c:ptCount val="3"/>
                <c:pt idx="0">
                  <c:v>-50</c:v>
                </c:pt>
                <c:pt idx="1">
                  <c:v>50-67</c:v>
                </c:pt>
                <c:pt idx="2">
                  <c:v>67+</c:v>
                </c:pt>
              </c:strCache>
            </c:strRef>
          </c:cat>
          <c:val>
            <c:numRef>
              <c:f>גיליון7!$E$10:$G$10</c:f>
              <c:numCache>
                <c:formatCode>0%</c:formatCode>
                <c:ptCount val="3"/>
                <c:pt idx="0">
                  <c:v>0.125</c:v>
                </c:pt>
                <c:pt idx="1">
                  <c:v>0.3</c:v>
                </c:pt>
                <c:pt idx="2">
                  <c:v>0.6</c:v>
                </c:pt>
              </c:numCache>
            </c:numRef>
          </c:val>
          <c:extLst>
            <c:ext xmlns:c16="http://schemas.microsoft.com/office/drawing/2014/chart" uri="{C3380CC4-5D6E-409C-BE32-E72D297353CC}">
              <c16:uniqueId val="{00000000-FC13-4AF2-AE76-3854684FDBF6}"/>
            </c:ext>
          </c:extLst>
        </c:ser>
        <c:ser>
          <c:idx val="1"/>
          <c:order val="1"/>
          <c:tx>
            <c:strRef>
              <c:f>גיליון7!$D$11</c:f>
              <c:strCache>
                <c:ptCount val="1"/>
                <c:pt idx="0">
                  <c:v>Free Market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גיליון7!$E$9:$G$9</c:f>
              <c:strCache>
                <c:ptCount val="3"/>
                <c:pt idx="0">
                  <c:v>-50</c:v>
                </c:pt>
                <c:pt idx="1">
                  <c:v>50-67</c:v>
                </c:pt>
                <c:pt idx="2">
                  <c:v>67+</c:v>
                </c:pt>
              </c:strCache>
            </c:strRef>
          </c:cat>
          <c:val>
            <c:numRef>
              <c:f>גיליון7!$E$11:$G$11</c:f>
              <c:numCache>
                <c:formatCode>0%</c:formatCode>
                <c:ptCount val="3"/>
                <c:pt idx="0">
                  <c:v>0.875</c:v>
                </c:pt>
                <c:pt idx="1">
                  <c:v>0.7</c:v>
                </c:pt>
                <c:pt idx="2">
                  <c:v>0.4</c:v>
                </c:pt>
              </c:numCache>
            </c:numRef>
          </c:val>
          <c:extLst>
            <c:ext xmlns:c16="http://schemas.microsoft.com/office/drawing/2014/chart" uri="{C3380CC4-5D6E-409C-BE32-E72D297353CC}">
              <c16:uniqueId val="{00000001-FC13-4AF2-AE76-3854684FDBF6}"/>
            </c:ext>
          </c:extLst>
        </c:ser>
        <c:dLbls>
          <c:dLblPos val="ctr"/>
          <c:showLegendKey val="0"/>
          <c:showVal val="1"/>
          <c:showCatName val="0"/>
          <c:showSerName val="0"/>
          <c:showPercent val="0"/>
          <c:showBubbleSize val="0"/>
        </c:dLbls>
        <c:gapWidth val="79"/>
        <c:overlap val="100"/>
        <c:axId val="1678135119"/>
        <c:axId val="2054305391"/>
      </c:barChart>
      <c:catAx>
        <c:axId val="167813511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2054305391"/>
        <c:crosses val="autoZero"/>
        <c:auto val="1"/>
        <c:lblAlgn val="ctr"/>
        <c:lblOffset val="100"/>
        <c:noMultiLvlLbl val="0"/>
      </c:catAx>
      <c:valAx>
        <c:axId val="2054305391"/>
        <c:scaling>
          <c:orientation val="minMax"/>
        </c:scaling>
        <c:delete val="1"/>
        <c:axPos val="l"/>
        <c:numFmt formatCode="0%" sourceLinked="1"/>
        <c:majorTickMark val="none"/>
        <c:minorTickMark val="none"/>
        <c:tickLblPos val="nextTo"/>
        <c:crossAx val="16781351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C00000"/>
              </a:solidFill>
              <a:ln w="19050">
                <a:solidFill>
                  <a:srgbClr val="C00000"/>
                </a:solidFill>
              </a:ln>
              <a:effectLst/>
            </c:spPr>
            <c:extLst>
              <c:ext xmlns:c16="http://schemas.microsoft.com/office/drawing/2014/chart" uri="{C3380CC4-5D6E-409C-BE32-E72D297353CC}">
                <c16:uniqueId val="{00000001-382B-4940-9F18-CBAD6113976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82B-4940-9F18-CBAD61139766}"/>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382B-4940-9F18-CBAD61139766}"/>
              </c:ext>
            </c:extLst>
          </c:dPt>
          <c:dPt>
            <c:idx val="3"/>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7-382B-4940-9F18-CBAD61139766}"/>
              </c:ext>
            </c:extLst>
          </c:dPt>
          <c:dPt>
            <c:idx val="4"/>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9-382B-4940-9F18-CBAD61139766}"/>
              </c:ext>
            </c:extLst>
          </c:dPt>
          <c:dPt>
            <c:idx val="5"/>
            <c:bubble3D val="0"/>
            <c:spPr>
              <a:solidFill>
                <a:schemeClr val="tx1">
                  <a:lumMod val="85000"/>
                  <a:lumOff val="15000"/>
                </a:schemeClr>
              </a:solidFill>
              <a:ln w="19050">
                <a:solidFill>
                  <a:schemeClr val="lt1"/>
                </a:solidFill>
              </a:ln>
              <a:effectLst/>
            </c:spPr>
            <c:extLst>
              <c:ext xmlns:c16="http://schemas.microsoft.com/office/drawing/2014/chart" uri="{C3380CC4-5D6E-409C-BE32-E72D297353CC}">
                <c16:uniqueId val="{0000000B-382B-4940-9F18-CBAD61139766}"/>
              </c:ext>
            </c:extLst>
          </c:dPt>
          <c:dPt>
            <c:idx val="6"/>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D-382B-4940-9F18-CBAD61139766}"/>
              </c:ext>
            </c:extLst>
          </c:dPt>
          <c:dPt>
            <c:idx val="7"/>
            <c:bubble3D val="0"/>
            <c:spPr>
              <a:solidFill>
                <a:srgbClr val="92D050"/>
              </a:solidFill>
              <a:ln w="19050">
                <a:solidFill>
                  <a:schemeClr val="lt1"/>
                </a:solidFill>
              </a:ln>
              <a:effectLst/>
            </c:spPr>
            <c:extLst>
              <c:ext xmlns:c16="http://schemas.microsoft.com/office/drawing/2014/chart" uri="{C3380CC4-5D6E-409C-BE32-E72D297353CC}">
                <c16:uniqueId val="{0000000F-382B-4940-9F18-CBAD61139766}"/>
              </c:ext>
            </c:extLst>
          </c:dPt>
          <c:dPt>
            <c:idx val="8"/>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11-382B-4940-9F18-CBAD61139766}"/>
              </c:ext>
            </c:extLst>
          </c:dPt>
          <c:dPt>
            <c:idx val="9"/>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13-382B-4940-9F18-CBAD61139766}"/>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382B-4940-9F18-CBAD61139766}"/>
              </c:ext>
            </c:extLst>
          </c:dPt>
          <c:dPt>
            <c:idx val="11"/>
            <c:bubble3D val="0"/>
            <c:spPr>
              <a:solidFill>
                <a:srgbClr val="0070C0"/>
              </a:solidFill>
              <a:ln w="19050">
                <a:solidFill>
                  <a:schemeClr val="lt1"/>
                </a:solidFill>
              </a:ln>
              <a:effectLst/>
            </c:spPr>
            <c:extLst>
              <c:ext xmlns:c16="http://schemas.microsoft.com/office/drawing/2014/chart" uri="{C3380CC4-5D6E-409C-BE32-E72D297353CC}">
                <c16:uniqueId val="{00000017-382B-4940-9F18-CBAD61139766}"/>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382B-4940-9F18-CBAD61139766}"/>
              </c:ext>
            </c:extLst>
          </c:dPt>
          <c:dLbls>
            <c:dLbl>
              <c:idx val="0"/>
              <c:layout>
                <c:manualLayout>
                  <c:x val="-4.2312624016225082E-3"/>
                  <c:y val="3.65109646260536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2B-4940-9F18-CBAD61139766}"/>
                </c:ext>
              </c:extLst>
            </c:dLbl>
            <c:dLbl>
              <c:idx val="1"/>
              <c:layout>
                <c:manualLayout>
                  <c:x val="2.7340516005909723E-2"/>
                  <c:y val="3.2683114755843706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0775148819470095E-2"/>
                      <c:h val="7.3865771510386952E-2"/>
                    </c:manualLayout>
                  </c15:layout>
                </c:ext>
                <c:ext xmlns:c16="http://schemas.microsoft.com/office/drawing/2014/chart" uri="{C3380CC4-5D6E-409C-BE32-E72D297353CC}">
                  <c16:uniqueId val="{00000003-382B-4940-9F18-CBAD6113976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גיליון6!$A$25:$A$37</c:f>
              <c:strCache>
                <c:ptCount val="13"/>
                <c:pt idx="0">
                  <c:v>Israeli Equity</c:v>
                </c:pt>
                <c:pt idx="1">
                  <c:v>US Equity </c:v>
                </c:pt>
                <c:pt idx="2">
                  <c:v>Europe equity </c:v>
                </c:pt>
                <c:pt idx="3">
                  <c:v>Asia equity</c:v>
                </c:pt>
                <c:pt idx="4">
                  <c:v>EM Equity</c:v>
                </c:pt>
                <c:pt idx="5">
                  <c:v>Real Estate</c:v>
                </c:pt>
                <c:pt idx="6">
                  <c:v>Investment funds</c:v>
                </c:pt>
                <c:pt idx="7">
                  <c:v>Corporate bonds CPI</c:v>
                </c:pt>
                <c:pt idx="8">
                  <c:v>Corporate bonds CPI</c:v>
                </c:pt>
                <c:pt idx="9">
                  <c:v>Foreign bonds</c:v>
                </c:pt>
                <c:pt idx="10">
                  <c:v>Gov. CPI bonds</c:v>
                </c:pt>
                <c:pt idx="11">
                  <c:v>Gov.  Vanilla bonds</c:v>
                </c:pt>
                <c:pt idx="12">
                  <c:v>T-bills</c:v>
                </c:pt>
              </c:strCache>
            </c:strRef>
          </c:cat>
          <c:val>
            <c:numRef>
              <c:f>גיליון6!$B$25:$B$37</c:f>
              <c:numCache>
                <c:formatCode>0.00%</c:formatCode>
                <c:ptCount val="13"/>
                <c:pt idx="0">
                  <c:v>0.11915919999999999</c:v>
                </c:pt>
                <c:pt idx="1">
                  <c:v>0.11638025</c:v>
                </c:pt>
                <c:pt idx="2">
                  <c:v>4.0415699999999999E-2</c:v>
                </c:pt>
                <c:pt idx="3">
                  <c:v>2.195925E-2</c:v>
                </c:pt>
                <c:pt idx="4">
                  <c:v>1.21948E-2</c:v>
                </c:pt>
                <c:pt idx="5">
                  <c:v>1.9934E-2</c:v>
                </c:pt>
                <c:pt idx="6">
                  <c:v>3.6349999999999952E-2</c:v>
                </c:pt>
                <c:pt idx="7">
                  <c:v>0.21122399999999997</c:v>
                </c:pt>
                <c:pt idx="8">
                  <c:v>7.9936000000000007E-2</c:v>
                </c:pt>
                <c:pt idx="9">
                  <c:v>8.7387599999999996E-2</c:v>
                </c:pt>
                <c:pt idx="10">
                  <c:v>5.02999999999999E-2</c:v>
                </c:pt>
                <c:pt idx="11">
                  <c:v>0.16091799999999998</c:v>
                </c:pt>
                <c:pt idx="12">
                  <c:v>4.3869999999999978E-2</c:v>
                </c:pt>
              </c:numCache>
            </c:numRef>
          </c:val>
          <c:extLst>
            <c:ext xmlns:c16="http://schemas.microsoft.com/office/drawing/2014/chart" uri="{C3380CC4-5D6E-409C-BE32-E72D297353CC}">
              <c16:uniqueId val="{0000001A-382B-4940-9F18-CBAD6113976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9.4472633454603619E-2"/>
          <c:y val="0.64302143760692332"/>
          <c:w val="0.83484282782359887"/>
          <c:h val="0.33066274359017223"/>
        </c:manualLayout>
      </c:layout>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a:t>Model A</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3406702840601107E-2"/>
          <c:y val="0.1819783685718436"/>
          <c:w val="0.80692274082769577"/>
          <c:h val="0.57373932568295538"/>
        </c:manualLayout>
      </c:layout>
      <c:barChart>
        <c:barDir val="col"/>
        <c:grouping val="stacked"/>
        <c:varyColors val="0"/>
        <c:ser>
          <c:idx val="0"/>
          <c:order val="0"/>
          <c:tx>
            <c:strRef>
              <c:f>גיליון7!$D$10</c:f>
              <c:strCache>
                <c:ptCount val="1"/>
                <c:pt idx="0">
                  <c:v>Earmarked bonds</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גיליון7!$E$9:$G$9</c:f>
              <c:strCache>
                <c:ptCount val="3"/>
                <c:pt idx="0">
                  <c:v>-50</c:v>
                </c:pt>
                <c:pt idx="1">
                  <c:v>50-67</c:v>
                </c:pt>
                <c:pt idx="2">
                  <c:v>67+</c:v>
                </c:pt>
              </c:strCache>
            </c:strRef>
          </c:cat>
          <c:val>
            <c:numRef>
              <c:f>גיליון7!$E$10:$G$10</c:f>
              <c:numCache>
                <c:formatCode>0%</c:formatCode>
                <c:ptCount val="3"/>
                <c:pt idx="0">
                  <c:v>0.125</c:v>
                </c:pt>
                <c:pt idx="1">
                  <c:v>0.3</c:v>
                </c:pt>
                <c:pt idx="2">
                  <c:v>0.6</c:v>
                </c:pt>
              </c:numCache>
            </c:numRef>
          </c:val>
          <c:extLst>
            <c:ext xmlns:c16="http://schemas.microsoft.com/office/drawing/2014/chart" uri="{C3380CC4-5D6E-409C-BE32-E72D297353CC}">
              <c16:uniqueId val="{00000000-E3E9-46FE-8F79-F8D8D1FD272A}"/>
            </c:ext>
          </c:extLst>
        </c:ser>
        <c:ser>
          <c:idx val="1"/>
          <c:order val="1"/>
          <c:tx>
            <c:strRef>
              <c:f>גיליון7!$D$11</c:f>
              <c:strCache>
                <c:ptCount val="1"/>
                <c:pt idx="0">
                  <c:v>Free Market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גיליון7!$E$9:$G$9</c:f>
              <c:strCache>
                <c:ptCount val="3"/>
                <c:pt idx="0">
                  <c:v>-50</c:v>
                </c:pt>
                <c:pt idx="1">
                  <c:v>50-67</c:v>
                </c:pt>
                <c:pt idx="2">
                  <c:v>67+</c:v>
                </c:pt>
              </c:strCache>
            </c:strRef>
          </c:cat>
          <c:val>
            <c:numRef>
              <c:f>גיליון7!$E$11:$G$11</c:f>
              <c:numCache>
                <c:formatCode>0%</c:formatCode>
                <c:ptCount val="3"/>
                <c:pt idx="0">
                  <c:v>0.875</c:v>
                </c:pt>
                <c:pt idx="1">
                  <c:v>0.7</c:v>
                </c:pt>
                <c:pt idx="2">
                  <c:v>0.4</c:v>
                </c:pt>
              </c:numCache>
            </c:numRef>
          </c:val>
          <c:extLst>
            <c:ext xmlns:c16="http://schemas.microsoft.com/office/drawing/2014/chart" uri="{C3380CC4-5D6E-409C-BE32-E72D297353CC}">
              <c16:uniqueId val="{00000001-E3E9-46FE-8F79-F8D8D1FD272A}"/>
            </c:ext>
          </c:extLst>
        </c:ser>
        <c:dLbls>
          <c:dLblPos val="ctr"/>
          <c:showLegendKey val="0"/>
          <c:showVal val="1"/>
          <c:showCatName val="0"/>
          <c:showSerName val="0"/>
          <c:showPercent val="0"/>
          <c:showBubbleSize val="0"/>
        </c:dLbls>
        <c:gapWidth val="79"/>
        <c:overlap val="100"/>
        <c:axId val="1678135119"/>
        <c:axId val="2054305391"/>
      </c:barChart>
      <c:catAx>
        <c:axId val="167813511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2054305391"/>
        <c:crosses val="autoZero"/>
        <c:auto val="1"/>
        <c:lblAlgn val="ctr"/>
        <c:lblOffset val="100"/>
        <c:noMultiLvlLbl val="0"/>
      </c:catAx>
      <c:valAx>
        <c:axId val="2054305391"/>
        <c:scaling>
          <c:orientation val="minMax"/>
        </c:scaling>
        <c:delete val="1"/>
        <c:axPos val="l"/>
        <c:numFmt formatCode="0%" sourceLinked="1"/>
        <c:majorTickMark val="none"/>
        <c:minorTickMark val="none"/>
        <c:tickLblPos val="nextTo"/>
        <c:crossAx val="16781351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a:t>Model B / 5000 NIS</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גיליון7!$D$15</c:f>
              <c:strCache>
                <c:ptCount val="1"/>
                <c:pt idx="0">
                  <c:v>Earmarked bonds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גיליון7!$E$14:$G$14</c:f>
              <c:strCache>
                <c:ptCount val="3"/>
                <c:pt idx="0">
                  <c:v>-50</c:v>
                </c:pt>
                <c:pt idx="1">
                  <c:v>50-67</c:v>
                </c:pt>
                <c:pt idx="2">
                  <c:v>67+</c:v>
                </c:pt>
              </c:strCache>
            </c:strRef>
          </c:cat>
          <c:val>
            <c:numRef>
              <c:f>גיליון7!$E$15:$G$15</c:f>
              <c:numCache>
                <c:formatCode>0%</c:formatCode>
                <c:ptCount val="3"/>
                <c:pt idx="0">
                  <c:v>0.32</c:v>
                </c:pt>
                <c:pt idx="1">
                  <c:v>0.49</c:v>
                </c:pt>
                <c:pt idx="2">
                  <c:v>0.6</c:v>
                </c:pt>
              </c:numCache>
            </c:numRef>
          </c:val>
          <c:extLst>
            <c:ext xmlns:c16="http://schemas.microsoft.com/office/drawing/2014/chart" uri="{C3380CC4-5D6E-409C-BE32-E72D297353CC}">
              <c16:uniqueId val="{00000000-6826-4878-B8C5-AFEDCE2FA7BC}"/>
            </c:ext>
          </c:extLst>
        </c:ser>
        <c:ser>
          <c:idx val="1"/>
          <c:order val="1"/>
          <c:tx>
            <c:strRef>
              <c:f>גיליון7!$D$16</c:f>
              <c:strCache>
                <c:ptCount val="1"/>
                <c:pt idx="0">
                  <c:v>Free Market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גיליון7!$E$14:$G$14</c:f>
              <c:strCache>
                <c:ptCount val="3"/>
                <c:pt idx="0">
                  <c:v>-50</c:v>
                </c:pt>
                <c:pt idx="1">
                  <c:v>50-67</c:v>
                </c:pt>
                <c:pt idx="2">
                  <c:v>67+</c:v>
                </c:pt>
              </c:strCache>
            </c:strRef>
          </c:cat>
          <c:val>
            <c:numRef>
              <c:f>גיליון7!$E$16:$G$16</c:f>
              <c:numCache>
                <c:formatCode>0%</c:formatCode>
                <c:ptCount val="3"/>
                <c:pt idx="0">
                  <c:v>0.67999999999999994</c:v>
                </c:pt>
                <c:pt idx="1">
                  <c:v>0.51</c:v>
                </c:pt>
                <c:pt idx="2">
                  <c:v>0.4</c:v>
                </c:pt>
              </c:numCache>
            </c:numRef>
          </c:val>
          <c:extLst>
            <c:ext xmlns:c16="http://schemas.microsoft.com/office/drawing/2014/chart" uri="{C3380CC4-5D6E-409C-BE32-E72D297353CC}">
              <c16:uniqueId val="{00000001-6826-4878-B8C5-AFEDCE2FA7BC}"/>
            </c:ext>
          </c:extLst>
        </c:ser>
        <c:dLbls>
          <c:dLblPos val="ctr"/>
          <c:showLegendKey val="0"/>
          <c:showVal val="1"/>
          <c:showCatName val="0"/>
          <c:showSerName val="0"/>
          <c:showPercent val="0"/>
          <c:showBubbleSize val="0"/>
        </c:dLbls>
        <c:gapWidth val="79"/>
        <c:overlap val="100"/>
        <c:axId val="1973884319"/>
        <c:axId val="1993297759"/>
      </c:barChart>
      <c:catAx>
        <c:axId val="197388431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993297759"/>
        <c:crosses val="autoZero"/>
        <c:auto val="1"/>
        <c:lblAlgn val="ctr"/>
        <c:lblOffset val="100"/>
        <c:noMultiLvlLbl val="0"/>
      </c:catAx>
      <c:valAx>
        <c:axId val="1993297759"/>
        <c:scaling>
          <c:orientation val="minMax"/>
        </c:scaling>
        <c:delete val="1"/>
        <c:axPos val="l"/>
        <c:numFmt formatCode="0%" sourceLinked="1"/>
        <c:majorTickMark val="none"/>
        <c:minorTickMark val="none"/>
        <c:tickLblPos val="nextTo"/>
        <c:crossAx val="19738843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a:t>Model B/ 10,000</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גיליון7!$D$19</c:f>
              <c:strCache>
                <c:ptCount val="1"/>
                <c:pt idx="0">
                  <c:v>Earmarked bonds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גיליון7!$E$18:$G$18</c:f>
              <c:strCache>
                <c:ptCount val="3"/>
                <c:pt idx="0">
                  <c:v>-50</c:v>
                </c:pt>
                <c:pt idx="1">
                  <c:v>50-67</c:v>
                </c:pt>
                <c:pt idx="2">
                  <c:v>67+</c:v>
                </c:pt>
              </c:strCache>
            </c:strRef>
          </c:cat>
          <c:val>
            <c:numRef>
              <c:f>גיליון7!$E$19:$G$19</c:f>
              <c:numCache>
                <c:formatCode>0%</c:formatCode>
                <c:ptCount val="3"/>
                <c:pt idx="0">
                  <c:v>0.24</c:v>
                </c:pt>
                <c:pt idx="1">
                  <c:v>0.38</c:v>
                </c:pt>
                <c:pt idx="2">
                  <c:v>0.5</c:v>
                </c:pt>
              </c:numCache>
            </c:numRef>
          </c:val>
          <c:extLst>
            <c:ext xmlns:c16="http://schemas.microsoft.com/office/drawing/2014/chart" uri="{C3380CC4-5D6E-409C-BE32-E72D297353CC}">
              <c16:uniqueId val="{00000000-3737-4FE5-BC13-A1828A7B3E64}"/>
            </c:ext>
          </c:extLst>
        </c:ser>
        <c:ser>
          <c:idx val="1"/>
          <c:order val="1"/>
          <c:tx>
            <c:strRef>
              <c:f>גיליון7!$D$20</c:f>
              <c:strCache>
                <c:ptCount val="1"/>
                <c:pt idx="0">
                  <c:v>Free Market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גיליון7!$E$18:$G$18</c:f>
              <c:strCache>
                <c:ptCount val="3"/>
                <c:pt idx="0">
                  <c:v>-50</c:v>
                </c:pt>
                <c:pt idx="1">
                  <c:v>50-67</c:v>
                </c:pt>
                <c:pt idx="2">
                  <c:v>67+</c:v>
                </c:pt>
              </c:strCache>
            </c:strRef>
          </c:cat>
          <c:val>
            <c:numRef>
              <c:f>גיליון7!$E$20:$G$20</c:f>
              <c:numCache>
                <c:formatCode>0%</c:formatCode>
                <c:ptCount val="3"/>
                <c:pt idx="0">
                  <c:v>0.76</c:v>
                </c:pt>
                <c:pt idx="1">
                  <c:v>0.62</c:v>
                </c:pt>
                <c:pt idx="2">
                  <c:v>0.5</c:v>
                </c:pt>
              </c:numCache>
            </c:numRef>
          </c:val>
          <c:extLst>
            <c:ext xmlns:c16="http://schemas.microsoft.com/office/drawing/2014/chart" uri="{C3380CC4-5D6E-409C-BE32-E72D297353CC}">
              <c16:uniqueId val="{00000001-3737-4FE5-BC13-A1828A7B3E64}"/>
            </c:ext>
          </c:extLst>
        </c:ser>
        <c:dLbls>
          <c:dLblPos val="ctr"/>
          <c:showLegendKey val="0"/>
          <c:showVal val="1"/>
          <c:showCatName val="0"/>
          <c:showSerName val="0"/>
          <c:showPercent val="0"/>
          <c:showBubbleSize val="0"/>
        </c:dLbls>
        <c:gapWidth val="79"/>
        <c:overlap val="100"/>
        <c:axId val="110905967"/>
        <c:axId val="1990638767"/>
      </c:barChart>
      <c:catAx>
        <c:axId val="11090596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990638767"/>
        <c:crosses val="autoZero"/>
        <c:auto val="1"/>
        <c:lblAlgn val="ctr"/>
        <c:lblOffset val="100"/>
        <c:noMultiLvlLbl val="0"/>
      </c:catAx>
      <c:valAx>
        <c:axId val="1990638767"/>
        <c:scaling>
          <c:orientation val="minMax"/>
        </c:scaling>
        <c:delete val="1"/>
        <c:axPos val="l"/>
        <c:numFmt formatCode="0%" sourceLinked="1"/>
        <c:majorTickMark val="none"/>
        <c:minorTickMark val="none"/>
        <c:tickLblPos val="nextTo"/>
        <c:crossAx val="11090596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a:t>Model B/ 20,000</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גיליון7!$D$23</c:f>
              <c:strCache>
                <c:ptCount val="1"/>
                <c:pt idx="0">
                  <c:v>Earmarked bonds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גיליון7!$E$18:$G$18</c:f>
              <c:strCache>
                <c:ptCount val="3"/>
                <c:pt idx="0">
                  <c:v>-50</c:v>
                </c:pt>
                <c:pt idx="1">
                  <c:v>50-67</c:v>
                </c:pt>
                <c:pt idx="2">
                  <c:v>67+</c:v>
                </c:pt>
              </c:strCache>
            </c:strRef>
          </c:cat>
          <c:val>
            <c:numRef>
              <c:f>גיליון7!$E$23:$G$23</c:f>
              <c:numCache>
                <c:formatCode>0%</c:formatCode>
                <c:ptCount val="3"/>
                <c:pt idx="0">
                  <c:v>0.11</c:v>
                </c:pt>
                <c:pt idx="1">
                  <c:v>0.22</c:v>
                </c:pt>
                <c:pt idx="2">
                  <c:v>0.4</c:v>
                </c:pt>
              </c:numCache>
            </c:numRef>
          </c:val>
          <c:extLst>
            <c:ext xmlns:c16="http://schemas.microsoft.com/office/drawing/2014/chart" uri="{C3380CC4-5D6E-409C-BE32-E72D297353CC}">
              <c16:uniqueId val="{00000000-68BB-45DB-BB35-B2754B836FC7}"/>
            </c:ext>
          </c:extLst>
        </c:ser>
        <c:ser>
          <c:idx val="1"/>
          <c:order val="1"/>
          <c:tx>
            <c:strRef>
              <c:f>גיליון7!$D$24</c:f>
              <c:strCache>
                <c:ptCount val="1"/>
                <c:pt idx="0">
                  <c:v>Free Market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גיליון7!$E$18:$G$18</c:f>
              <c:strCache>
                <c:ptCount val="3"/>
                <c:pt idx="0">
                  <c:v>-50</c:v>
                </c:pt>
                <c:pt idx="1">
                  <c:v>50-67</c:v>
                </c:pt>
                <c:pt idx="2">
                  <c:v>67+</c:v>
                </c:pt>
              </c:strCache>
            </c:strRef>
          </c:cat>
          <c:val>
            <c:numRef>
              <c:f>גיליון7!$E$24:$G$24</c:f>
              <c:numCache>
                <c:formatCode>0%</c:formatCode>
                <c:ptCount val="3"/>
                <c:pt idx="0">
                  <c:v>0.89</c:v>
                </c:pt>
                <c:pt idx="1">
                  <c:v>0.78</c:v>
                </c:pt>
                <c:pt idx="2">
                  <c:v>0.6</c:v>
                </c:pt>
              </c:numCache>
            </c:numRef>
          </c:val>
          <c:extLst>
            <c:ext xmlns:c16="http://schemas.microsoft.com/office/drawing/2014/chart" uri="{C3380CC4-5D6E-409C-BE32-E72D297353CC}">
              <c16:uniqueId val="{00000001-68BB-45DB-BB35-B2754B836FC7}"/>
            </c:ext>
          </c:extLst>
        </c:ser>
        <c:dLbls>
          <c:dLblPos val="ctr"/>
          <c:showLegendKey val="0"/>
          <c:showVal val="1"/>
          <c:showCatName val="0"/>
          <c:showSerName val="0"/>
          <c:showPercent val="0"/>
          <c:showBubbleSize val="0"/>
        </c:dLbls>
        <c:gapWidth val="79"/>
        <c:overlap val="100"/>
        <c:axId val="110905967"/>
        <c:axId val="1990638767"/>
      </c:barChart>
      <c:catAx>
        <c:axId val="11090596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990638767"/>
        <c:crosses val="autoZero"/>
        <c:auto val="1"/>
        <c:lblAlgn val="ctr"/>
        <c:lblOffset val="100"/>
        <c:noMultiLvlLbl val="0"/>
      </c:catAx>
      <c:valAx>
        <c:axId val="1990638767"/>
        <c:scaling>
          <c:orientation val="minMax"/>
        </c:scaling>
        <c:delete val="1"/>
        <c:axPos val="l"/>
        <c:numFmt formatCode="0%" sourceLinked="1"/>
        <c:majorTickMark val="none"/>
        <c:minorTickMark val="none"/>
        <c:tickLblPos val="nextTo"/>
        <c:crossAx val="11090596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560AE5FA-665E-41D4-A609-451D6EFBAC22}" type="datetimeFigureOut">
              <a:rPr lang="en-US" smtClean="0"/>
              <a:t>3/29/2018</a:t>
            </a:fld>
            <a:endParaRPr lang="en-US"/>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B1DE9BD0-4787-4CFE-9625-88AACA8EAE8D}" type="slidenum">
              <a:rPr lang="en-US" smtClean="0"/>
              <a:t>‹#›</a:t>
            </a:fld>
            <a:endParaRPr lang="en-US"/>
          </a:p>
        </p:txBody>
      </p:sp>
    </p:spTree>
    <p:extLst>
      <p:ext uri="{BB962C8B-B14F-4D97-AF65-F5344CB8AC3E}">
        <p14:creationId xmlns:p14="http://schemas.microsoft.com/office/powerpoint/2010/main" val="10784995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just" rtl="0"/>
            <a:r>
              <a:rPr lang="en-US" dirty="0"/>
              <a:t>Since the Earmarked bonds model is  here to stay we study  only the manner in which the bonds ( and hence the subsidy) are distributed without discussing advantages and shortcomings.</a:t>
            </a:r>
          </a:p>
          <a:p>
            <a:pPr algn="just" rtl="0"/>
            <a:r>
              <a:rPr lang="en-US" dirty="0"/>
              <a:t>We refer to the basic model adopted by the Capital Market Authority as Model A. </a:t>
            </a:r>
          </a:p>
          <a:p>
            <a:pPr algn="just" rtl="0"/>
            <a:r>
              <a:rPr lang="en-US" dirty="0"/>
              <a:t>Our alternatives we propose (B and C) meet the limit of the earmarked bonds as issued by the Ministry of Finance, and do not exceed the growth rate of the public's savings in pension funds. However, in addition to the age variable, these models also consider levels of income</a:t>
            </a:r>
          </a:p>
          <a:p>
            <a:endParaRPr lang="en-US" dirty="0"/>
          </a:p>
        </p:txBody>
      </p:sp>
      <p:sp>
        <p:nvSpPr>
          <p:cNvPr id="4" name="מציין מיקום של מספר שקופית 3"/>
          <p:cNvSpPr>
            <a:spLocks noGrp="1"/>
          </p:cNvSpPr>
          <p:nvPr>
            <p:ph type="sldNum" sz="quarter" idx="10"/>
          </p:nvPr>
        </p:nvSpPr>
        <p:spPr/>
        <p:txBody>
          <a:bodyPr/>
          <a:lstStyle/>
          <a:p>
            <a:fld id="{B1DE9BD0-4787-4CFE-9625-88AACA8EAE8D}" type="slidenum">
              <a:rPr lang="en-US" smtClean="0"/>
              <a:t>11</a:t>
            </a:fld>
            <a:endParaRPr lang="en-US"/>
          </a:p>
        </p:txBody>
      </p:sp>
    </p:spTree>
    <p:extLst>
      <p:ext uri="{BB962C8B-B14F-4D97-AF65-F5344CB8AC3E}">
        <p14:creationId xmlns:p14="http://schemas.microsoft.com/office/powerpoint/2010/main" val="3724446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dirty="0"/>
              <a:t>(The treasury tested the its model (A) under the assumptions of normal distribution and zero correlation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LHS ensures that the ensemble of random numbers is representative of the real variability whereas traditional random sampling (sometimes called brute force) is just an ensemble of random numbers without any guarantees.</a:t>
            </a:r>
            <a:endParaRPr lang="en-US" dirty="0"/>
          </a:p>
        </p:txBody>
      </p:sp>
      <p:sp>
        <p:nvSpPr>
          <p:cNvPr id="4" name="מציין מיקום של מספר שקופית 3"/>
          <p:cNvSpPr>
            <a:spLocks noGrp="1"/>
          </p:cNvSpPr>
          <p:nvPr>
            <p:ph type="sldNum" sz="quarter" idx="10"/>
          </p:nvPr>
        </p:nvSpPr>
        <p:spPr/>
        <p:txBody>
          <a:bodyPr/>
          <a:lstStyle/>
          <a:p>
            <a:fld id="{B1DE9BD0-4787-4CFE-9625-88AACA8EAE8D}" type="slidenum">
              <a:rPr lang="en-US" smtClean="0"/>
              <a:t>13</a:t>
            </a:fld>
            <a:endParaRPr lang="en-US"/>
          </a:p>
        </p:txBody>
      </p:sp>
    </p:spTree>
    <p:extLst>
      <p:ext uri="{BB962C8B-B14F-4D97-AF65-F5344CB8AC3E}">
        <p14:creationId xmlns:p14="http://schemas.microsoft.com/office/powerpoint/2010/main" val="2455947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210399E-27C9-4771-8796-FB026366EA28}"/>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endParaRPr lang="en-US"/>
          </a:p>
        </p:txBody>
      </p:sp>
      <p:sp>
        <p:nvSpPr>
          <p:cNvPr id="3" name="כותרת משנה 2">
            <a:extLst>
              <a:ext uri="{FF2B5EF4-FFF2-40B4-BE49-F238E27FC236}">
                <a16:creationId xmlns:a16="http://schemas.microsoft.com/office/drawing/2014/main" id="{8EAA3C43-450C-4328-93DF-5398F44CA2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a:p>
        </p:txBody>
      </p:sp>
      <p:sp>
        <p:nvSpPr>
          <p:cNvPr id="4" name="מציין מיקום של תאריך 3">
            <a:extLst>
              <a:ext uri="{FF2B5EF4-FFF2-40B4-BE49-F238E27FC236}">
                <a16:creationId xmlns:a16="http://schemas.microsoft.com/office/drawing/2014/main" id="{793F2A3B-2F6D-4894-83D4-35F5DA848442}"/>
              </a:ext>
            </a:extLst>
          </p:cNvPr>
          <p:cNvSpPr>
            <a:spLocks noGrp="1"/>
          </p:cNvSpPr>
          <p:nvPr>
            <p:ph type="dt" sz="half" idx="10"/>
          </p:nvPr>
        </p:nvSpPr>
        <p:spPr/>
        <p:txBody>
          <a:bodyPr/>
          <a:lstStyle/>
          <a:p>
            <a:fld id="{7BC167F8-D4F5-4BB9-9767-48BA4F980A60}" type="datetimeFigureOut">
              <a:rPr lang="en-US" smtClean="0"/>
              <a:t>3/29/2018</a:t>
            </a:fld>
            <a:endParaRPr lang="en-US"/>
          </a:p>
        </p:txBody>
      </p:sp>
      <p:sp>
        <p:nvSpPr>
          <p:cNvPr id="5" name="מציין מיקום של כותרת תחתונה 4">
            <a:extLst>
              <a:ext uri="{FF2B5EF4-FFF2-40B4-BE49-F238E27FC236}">
                <a16:creationId xmlns:a16="http://schemas.microsoft.com/office/drawing/2014/main" id="{E2221E98-48AC-48F4-B361-D6C00AED62DD}"/>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4546BE59-D483-4495-9766-198F8E514259}"/>
              </a:ext>
            </a:extLst>
          </p:cNvPr>
          <p:cNvSpPr>
            <a:spLocks noGrp="1"/>
          </p:cNvSpPr>
          <p:nvPr>
            <p:ph type="sldNum" sz="quarter" idx="12"/>
          </p:nvPr>
        </p:nvSpPr>
        <p:spPr/>
        <p:txBody>
          <a:bodyPr/>
          <a:lstStyle/>
          <a:p>
            <a:fld id="{29628C87-5D1E-49D5-BBC8-C66B5EF2108D}" type="slidenum">
              <a:rPr lang="en-US" smtClean="0"/>
              <a:t>‹#›</a:t>
            </a:fld>
            <a:endParaRPr lang="en-US"/>
          </a:p>
        </p:txBody>
      </p:sp>
    </p:spTree>
    <p:extLst>
      <p:ext uri="{BB962C8B-B14F-4D97-AF65-F5344CB8AC3E}">
        <p14:creationId xmlns:p14="http://schemas.microsoft.com/office/powerpoint/2010/main" val="3771339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D71065A-A5BF-4F4C-8CA1-04D1B8E2B2A6}"/>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טקסט אנכי 2">
            <a:extLst>
              <a:ext uri="{FF2B5EF4-FFF2-40B4-BE49-F238E27FC236}">
                <a16:creationId xmlns:a16="http://schemas.microsoft.com/office/drawing/2014/main" id="{B4F967C0-44D2-477B-81C5-524FD3F42556}"/>
              </a:ext>
            </a:extLst>
          </p:cNvPr>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CA8BF072-2E21-4A69-A30F-DAF3B410702E}"/>
              </a:ext>
            </a:extLst>
          </p:cNvPr>
          <p:cNvSpPr>
            <a:spLocks noGrp="1"/>
          </p:cNvSpPr>
          <p:nvPr>
            <p:ph type="dt" sz="half" idx="10"/>
          </p:nvPr>
        </p:nvSpPr>
        <p:spPr/>
        <p:txBody>
          <a:bodyPr/>
          <a:lstStyle/>
          <a:p>
            <a:fld id="{7BC167F8-D4F5-4BB9-9767-48BA4F980A60}" type="datetimeFigureOut">
              <a:rPr lang="en-US" smtClean="0"/>
              <a:t>3/29/2018</a:t>
            </a:fld>
            <a:endParaRPr lang="en-US"/>
          </a:p>
        </p:txBody>
      </p:sp>
      <p:sp>
        <p:nvSpPr>
          <p:cNvPr id="5" name="מציין מיקום של כותרת תחתונה 4">
            <a:extLst>
              <a:ext uri="{FF2B5EF4-FFF2-40B4-BE49-F238E27FC236}">
                <a16:creationId xmlns:a16="http://schemas.microsoft.com/office/drawing/2014/main" id="{21833632-6CC2-49EE-A999-4D40D8EA81DD}"/>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13C1E92E-E2BC-4394-90C9-7EA144575799}"/>
              </a:ext>
            </a:extLst>
          </p:cNvPr>
          <p:cNvSpPr>
            <a:spLocks noGrp="1"/>
          </p:cNvSpPr>
          <p:nvPr>
            <p:ph type="sldNum" sz="quarter" idx="12"/>
          </p:nvPr>
        </p:nvSpPr>
        <p:spPr/>
        <p:txBody>
          <a:bodyPr/>
          <a:lstStyle/>
          <a:p>
            <a:fld id="{29628C87-5D1E-49D5-BBC8-C66B5EF2108D}" type="slidenum">
              <a:rPr lang="en-US" smtClean="0"/>
              <a:t>‹#›</a:t>
            </a:fld>
            <a:endParaRPr lang="en-US"/>
          </a:p>
        </p:txBody>
      </p:sp>
    </p:spTree>
    <p:extLst>
      <p:ext uri="{BB962C8B-B14F-4D97-AF65-F5344CB8AC3E}">
        <p14:creationId xmlns:p14="http://schemas.microsoft.com/office/powerpoint/2010/main" val="1120097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6D849FA9-0C4E-40EF-B3B8-702F7380DFBF}"/>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endParaRPr lang="en-US"/>
          </a:p>
        </p:txBody>
      </p:sp>
      <p:sp>
        <p:nvSpPr>
          <p:cNvPr id="3" name="מציין מיקום של טקסט אנכי 2">
            <a:extLst>
              <a:ext uri="{FF2B5EF4-FFF2-40B4-BE49-F238E27FC236}">
                <a16:creationId xmlns:a16="http://schemas.microsoft.com/office/drawing/2014/main" id="{5685E2B5-319E-48C2-87D2-790E1B7E9A25}"/>
              </a:ext>
            </a:extLst>
          </p:cNvPr>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FEF2A720-14F3-4612-B36E-DD39D227B7B6}"/>
              </a:ext>
            </a:extLst>
          </p:cNvPr>
          <p:cNvSpPr>
            <a:spLocks noGrp="1"/>
          </p:cNvSpPr>
          <p:nvPr>
            <p:ph type="dt" sz="half" idx="10"/>
          </p:nvPr>
        </p:nvSpPr>
        <p:spPr/>
        <p:txBody>
          <a:bodyPr/>
          <a:lstStyle/>
          <a:p>
            <a:fld id="{7BC167F8-D4F5-4BB9-9767-48BA4F980A60}" type="datetimeFigureOut">
              <a:rPr lang="en-US" smtClean="0"/>
              <a:t>3/29/2018</a:t>
            </a:fld>
            <a:endParaRPr lang="en-US"/>
          </a:p>
        </p:txBody>
      </p:sp>
      <p:sp>
        <p:nvSpPr>
          <p:cNvPr id="5" name="מציין מיקום של כותרת תחתונה 4">
            <a:extLst>
              <a:ext uri="{FF2B5EF4-FFF2-40B4-BE49-F238E27FC236}">
                <a16:creationId xmlns:a16="http://schemas.microsoft.com/office/drawing/2014/main" id="{1725C1E8-7726-4F43-BD4E-35C7BE725383}"/>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D0A842C2-B4B1-49F5-980A-C3BB819CDB77}"/>
              </a:ext>
            </a:extLst>
          </p:cNvPr>
          <p:cNvSpPr>
            <a:spLocks noGrp="1"/>
          </p:cNvSpPr>
          <p:nvPr>
            <p:ph type="sldNum" sz="quarter" idx="12"/>
          </p:nvPr>
        </p:nvSpPr>
        <p:spPr/>
        <p:txBody>
          <a:bodyPr/>
          <a:lstStyle/>
          <a:p>
            <a:fld id="{29628C87-5D1E-49D5-BBC8-C66B5EF2108D}" type="slidenum">
              <a:rPr lang="en-US" smtClean="0"/>
              <a:t>‹#›</a:t>
            </a:fld>
            <a:endParaRPr lang="en-US"/>
          </a:p>
        </p:txBody>
      </p:sp>
    </p:spTree>
    <p:extLst>
      <p:ext uri="{BB962C8B-B14F-4D97-AF65-F5344CB8AC3E}">
        <p14:creationId xmlns:p14="http://schemas.microsoft.com/office/powerpoint/2010/main" val="2554638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84E5AC6-1B19-4487-A680-6083AA082F92}"/>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a:extLst>
              <a:ext uri="{FF2B5EF4-FFF2-40B4-BE49-F238E27FC236}">
                <a16:creationId xmlns:a16="http://schemas.microsoft.com/office/drawing/2014/main" id="{2AD7810C-3615-4858-97A8-1A2DB017BBAC}"/>
              </a:ext>
            </a:extLst>
          </p:cNvPr>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C4BC56D8-17CB-4FBC-AFAE-7E601B6D251C}"/>
              </a:ext>
            </a:extLst>
          </p:cNvPr>
          <p:cNvSpPr>
            <a:spLocks noGrp="1"/>
          </p:cNvSpPr>
          <p:nvPr>
            <p:ph type="dt" sz="half" idx="10"/>
          </p:nvPr>
        </p:nvSpPr>
        <p:spPr/>
        <p:txBody>
          <a:bodyPr/>
          <a:lstStyle/>
          <a:p>
            <a:fld id="{7BC167F8-D4F5-4BB9-9767-48BA4F980A60}" type="datetimeFigureOut">
              <a:rPr lang="en-US" smtClean="0"/>
              <a:t>3/29/2018</a:t>
            </a:fld>
            <a:endParaRPr lang="en-US"/>
          </a:p>
        </p:txBody>
      </p:sp>
      <p:sp>
        <p:nvSpPr>
          <p:cNvPr id="5" name="מציין מיקום של כותרת תחתונה 4">
            <a:extLst>
              <a:ext uri="{FF2B5EF4-FFF2-40B4-BE49-F238E27FC236}">
                <a16:creationId xmlns:a16="http://schemas.microsoft.com/office/drawing/2014/main" id="{07931700-4937-4ABC-8339-C3C8336FB910}"/>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61329F2E-D946-494B-9971-D012F69021A7}"/>
              </a:ext>
            </a:extLst>
          </p:cNvPr>
          <p:cNvSpPr>
            <a:spLocks noGrp="1"/>
          </p:cNvSpPr>
          <p:nvPr>
            <p:ph type="sldNum" sz="quarter" idx="12"/>
          </p:nvPr>
        </p:nvSpPr>
        <p:spPr/>
        <p:txBody>
          <a:bodyPr/>
          <a:lstStyle/>
          <a:p>
            <a:fld id="{29628C87-5D1E-49D5-BBC8-C66B5EF2108D}" type="slidenum">
              <a:rPr lang="en-US" smtClean="0"/>
              <a:t>‹#›</a:t>
            </a:fld>
            <a:endParaRPr lang="en-US"/>
          </a:p>
        </p:txBody>
      </p:sp>
    </p:spTree>
    <p:extLst>
      <p:ext uri="{BB962C8B-B14F-4D97-AF65-F5344CB8AC3E}">
        <p14:creationId xmlns:p14="http://schemas.microsoft.com/office/powerpoint/2010/main" val="3099615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B8001FA-267D-4789-AA82-1CFB93E60EFD}"/>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endParaRPr lang="en-US"/>
          </a:p>
        </p:txBody>
      </p:sp>
      <p:sp>
        <p:nvSpPr>
          <p:cNvPr id="3" name="מציין מיקום טקסט 2">
            <a:extLst>
              <a:ext uri="{FF2B5EF4-FFF2-40B4-BE49-F238E27FC236}">
                <a16:creationId xmlns:a16="http://schemas.microsoft.com/office/drawing/2014/main" id="{9247D8C8-639F-466E-9D73-B94AF474FF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a:extLst>
              <a:ext uri="{FF2B5EF4-FFF2-40B4-BE49-F238E27FC236}">
                <a16:creationId xmlns:a16="http://schemas.microsoft.com/office/drawing/2014/main" id="{7917F43D-49C8-4FF7-905F-656A3C5445F1}"/>
              </a:ext>
            </a:extLst>
          </p:cNvPr>
          <p:cNvSpPr>
            <a:spLocks noGrp="1"/>
          </p:cNvSpPr>
          <p:nvPr>
            <p:ph type="dt" sz="half" idx="10"/>
          </p:nvPr>
        </p:nvSpPr>
        <p:spPr/>
        <p:txBody>
          <a:bodyPr/>
          <a:lstStyle/>
          <a:p>
            <a:fld id="{7BC167F8-D4F5-4BB9-9767-48BA4F980A60}" type="datetimeFigureOut">
              <a:rPr lang="en-US" smtClean="0"/>
              <a:t>3/29/2018</a:t>
            </a:fld>
            <a:endParaRPr lang="en-US"/>
          </a:p>
        </p:txBody>
      </p:sp>
      <p:sp>
        <p:nvSpPr>
          <p:cNvPr id="5" name="מציין מיקום של כותרת תחתונה 4">
            <a:extLst>
              <a:ext uri="{FF2B5EF4-FFF2-40B4-BE49-F238E27FC236}">
                <a16:creationId xmlns:a16="http://schemas.microsoft.com/office/drawing/2014/main" id="{0569EC93-006A-47F2-9D87-F4E238118DD3}"/>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6B7213BC-7360-4EDD-B0DA-0C47356257A1}"/>
              </a:ext>
            </a:extLst>
          </p:cNvPr>
          <p:cNvSpPr>
            <a:spLocks noGrp="1"/>
          </p:cNvSpPr>
          <p:nvPr>
            <p:ph type="sldNum" sz="quarter" idx="12"/>
          </p:nvPr>
        </p:nvSpPr>
        <p:spPr/>
        <p:txBody>
          <a:bodyPr/>
          <a:lstStyle/>
          <a:p>
            <a:fld id="{29628C87-5D1E-49D5-BBC8-C66B5EF2108D}" type="slidenum">
              <a:rPr lang="en-US" smtClean="0"/>
              <a:t>‹#›</a:t>
            </a:fld>
            <a:endParaRPr lang="en-US"/>
          </a:p>
        </p:txBody>
      </p:sp>
    </p:spTree>
    <p:extLst>
      <p:ext uri="{BB962C8B-B14F-4D97-AF65-F5344CB8AC3E}">
        <p14:creationId xmlns:p14="http://schemas.microsoft.com/office/powerpoint/2010/main" val="1380680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BB80A01-7F23-4FC5-A2B7-8CE36AB70864}"/>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a:extLst>
              <a:ext uri="{FF2B5EF4-FFF2-40B4-BE49-F238E27FC236}">
                <a16:creationId xmlns:a16="http://schemas.microsoft.com/office/drawing/2014/main" id="{7C3419B9-7E2C-4607-9F10-9A01C0198ACC}"/>
              </a:ext>
            </a:extLst>
          </p:cNvPr>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תוכן 3">
            <a:extLst>
              <a:ext uri="{FF2B5EF4-FFF2-40B4-BE49-F238E27FC236}">
                <a16:creationId xmlns:a16="http://schemas.microsoft.com/office/drawing/2014/main" id="{1972F149-44D0-4F33-A938-E659A5B0E056}"/>
              </a:ext>
            </a:extLst>
          </p:cNvPr>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5" name="מציין מיקום של תאריך 4">
            <a:extLst>
              <a:ext uri="{FF2B5EF4-FFF2-40B4-BE49-F238E27FC236}">
                <a16:creationId xmlns:a16="http://schemas.microsoft.com/office/drawing/2014/main" id="{3F7775EA-EF12-464D-A9B9-51E3B9D634A5}"/>
              </a:ext>
            </a:extLst>
          </p:cNvPr>
          <p:cNvSpPr>
            <a:spLocks noGrp="1"/>
          </p:cNvSpPr>
          <p:nvPr>
            <p:ph type="dt" sz="half" idx="10"/>
          </p:nvPr>
        </p:nvSpPr>
        <p:spPr/>
        <p:txBody>
          <a:bodyPr/>
          <a:lstStyle/>
          <a:p>
            <a:fld id="{7BC167F8-D4F5-4BB9-9767-48BA4F980A60}" type="datetimeFigureOut">
              <a:rPr lang="en-US" smtClean="0"/>
              <a:t>3/29/2018</a:t>
            </a:fld>
            <a:endParaRPr lang="en-US"/>
          </a:p>
        </p:txBody>
      </p:sp>
      <p:sp>
        <p:nvSpPr>
          <p:cNvPr id="6" name="מציין מיקום של כותרת תחתונה 5">
            <a:extLst>
              <a:ext uri="{FF2B5EF4-FFF2-40B4-BE49-F238E27FC236}">
                <a16:creationId xmlns:a16="http://schemas.microsoft.com/office/drawing/2014/main" id="{97892254-1F90-41B5-9A67-96DE4968ECFB}"/>
              </a:ext>
            </a:extLst>
          </p:cNvPr>
          <p:cNvSpPr>
            <a:spLocks noGrp="1"/>
          </p:cNvSpPr>
          <p:nvPr>
            <p:ph type="ftr" sz="quarter" idx="11"/>
          </p:nvPr>
        </p:nvSpPr>
        <p:spPr/>
        <p:txBody>
          <a:bodyPr/>
          <a:lstStyle/>
          <a:p>
            <a:endParaRPr lang="en-US"/>
          </a:p>
        </p:txBody>
      </p:sp>
      <p:sp>
        <p:nvSpPr>
          <p:cNvPr id="7" name="מציין מיקום של מספר שקופית 6">
            <a:extLst>
              <a:ext uri="{FF2B5EF4-FFF2-40B4-BE49-F238E27FC236}">
                <a16:creationId xmlns:a16="http://schemas.microsoft.com/office/drawing/2014/main" id="{7AA1A81D-C076-4763-9E1F-3503E4CCA90F}"/>
              </a:ext>
            </a:extLst>
          </p:cNvPr>
          <p:cNvSpPr>
            <a:spLocks noGrp="1"/>
          </p:cNvSpPr>
          <p:nvPr>
            <p:ph type="sldNum" sz="quarter" idx="12"/>
          </p:nvPr>
        </p:nvSpPr>
        <p:spPr/>
        <p:txBody>
          <a:bodyPr/>
          <a:lstStyle/>
          <a:p>
            <a:fld id="{29628C87-5D1E-49D5-BBC8-C66B5EF2108D}" type="slidenum">
              <a:rPr lang="en-US" smtClean="0"/>
              <a:t>‹#›</a:t>
            </a:fld>
            <a:endParaRPr lang="en-US"/>
          </a:p>
        </p:txBody>
      </p:sp>
    </p:spTree>
    <p:extLst>
      <p:ext uri="{BB962C8B-B14F-4D97-AF65-F5344CB8AC3E}">
        <p14:creationId xmlns:p14="http://schemas.microsoft.com/office/powerpoint/2010/main" val="3855123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E498D67-851F-4966-84E1-55BACFC6697E}"/>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endParaRPr lang="en-US"/>
          </a:p>
        </p:txBody>
      </p:sp>
      <p:sp>
        <p:nvSpPr>
          <p:cNvPr id="3" name="מציין מיקום טקסט 2">
            <a:extLst>
              <a:ext uri="{FF2B5EF4-FFF2-40B4-BE49-F238E27FC236}">
                <a16:creationId xmlns:a16="http://schemas.microsoft.com/office/drawing/2014/main" id="{9B92D776-CD6B-4646-AD62-E87F6667B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a:extLst>
              <a:ext uri="{FF2B5EF4-FFF2-40B4-BE49-F238E27FC236}">
                <a16:creationId xmlns:a16="http://schemas.microsoft.com/office/drawing/2014/main" id="{0E2B63A3-3EE2-4CFA-876A-6EB5E24A2ABF}"/>
              </a:ext>
            </a:extLst>
          </p:cNvPr>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5" name="מציין מיקום טקסט 4">
            <a:extLst>
              <a:ext uri="{FF2B5EF4-FFF2-40B4-BE49-F238E27FC236}">
                <a16:creationId xmlns:a16="http://schemas.microsoft.com/office/drawing/2014/main" id="{6A7990FA-A1B9-416D-9682-573C993CB1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a:extLst>
              <a:ext uri="{FF2B5EF4-FFF2-40B4-BE49-F238E27FC236}">
                <a16:creationId xmlns:a16="http://schemas.microsoft.com/office/drawing/2014/main" id="{B4CDE8D8-1CA7-4561-9FF2-2998AECE9778}"/>
              </a:ext>
            </a:extLst>
          </p:cNvPr>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7" name="מציין מיקום של תאריך 6">
            <a:extLst>
              <a:ext uri="{FF2B5EF4-FFF2-40B4-BE49-F238E27FC236}">
                <a16:creationId xmlns:a16="http://schemas.microsoft.com/office/drawing/2014/main" id="{805C3F3E-14CE-4B58-ACDE-ECAABC486EEF}"/>
              </a:ext>
            </a:extLst>
          </p:cNvPr>
          <p:cNvSpPr>
            <a:spLocks noGrp="1"/>
          </p:cNvSpPr>
          <p:nvPr>
            <p:ph type="dt" sz="half" idx="10"/>
          </p:nvPr>
        </p:nvSpPr>
        <p:spPr/>
        <p:txBody>
          <a:bodyPr/>
          <a:lstStyle/>
          <a:p>
            <a:fld id="{7BC167F8-D4F5-4BB9-9767-48BA4F980A60}" type="datetimeFigureOut">
              <a:rPr lang="en-US" smtClean="0"/>
              <a:t>3/29/2018</a:t>
            </a:fld>
            <a:endParaRPr lang="en-US"/>
          </a:p>
        </p:txBody>
      </p:sp>
      <p:sp>
        <p:nvSpPr>
          <p:cNvPr id="8" name="מציין מיקום של כותרת תחתונה 7">
            <a:extLst>
              <a:ext uri="{FF2B5EF4-FFF2-40B4-BE49-F238E27FC236}">
                <a16:creationId xmlns:a16="http://schemas.microsoft.com/office/drawing/2014/main" id="{96DF8DE4-0B29-4615-8622-1CCD0DA66509}"/>
              </a:ext>
            </a:extLst>
          </p:cNvPr>
          <p:cNvSpPr>
            <a:spLocks noGrp="1"/>
          </p:cNvSpPr>
          <p:nvPr>
            <p:ph type="ftr" sz="quarter" idx="11"/>
          </p:nvPr>
        </p:nvSpPr>
        <p:spPr/>
        <p:txBody>
          <a:bodyPr/>
          <a:lstStyle/>
          <a:p>
            <a:endParaRPr lang="en-US"/>
          </a:p>
        </p:txBody>
      </p:sp>
      <p:sp>
        <p:nvSpPr>
          <p:cNvPr id="9" name="מציין מיקום של מספר שקופית 8">
            <a:extLst>
              <a:ext uri="{FF2B5EF4-FFF2-40B4-BE49-F238E27FC236}">
                <a16:creationId xmlns:a16="http://schemas.microsoft.com/office/drawing/2014/main" id="{46EAFB55-1E58-43A1-84DC-DC4B38852A12}"/>
              </a:ext>
            </a:extLst>
          </p:cNvPr>
          <p:cNvSpPr>
            <a:spLocks noGrp="1"/>
          </p:cNvSpPr>
          <p:nvPr>
            <p:ph type="sldNum" sz="quarter" idx="12"/>
          </p:nvPr>
        </p:nvSpPr>
        <p:spPr/>
        <p:txBody>
          <a:bodyPr/>
          <a:lstStyle/>
          <a:p>
            <a:fld id="{29628C87-5D1E-49D5-BBC8-C66B5EF2108D}" type="slidenum">
              <a:rPr lang="en-US" smtClean="0"/>
              <a:t>‹#›</a:t>
            </a:fld>
            <a:endParaRPr lang="en-US"/>
          </a:p>
        </p:txBody>
      </p:sp>
    </p:spTree>
    <p:extLst>
      <p:ext uri="{BB962C8B-B14F-4D97-AF65-F5344CB8AC3E}">
        <p14:creationId xmlns:p14="http://schemas.microsoft.com/office/powerpoint/2010/main" val="10342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C301336-3DAE-4D86-B9FF-E5DDC379078A}"/>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תאריך 2">
            <a:extLst>
              <a:ext uri="{FF2B5EF4-FFF2-40B4-BE49-F238E27FC236}">
                <a16:creationId xmlns:a16="http://schemas.microsoft.com/office/drawing/2014/main" id="{FA98A97C-4A9B-4713-B374-BDF51989E265}"/>
              </a:ext>
            </a:extLst>
          </p:cNvPr>
          <p:cNvSpPr>
            <a:spLocks noGrp="1"/>
          </p:cNvSpPr>
          <p:nvPr>
            <p:ph type="dt" sz="half" idx="10"/>
          </p:nvPr>
        </p:nvSpPr>
        <p:spPr/>
        <p:txBody>
          <a:bodyPr/>
          <a:lstStyle/>
          <a:p>
            <a:fld id="{7BC167F8-D4F5-4BB9-9767-48BA4F980A60}" type="datetimeFigureOut">
              <a:rPr lang="en-US" smtClean="0"/>
              <a:t>3/29/2018</a:t>
            </a:fld>
            <a:endParaRPr lang="en-US"/>
          </a:p>
        </p:txBody>
      </p:sp>
      <p:sp>
        <p:nvSpPr>
          <p:cNvPr id="4" name="מציין מיקום של כותרת תחתונה 3">
            <a:extLst>
              <a:ext uri="{FF2B5EF4-FFF2-40B4-BE49-F238E27FC236}">
                <a16:creationId xmlns:a16="http://schemas.microsoft.com/office/drawing/2014/main" id="{E2609705-5F3A-4B9D-A43D-97F46912F60C}"/>
              </a:ext>
            </a:extLst>
          </p:cNvPr>
          <p:cNvSpPr>
            <a:spLocks noGrp="1"/>
          </p:cNvSpPr>
          <p:nvPr>
            <p:ph type="ftr" sz="quarter" idx="11"/>
          </p:nvPr>
        </p:nvSpPr>
        <p:spPr/>
        <p:txBody>
          <a:bodyPr/>
          <a:lstStyle/>
          <a:p>
            <a:endParaRPr lang="en-US"/>
          </a:p>
        </p:txBody>
      </p:sp>
      <p:sp>
        <p:nvSpPr>
          <p:cNvPr id="5" name="מציין מיקום של מספר שקופית 4">
            <a:extLst>
              <a:ext uri="{FF2B5EF4-FFF2-40B4-BE49-F238E27FC236}">
                <a16:creationId xmlns:a16="http://schemas.microsoft.com/office/drawing/2014/main" id="{33B8DE6C-1B66-45D3-8AE4-A55FA37E1174}"/>
              </a:ext>
            </a:extLst>
          </p:cNvPr>
          <p:cNvSpPr>
            <a:spLocks noGrp="1"/>
          </p:cNvSpPr>
          <p:nvPr>
            <p:ph type="sldNum" sz="quarter" idx="12"/>
          </p:nvPr>
        </p:nvSpPr>
        <p:spPr/>
        <p:txBody>
          <a:bodyPr/>
          <a:lstStyle/>
          <a:p>
            <a:fld id="{29628C87-5D1E-49D5-BBC8-C66B5EF2108D}" type="slidenum">
              <a:rPr lang="en-US" smtClean="0"/>
              <a:t>‹#›</a:t>
            </a:fld>
            <a:endParaRPr lang="en-US"/>
          </a:p>
        </p:txBody>
      </p:sp>
    </p:spTree>
    <p:extLst>
      <p:ext uri="{BB962C8B-B14F-4D97-AF65-F5344CB8AC3E}">
        <p14:creationId xmlns:p14="http://schemas.microsoft.com/office/powerpoint/2010/main" val="1403226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F0FE7C6D-B1DA-4658-B89F-0299FC6D0537}"/>
              </a:ext>
            </a:extLst>
          </p:cNvPr>
          <p:cNvSpPr>
            <a:spLocks noGrp="1"/>
          </p:cNvSpPr>
          <p:nvPr>
            <p:ph type="dt" sz="half" idx="10"/>
          </p:nvPr>
        </p:nvSpPr>
        <p:spPr/>
        <p:txBody>
          <a:bodyPr/>
          <a:lstStyle/>
          <a:p>
            <a:fld id="{7BC167F8-D4F5-4BB9-9767-48BA4F980A60}" type="datetimeFigureOut">
              <a:rPr lang="en-US" smtClean="0"/>
              <a:t>3/29/2018</a:t>
            </a:fld>
            <a:endParaRPr lang="en-US"/>
          </a:p>
        </p:txBody>
      </p:sp>
      <p:sp>
        <p:nvSpPr>
          <p:cNvPr id="3" name="מציין מיקום של כותרת תחתונה 2">
            <a:extLst>
              <a:ext uri="{FF2B5EF4-FFF2-40B4-BE49-F238E27FC236}">
                <a16:creationId xmlns:a16="http://schemas.microsoft.com/office/drawing/2014/main" id="{FD3FAE4C-0B2F-43B5-B4E7-1067A6A8CFAD}"/>
              </a:ext>
            </a:extLst>
          </p:cNvPr>
          <p:cNvSpPr>
            <a:spLocks noGrp="1"/>
          </p:cNvSpPr>
          <p:nvPr>
            <p:ph type="ftr" sz="quarter" idx="11"/>
          </p:nvPr>
        </p:nvSpPr>
        <p:spPr/>
        <p:txBody>
          <a:bodyPr/>
          <a:lstStyle/>
          <a:p>
            <a:endParaRPr lang="en-US"/>
          </a:p>
        </p:txBody>
      </p:sp>
      <p:sp>
        <p:nvSpPr>
          <p:cNvPr id="4" name="מציין מיקום של מספר שקופית 3">
            <a:extLst>
              <a:ext uri="{FF2B5EF4-FFF2-40B4-BE49-F238E27FC236}">
                <a16:creationId xmlns:a16="http://schemas.microsoft.com/office/drawing/2014/main" id="{1503361B-0E30-42E8-91A8-B1705D0CFBD9}"/>
              </a:ext>
            </a:extLst>
          </p:cNvPr>
          <p:cNvSpPr>
            <a:spLocks noGrp="1"/>
          </p:cNvSpPr>
          <p:nvPr>
            <p:ph type="sldNum" sz="quarter" idx="12"/>
          </p:nvPr>
        </p:nvSpPr>
        <p:spPr/>
        <p:txBody>
          <a:bodyPr/>
          <a:lstStyle/>
          <a:p>
            <a:fld id="{29628C87-5D1E-49D5-BBC8-C66B5EF2108D}" type="slidenum">
              <a:rPr lang="en-US" smtClean="0"/>
              <a:t>‹#›</a:t>
            </a:fld>
            <a:endParaRPr lang="en-US"/>
          </a:p>
        </p:txBody>
      </p:sp>
    </p:spTree>
    <p:extLst>
      <p:ext uri="{BB962C8B-B14F-4D97-AF65-F5344CB8AC3E}">
        <p14:creationId xmlns:p14="http://schemas.microsoft.com/office/powerpoint/2010/main" val="1647026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364E48B-2180-4117-8916-8B350EAB7F62}"/>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תוכן 2">
            <a:extLst>
              <a:ext uri="{FF2B5EF4-FFF2-40B4-BE49-F238E27FC236}">
                <a16:creationId xmlns:a16="http://schemas.microsoft.com/office/drawing/2014/main" id="{D3845D92-B45B-47AB-9C86-124F6FA8D2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טקסט 3">
            <a:extLst>
              <a:ext uri="{FF2B5EF4-FFF2-40B4-BE49-F238E27FC236}">
                <a16:creationId xmlns:a16="http://schemas.microsoft.com/office/drawing/2014/main" id="{DF6213F3-AFB1-430F-B037-FE5155C62C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EC5C7E2A-34F0-4F63-882B-47ADB36CC454}"/>
              </a:ext>
            </a:extLst>
          </p:cNvPr>
          <p:cNvSpPr>
            <a:spLocks noGrp="1"/>
          </p:cNvSpPr>
          <p:nvPr>
            <p:ph type="dt" sz="half" idx="10"/>
          </p:nvPr>
        </p:nvSpPr>
        <p:spPr/>
        <p:txBody>
          <a:bodyPr/>
          <a:lstStyle/>
          <a:p>
            <a:fld id="{7BC167F8-D4F5-4BB9-9767-48BA4F980A60}" type="datetimeFigureOut">
              <a:rPr lang="en-US" smtClean="0"/>
              <a:t>3/29/2018</a:t>
            </a:fld>
            <a:endParaRPr lang="en-US"/>
          </a:p>
        </p:txBody>
      </p:sp>
      <p:sp>
        <p:nvSpPr>
          <p:cNvPr id="6" name="מציין מיקום של כותרת תחתונה 5">
            <a:extLst>
              <a:ext uri="{FF2B5EF4-FFF2-40B4-BE49-F238E27FC236}">
                <a16:creationId xmlns:a16="http://schemas.microsoft.com/office/drawing/2014/main" id="{F60DC973-92F3-4379-B1C1-A7B9775B0B0B}"/>
              </a:ext>
            </a:extLst>
          </p:cNvPr>
          <p:cNvSpPr>
            <a:spLocks noGrp="1"/>
          </p:cNvSpPr>
          <p:nvPr>
            <p:ph type="ftr" sz="quarter" idx="11"/>
          </p:nvPr>
        </p:nvSpPr>
        <p:spPr/>
        <p:txBody>
          <a:bodyPr/>
          <a:lstStyle/>
          <a:p>
            <a:endParaRPr lang="en-US"/>
          </a:p>
        </p:txBody>
      </p:sp>
      <p:sp>
        <p:nvSpPr>
          <p:cNvPr id="7" name="מציין מיקום של מספר שקופית 6">
            <a:extLst>
              <a:ext uri="{FF2B5EF4-FFF2-40B4-BE49-F238E27FC236}">
                <a16:creationId xmlns:a16="http://schemas.microsoft.com/office/drawing/2014/main" id="{E52F9CDD-50D2-4942-AD13-B581C45FB39A}"/>
              </a:ext>
            </a:extLst>
          </p:cNvPr>
          <p:cNvSpPr>
            <a:spLocks noGrp="1"/>
          </p:cNvSpPr>
          <p:nvPr>
            <p:ph type="sldNum" sz="quarter" idx="12"/>
          </p:nvPr>
        </p:nvSpPr>
        <p:spPr/>
        <p:txBody>
          <a:bodyPr/>
          <a:lstStyle/>
          <a:p>
            <a:fld id="{29628C87-5D1E-49D5-BBC8-C66B5EF2108D}" type="slidenum">
              <a:rPr lang="en-US" smtClean="0"/>
              <a:t>‹#›</a:t>
            </a:fld>
            <a:endParaRPr lang="en-US"/>
          </a:p>
        </p:txBody>
      </p:sp>
    </p:spTree>
    <p:extLst>
      <p:ext uri="{BB962C8B-B14F-4D97-AF65-F5344CB8AC3E}">
        <p14:creationId xmlns:p14="http://schemas.microsoft.com/office/powerpoint/2010/main" val="1978227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805953A-70F8-4553-B408-66BE8003B4CD}"/>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של תמונה 2">
            <a:extLst>
              <a:ext uri="{FF2B5EF4-FFF2-40B4-BE49-F238E27FC236}">
                <a16:creationId xmlns:a16="http://schemas.microsoft.com/office/drawing/2014/main" id="{99F0FF97-9EBC-40C9-BD82-86F7ECC29F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מציין מיקום טקסט 3">
            <a:extLst>
              <a:ext uri="{FF2B5EF4-FFF2-40B4-BE49-F238E27FC236}">
                <a16:creationId xmlns:a16="http://schemas.microsoft.com/office/drawing/2014/main" id="{425E5B43-6577-4C0F-87C2-3B89825CB3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C40C800E-AD74-4E44-A0BC-10739AFB566B}"/>
              </a:ext>
            </a:extLst>
          </p:cNvPr>
          <p:cNvSpPr>
            <a:spLocks noGrp="1"/>
          </p:cNvSpPr>
          <p:nvPr>
            <p:ph type="dt" sz="half" idx="10"/>
          </p:nvPr>
        </p:nvSpPr>
        <p:spPr/>
        <p:txBody>
          <a:bodyPr/>
          <a:lstStyle/>
          <a:p>
            <a:fld id="{7BC167F8-D4F5-4BB9-9767-48BA4F980A60}" type="datetimeFigureOut">
              <a:rPr lang="en-US" smtClean="0"/>
              <a:t>3/29/2018</a:t>
            </a:fld>
            <a:endParaRPr lang="en-US"/>
          </a:p>
        </p:txBody>
      </p:sp>
      <p:sp>
        <p:nvSpPr>
          <p:cNvPr id="6" name="מציין מיקום של כותרת תחתונה 5">
            <a:extLst>
              <a:ext uri="{FF2B5EF4-FFF2-40B4-BE49-F238E27FC236}">
                <a16:creationId xmlns:a16="http://schemas.microsoft.com/office/drawing/2014/main" id="{08E95E84-A36D-4254-91CF-4E3EC347F733}"/>
              </a:ext>
            </a:extLst>
          </p:cNvPr>
          <p:cNvSpPr>
            <a:spLocks noGrp="1"/>
          </p:cNvSpPr>
          <p:nvPr>
            <p:ph type="ftr" sz="quarter" idx="11"/>
          </p:nvPr>
        </p:nvSpPr>
        <p:spPr/>
        <p:txBody>
          <a:bodyPr/>
          <a:lstStyle/>
          <a:p>
            <a:endParaRPr lang="en-US"/>
          </a:p>
        </p:txBody>
      </p:sp>
      <p:sp>
        <p:nvSpPr>
          <p:cNvPr id="7" name="מציין מיקום של מספר שקופית 6">
            <a:extLst>
              <a:ext uri="{FF2B5EF4-FFF2-40B4-BE49-F238E27FC236}">
                <a16:creationId xmlns:a16="http://schemas.microsoft.com/office/drawing/2014/main" id="{C805E6B2-E7D4-4E7D-8673-96C8392E761E}"/>
              </a:ext>
            </a:extLst>
          </p:cNvPr>
          <p:cNvSpPr>
            <a:spLocks noGrp="1"/>
          </p:cNvSpPr>
          <p:nvPr>
            <p:ph type="sldNum" sz="quarter" idx="12"/>
          </p:nvPr>
        </p:nvSpPr>
        <p:spPr/>
        <p:txBody>
          <a:bodyPr/>
          <a:lstStyle/>
          <a:p>
            <a:fld id="{29628C87-5D1E-49D5-BBC8-C66B5EF2108D}" type="slidenum">
              <a:rPr lang="en-US" smtClean="0"/>
              <a:t>‹#›</a:t>
            </a:fld>
            <a:endParaRPr lang="en-US"/>
          </a:p>
        </p:txBody>
      </p:sp>
    </p:spTree>
    <p:extLst>
      <p:ext uri="{BB962C8B-B14F-4D97-AF65-F5344CB8AC3E}">
        <p14:creationId xmlns:p14="http://schemas.microsoft.com/office/powerpoint/2010/main" val="3150845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9556EED3-2AAE-4DE0-ABCB-BC52A9095CB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endParaRPr lang="en-US"/>
          </a:p>
        </p:txBody>
      </p:sp>
      <p:sp>
        <p:nvSpPr>
          <p:cNvPr id="3" name="מציין מיקום טקסט 2">
            <a:extLst>
              <a:ext uri="{FF2B5EF4-FFF2-40B4-BE49-F238E27FC236}">
                <a16:creationId xmlns:a16="http://schemas.microsoft.com/office/drawing/2014/main" id="{03E9E0C9-0958-47BC-91EF-4F2F8BDC1A2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AF9847F6-7C1D-4792-B106-3A290ADB1743}"/>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BC167F8-D4F5-4BB9-9767-48BA4F980A60}" type="datetimeFigureOut">
              <a:rPr lang="en-US" smtClean="0"/>
              <a:t>3/29/2018</a:t>
            </a:fld>
            <a:endParaRPr lang="en-US"/>
          </a:p>
        </p:txBody>
      </p:sp>
      <p:sp>
        <p:nvSpPr>
          <p:cNvPr id="5" name="מציין מיקום של כותרת תחתונה 4">
            <a:extLst>
              <a:ext uri="{FF2B5EF4-FFF2-40B4-BE49-F238E27FC236}">
                <a16:creationId xmlns:a16="http://schemas.microsoft.com/office/drawing/2014/main" id="{361EB8D8-69B5-42DA-8EA4-604A64F01C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מציין מיקום של מספר שקופית 5">
            <a:extLst>
              <a:ext uri="{FF2B5EF4-FFF2-40B4-BE49-F238E27FC236}">
                <a16:creationId xmlns:a16="http://schemas.microsoft.com/office/drawing/2014/main" id="{30022D7C-3A60-4187-A26B-527C01EB43FA}"/>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9628C87-5D1E-49D5-BBC8-C66B5EF2108D}" type="slidenum">
              <a:rPr lang="en-US" smtClean="0"/>
              <a:t>‹#›</a:t>
            </a:fld>
            <a:endParaRPr lang="en-US"/>
          </a:p>
        </p:txBody>
      </p:sp>
    </p:spTree>
    <p:extLst>
      <p:ext uri="{BB962C8B-B14F-4D97-AF65-F5344CB8AC3E}">
        <p14:creationId xmlns:p14="http://schemas.microsoft.com/office/powerpoint/2010/main" val="869535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view?r=eyJrIjoiYzdjMDNkMTUtYzNiNS00YzliLTgxMDctNjI5OTU2YjZhZmQ3IiwidCI6IjczMGU5ODYzLTQyMDItNGIyZC1iNjA5LTQ3MjVlMmVhZDkyZiIsImMiOjl9"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FD56E39-8C27-4E90-A95B-BA539C609EAF}"/>
              </a:ext>
            </a:extLst>
          </p:cNvPr>
          <p:cNvSpPr>
            <a:spLocks noGrp="1"/>
          </p:cNvSpPr>
          <p:nvPr>
            <p:ph type="ctrTitle"/>
          </p:nvPr>
        </p:nvSpPr>
        <p:spPr/>
        <p:txBody>
          <a:bodyPr>
            <a:normAutofit fontScale="90000"/>
          </a:bodyPr>
          <a:lstStyle/>
          <a:p>
            <a:r>
              <a:rPr lang="en-US" b="1" dirty="0"/>
              <a:t>Who is Subsidized? Allotment of Earmarked Bonds in Pension Funds</a:t>
            </a:r>
            <a:br>
              <a:rPr lang="en-US" dirty="0"/>
            </a:br>
            <a:endParaRPr lang="en-US" dirty="0"/>
          </a:p>
        </p:txBody>
      </p:sp>
      <p:sp>
        <p:nvSpPr>
          <p:cNvPr id="3" name="כותרת משנה 2">
            <a:extLst>
              <a:ext uri="{FF2B5EF4-FFF2-40B4-BE49-F238E27FC236}">
                <a16:creationId xmlns:a16="http://schemas.microsoft.com/office/drawing/2014/main" id="{DE4A2740-4A6D-4BE1-A38B-324AA63910C7}"/>
              </a:ext>
            </a:extLst>
          </p:cNvPr>
          <p:cNvSpPr>
            <a:spLocks noGrp="1"/>
          </p:cNvSpPr>
          <p:nvPr>
            <p:ph type="subTitle" idx="1"/>
          </p:nvPr>
        </p:nvSpPr>
        <p:spPr>
          <a:xfrm>
            <a:off x="1524000" y="2870200"/>
            <a:ext cx="9144000" cy="2387600"/>
          </a:xfrm>
        </p:spPr>
        <p:txBody>
          <a:bodyPr>
            <a:normAutofit fontScale="70000" lnSpcReduction="20000"/>
          </a:bodyPr>
          <a:lstStyle/>
          <a:p>
            <a:pPr>
              <a:lnSpc>
                <a:spcPct val="160000"/>
              </a:lnSpc>
            </a:pPr>
            <a:r>
              <a:rPr lang="en-US" dirty="0"/>
              <a:t>Eitan </a:t>
            </a:r>
            <a:r>
              <a:rPr lang="en-US" dirty="0" err="1"/>
              <a:t>Sheshinski</a:t>
            </a:r>
            <a:r>
              <a:rPr lang="en-US" dirty="0"/>
              <a:t>*, Ido </a:t>
            </a:r>
            <a:r>
              <a:rPr lang="en-US" dirty="0" err="1"/>
              <a:t>Kallir</a:t>
            </a:r>
            <a:r>
              <a:rPr lang="en-US" dirty="0"/>
              <a:t>** </a:t>
            </a:r>
          </a:p>
          <a:p>
            <a:endParaRPr lang="en-US" dirty="0"/>
          </a:p>
          <a:p>
            <a:pPr algn="just" rtl="0"/>
            <a:r>
              <a:rPr lang="en-US" dirty="0"/>
              <a:t>The Israel Democracy Institution &amp; the Hebrew University *</a:t>
            </a:r>
          </a:p>
          <a:p>
            <a:pPr algn="l"/>
            <a:r>
              <a:rPr lang="en-US" dirty="0"/>
              <a:t>Ono Academic College **</a:t>
            </a:r>
          </a:p>
          <a:p>
            <a:endParaRPr lang="en-US" dirty="0"/>
          </a:p>
          <a:p>
            <a:pPr rtl="0"/>
            <a:r>
              <a:rPr lang="en-US" dirty="0"/>
              <a:t>The Israel Academy of Science and Humanities  Pensions  Seminar</a:t>
            </a:r>
          </a:p>
          <a:p>
            <a:pPr rtl="0"/>
            <a:r>
              <a:rPr lang="en-US" dirty="0"/>
              <a:t>March 2018</a:t>
            </a:r>
          </a:p>
        </p:txBody>
      </p:sp>
    </p:spTree>
    <p:extLst>
      <p:ext uri="{BB962C8B-B14F-4D97-AF65-F5344CB8AC3E}">
        <p14:creationId xmlns:p14="http://schemas.microsoft.com/office/powerpoint/2010/main" val="646448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10887DF5-B211-4D31-929F-EDF4255FA2E2}"/>
              </a:ext>
            </a:extLst>
          </p:cNvPr>
          <p:cNvSpPr>
            <a:spLocks noGrp="1"/>
          </p:cNvSpPr>
          <p:nvPr>
            <p:ph idx="1"/>
          </p:nvPr>
        </p:nvSpPr>
        <p:spPr>
          <a:xfrm>
            <a:off x="838199" y="1825625"/>
            <a:ext cx="10802815" cy="4351338"/>
          </a:xfrm>
        </p:spPr>
        <p:txBody>
          <a:bodyPr>
            <a:normAutofit/>
          </a:bodyPr>
          <a:lstStyle/>
          <a:p>
            <a:pPr algn="just" rtl="0"/>
            <a:r>
              <a:rPr lang="en-US" dirty="0"/>
              <a:t>Since the earmarked bonds scheme is “here to stay” we study  only the manner in which the bonds are distributed without discussing advantages and shortcomings.</a:t>
            </a:r>
          </a:p>
          <a:p>
            <a:pPr algn="just" rtl="0"/>
            <a:r>
              <a:rPr lang="en-US" dirty="0"/>
              <a:t>We refer to the basic model adopted by the Capital Market Authority as Model A. </a:t>
            </a:r>
          </a:p>
          <a:p>
            <a:pPr algn="just" rtl="0"/>
            <a:r>
              <a:rPr lang="en-US" dirty="0"/>
              <a:t>Our alternatives we propose (B and C) meet the limit of the earmarked bonds as issued by the Ministry of Finance, and do not exceed the growth rate of the public's savings in pension funds. However, in addition to the age variable, these models also consider levels of income</a:t>
            </a:r>
          </a:p>
          <a:p>
            <a:pPr algn="just" rtl="0"/>
            <a:endParaRPr lang="en-US" dirty="0"/>
          </a:p>
        </p:txBody>
      </p:sp>
    </p:spTree>
    <p:extLst>
      <p:ext uri="{BB962C8B-B14F-4D97-AF65-F5344CB8AC3E}">
        <p14:creationId xmlns:p14="http://schemas.microsoft.com/office/powerpoint/2010/main" val="2904384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69646CA-995C-43C5-941F-B54ACB8B4282}"/>
              </a:ext>
            </a:extLst>
          </p:cNvPr>
          <p:cNvSpPr>
            <a:spLocks noGrp="1"/>
          </p:cNvSpPr>
          <p:nvPr>
            <p:ph type="title"/>
          </p:nvPr>
        </p:nvSpPr>
        <p:spPr/>
        <p:txBody>
          <a:bodyPr/>
          <a:lstStyle/>
          <a:p>
            <a:pPr algn="just" rtl="0"/>
            <a:r>
              <a:rPr lang="en-US" dirty="0"/>
              <a:t>Models </a:t>
            </a:r>
          </a:p>
        </p:txBody>
      </p:sp>
      <p:sp>
        <p:nvSpPr>
          <p:cNvPr id="3" name="מציין מיקום תוכן 2">
            <a:extLst>
              <a:ext uri="{FF2B5EF4-FFF2-40B4-BE49-F238E27FC236}">
                <a16:creationId xmlns:a16="http://schemas.microsoft.com/office/drawing/2014/main" id="{3E460484-B4B4-4DFE-987C-65DA5C5784DE}"/>
              </a:ext>
            </a:extLst>
          </p:cNvPr>
          <p:cNvSpPr>
            <a:spLocks noGrp="1"/>
          </p:cNvSpPr>
          <p:nvPr>
            <p:ph idx="1"/>
          </p:nvPr>
        </p:nvSpPr>
        <p:spPr/>
        <p:txBody>
          <a:bodyPr>
            <a:normAutofit fontScale="85000" lnSpcReduction="20000"/>
          </a:bodyPr>
          <a:lstStyle/>
          <a:p>
            <a:pPr marL="0" indent="0" algn="l" rtl="0">
              <a:buNone/>
            </a:pPr>
            <a:r>
              <a:rPr lang="en-US" dirty="0"/>
              <a:t>1. </a:t>
            </a:r>
            <a:r>
              <a:rPr lang="en-US" b="1" dirty="0"/>
              <a:t>Model A: Outline of the New Capital Authority, by age</a:t>
            </a:r>
            <a:r>
              <a:rPr lang="en-US" dirty="0"/>
              <a:t>. Starting in 2022, eligible members up to the age of 50 will not receive designated bonds at all; members up to the age of 60 will receive 30%, and members over the age of 60 will receive 60%.</a:t>
            </a:r>
          </a:p>
          <a:p>
            <a:pPr marL="0" indent="0" algn="l" rtl="0">
              <a:buNone/>
            </a:pPr>
            <a:r>
              <a:rPr lang="en-US" dirty="0"/>
              <a:t>2. </a:t>
            </a:r>
            <a:r>
              <a:rPr lang="en-US" b="1" dirty="0"/>
              <a:t>Model B: Alternative Approach, by Age and Income</a:t>
            </a:r>
            <a:r>
              <a:rPr lang="en-US" dirty="0"/>
              <a:t>. This paradigm is based on the same amount of designated bonds and by age as in the Ministry of Finance's model, but with a different distribution scheme, one based also on wage levels. Specifically, low wage earners would receive a higher proportion of designated bonds relative to high wage earners.</a:t>
            </a:r>
          </a:p>
          <a:p>
            <a:pPr marL="0" indent="0" algn="l">
              <a:buNone/>
            </a:pPr>
            <a:r>
              <a:rPr lang="en-US" dirty="0"/>
              <a:t>3. </a:t>
            </a:r>
            <a:r>
              <a:rPr lang="en-US" b="1" dirty="0"/>
              <a:t>Model C: Alternative Approach, by Age, Income and Changes in Yield</a:t>
            </a:r>
            <a:r>
              <a:rPr lang="en-US" dirty="0"/>
              <a:t>. This proposal is based on the same cost of allocating earmarked bonds as in the Ministry of Finance's plan, but the distribution would be according to salary level (similar to Model B.). In addition, Model C proposes to reduce the yield of designated bonds to 4%, instead of 4.86%. This would be done without exceeding the budgetary framework, so that in this model, low-wage earners would receive higher rates of earmarked bonds relative to high-wage earners</a:t>
            </a:r>
          </a:p>
        </p:txBody>
      </p:sp>
    </p:spTree>
    <p:extLst>
      <p:ext uri="{BB962C8B-B14F-4D97-AF65-F5344CB8AC3E}">
        <p14:creationId xmlns:p14="http://schemas.microsoft.com/office/powerpoint/2010/main" val="966334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1C1B9588-9FBD-468D-934B-5251F7E6FAFE}"/>
              </a:ext>
            </a:extLst>
          </p:cNvPr>
          <p:cNvSpPr>
            <a:spLocks noGrp="1"/>
          </p:cNvSpPr>
          <p:nvPr>
            <p:ph idx="1"/>
          </p:nvPr>
        </p:nvSpPr>
        <p:spPr/>
        <p:txBody>
          <a:bodyPr>
            <a:normAutofit fontScale="92500" lnSpcReduction="20000"/>
          </a:bodyPr>
          <a:lstStyle/>
          <a:p>
            <a:pPr algn="just" rtl="0"/>
            <a:r>
              <a:rPr lang="en-US" dirty="0"/>
              <a:t>the plan proposed by the Capital Market Authority ( Model A) does not take the income variable into account. In contrast, the alternatives we propose do combine this dimension. In order to determine how the inclusion of income in its various forms affects monthly pension payments, we will present an analysis of the three alternatives, according to three income brackets:  </a:t>
            </a:r>
          </a:p>
          <a:p>
            <a:pPr algn="just" rtl="0"/>
            <a:r>
              <a:rPr lang="en-US" dirty="0"/>
              <a:t>A. Minimum wage earners: NIS 5,000 gross.</a:t>
            </a:r>
          </a:p>
          <a:p>
            <a:pPr algn="just" rtl="0"/>
            <a:r>
              <a:rPr lang="en-US" dirty="0"/>
              <a:t>B. Those earning double the minimum wage: NIS 10,000 gross.</a:t>
            </a:r>
          </a:p>
          <a:p>
            <a:pPr algn="just" rtl="0"/>
            <a:r>
              <a:rPr lang="en-US" dirty="0"/>
              <a:t>C. Wage earners with a salary of four times the minimum wage and the cap for receiving the subsidy: NIS 20,000,</a:t>
            </a:r>
          </a:p>
          <a:p>
            <a:pPr algn="just" rtl="0"/>
            <a:r>
              <a:rPr lang="en-US" dirty="0"/>
              <a:t>Our simulation is based on breakdown of the average salaries of deciles 1 to 9  of the workforce (10</a:t>
            </a:r>
            <a:r>
              <a:rPr lang="en-US" baseline="30000" dirty="0"/>
              <a:t>th</a:t>
            </a:r>
            <a:r>
              <a:rPr lang="en-US" dirty="0"/>
              <a:t> decile additional compensation are not entitled to EM bonds) </a:t>
            </a:r>
          </a:p>
        </p:txBody>
      </p:sp>
    </p:spTree>
    <p:extLst>
      <p:ext uri="{BB962C8B-B14F-4D97-AF65-F5344CB8AC3E}">
        <p14:creationId xmlns:p14="http://schemas.microsoft.com/office/powerpoint/2010/main" val="2158804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5011BED-D204-4565-8C3A-D498BACE8BFB}"/>
              </a:ext>
            </a:extLst>
          </p:cNvPr>
          <p:cNvSpPr>
            <a:spLocks noGrp="1"/>
          </p:cNvSpPr>
          <p:nvPr>
            <p:ph type="title"/>
          </p:nvPr>
        </p:nvSpPr>
        <p:spPr/>
        <p:txBody>
          <a:bodyPr/>
          <a:lstStyle/>
          <a:p>
            <a:pPr algn="l"/>
            <a:r>
              <a:rPr lang="en-US" b="1" dirty="0"/>
              <a:t>Methodology</a:t>
            </a:r>
            <a:br>
              <a:rPr lang="en-US" dirty="0"/>
            </a:br>
            <a:endParaRPr lang="en-US" dirty="0"/>
          </a:p>
        </p:txBody>
      </p:sp>
      <p:sp>
        <p:nvSpPr>
          <p:cNvPr id="3" name="מציין מיקום תוכן 2">
            <a:extLst>
              <a:ext uri="{FF2B5EF4-FFF2-40B4-BE49-F238E27FC236}">
                <a16:creationId xmlns:a16="http://schemas.microsoft.com/office/drawing/2014/main" id="{31294BAC-3436-4477-940E-49B7A32EF6DF}"/>
              </a:ext>
            </a:extLst>
          </p:cNvPr>
          <p:cNvSpPr>
            <a:spLocks noGrp="1"/>
          </p:cNvSpPr>
          <p:nvPr>
            <p:ph idx="1"/>
          </p:nvPr>
        </p:nvSpPr>
        <p:spPr>
          <a:xfrm>
            <a:off x="838199" y="1448973"/>
            <a:ext cx="10785231" cy="4742058"/>
          </a:xfrm>
        </p:spPr>
        <p:txBody>
          <a:bodyPr>
            <a:normAutofit fontScale="70000" lnSpcReduction="20000"/>
          </a:bodyPr>
          <a:lstStyle/>
          <a:p>
            <a:pPr algn="l" rtl="0"/>
            <a:r>
              <a:rPr lang="en-US" dirty="0"/>
              <a:t>We build our  R-Project analysis with Latin hypercube simulation tool.  For its advantages over ordinary Monte Carlo simulations see McKay, Beckman and Conover (1979),  Tang (1992) and Ye (1998). </a:t>
            </a:r>
          </a:p>
          <a:p>
            <a:pPr algn="l" rtl="0"/>
            <a:r>
              <a:rPr lang="en-US" dirty="0"/>
              <a:t>The simulation was performed by running 10,000 scenarios for each of the models presented,  salary levels and typical savers with different genders and age.</a:t>
            </a:r>
          </a:p>
          <a:p>
            <a:pPr marL="0" indent="0" algn="l" rtl="0">
              <a:buNone/>
            </a:pPr>
            <a:r>
              <a:rPr lang="en-US" dirty="0"/>
              <a:t>for the free market portion of the portfolio We divide the portfolio by asset classes into 13 different asset classes (AC) </a:t>
            </a:r>
          </a:p>
          <a:p>
            <a:pPr marL="0" indent="0" algn="l" rtl="0">
              <a:buNone/>
            </a:pPr>
            <a:r>
              <a:rPr lang="en-US" dirty="0"/>
              <a:t>For each AC we compute the 20 years (240 periods) four moments of distribution and the VARCOVAR matrix between the AC. </a:t>
            </a:r>
          </a:p>
          <a:p>
            <a:pPr marL="0" indent="0" algn="l" rtl="0">
              <a:buNone/>
            </a:pPr>
            <a:r>
              <a:rPr lang="en-US" dirty="0"/>
              <a:t>Next for each AC we match the best fitting distribution , typically a Gamma ,Log normal or Weibull distribution, (not the normal distribution).</a:t>
            </a:r>
          </a:p>
          <a:p>
            <a:pPr marL="0" indent="0" algn="l" rtl="0">
              <a:buNone/>
            </a:pPr>
            <a:r>
              <a:rPr lang="en-US" dirty="0"/>
              <a:t>We build a 30 years ( 360 months) simulated projection of the synthetic  fund performance given a the complex matrix of tax deductions, management fees and insurance load, while injecting for each year, the “right” mixture of EM bonds and free market portfolio.</a:t>
            </a:r>
          </a:p>
          <a:p>
            <a:pPr algn="l" rtl="0"/>
            <a:endParaRPr lang="en-US" dirty="0"/>
          </a:p>
          <a:p>
            <a:pPr algn="l" rtl="0"/>
            <a:r>
              <a:rPr lang="en-US" dirty="0"/>
              <a:t>For each model, we present the median probability (50%) for accumulation at retirement age and the possibility of a worse scenario of at a probability of 5%.</a:t>
            </a:r>
          </a:p>
          <a:p>
            <a:pPr algn="l"/>
            <a:endParaRPr lang="en-US" dirty="0"/>
          </a:p>
        </p:txBody>
      </p:sp>
    </p:spTree>
    <p:extLst>
      <p:ext uri="{BB962C8B-B14F-4D97-AF65-F5344CB8AC3E}">
        <p14:creationId xmlns:p14="http://schemas.microsoft.com/office/powerpoint/2010/main" val="1985923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B348BE9-B44C-4135-856F-36021A7676CE}"/>
              </a:ext>
            </a:extLst>
          </p:cNvPr>
          <p:cNvSpPr>
            <a:spLocks noGrp="1"/>
          </p:cNvSpPr>
          <p:nvPr>
            <p:ph type="title"/>
          </p:nvPr>
        </p:nvSpPr>
        <p:spPr/>
        <p:txBody>
          <a:bodyPr/>
          <a:lstStyle/>
          <a:p>
            <a:pPr algn="l"/>
            <a:r>
              <a:rPr lang="en-US" dirty="0"/>
              <a:t>Pension funds portfolio </a:t>
            </a:r>
          </a:p>
        </p:txBody>
      </p:sp>
      <p:graphicFrame>
        <p:nvGraphicFramePr>
          <p:cNvPr id="4" name="מציין מיקום תוכן 3">
            <a:extLst>
              <a:ext uri="{FF2B5EF4-FFF2-40B4-BE49-F238E27FC236}">
                <a16:creationId xmlns:a16="http://schemas.microsoft.com/office/drawing/2014/main" id="{E1B20B6A-24FF-4D38-B3C8-EBB564FDA4A7}"/>
              </a:ext>
            </a:extLst>
          </p:cNvPr>
          <p:cNvGraphicFramePr>
            <a:graphicFrameLocks noGrp="1"/>
          </p:cNvGraphicFramePr>
          <p:nvPr>
            <p:ph idx="1"/>
            <p:extLst>
              <p:ext uri="{D42A27DB-BD31-4B8C-83A1-F6EECF244321}">
                <p14:modId xmlns:p14="http://schemas.microsoft.com/office/powerpoint/2010/main" val="726056440"/>
              </p:ext>
            </p:extLst>
          </p:nvPr>
        </p:nvGraphicFramePr>
        <p:xfrm>
          <a:off x="838200" y="1420838"/>
          <a:ext cx="9754772" cy="50720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טבלה 5">
            <a:extLst>
              <a:ext uri="{FF2B5EF4-FFF2-40B4-BE49-F238E27FC236}">
                <a16:creationId xmlns:a16="http://schemas.microsoft.com/office/drawing/2014/main" id="{C5C12CE7-A9F2-4DA7-90FC-FC085B47211B}"/>
              </a:ext>
            </a:extLst>
          </p:cNvPr>
          <p:cNvGraphicFramePr>
            <a:graphicFrameLocks noGrp="1"/>
          </p:cNvGraphicFramePr>
          <p:nvPr>
            <p:extLst>
              <p:ext uri="{D42A27DB-BD31-4B8C-83A1-F6EECF244321}">
                <p14:modId xmlns:p14="http://schemas.microsoft.com/office/powerpoint/2010/main" val="3946764017"/>
              </p:ext>
            </p:extLst>
          </p:nvPr>
        </p:nvGraphicFramePr>
        <p:xfrm>
          <a:off x="8862649" y="69385"/>
          <a:ext cx="3236158" cy="3470342"/>
        </p:xfrm>
        <a:graphic>
          <a:graphicData uri="http://schemas.openxmlformats.org/drawingml/2006/table">
            <a:tbl>
              <a:tblPr/>
              <a:tblGrid>
                <a:gridCol w="1618079">
                  <a:extLst>
                    <a:ext uri="{9D8B030D-6E8A-4147-A177-3AD203B41FA5}">
                      <a16:colId xmlns:a16="http://schemas.microsoft.com/office/drawing/2014/main" val="99646710"/>
                    </a:ext>
                  </a:extLst>
                </a:gridCol>
                <a:gridCol w="1618079">
                  <a:extLst>
                    <a:ext uri="{9D8B030D-6E8A-4147-A177-3AD203B41FA5}">
                      <a16:colId xmlns:a16="http://schemas.microsoft.com/office/drawing/2014/main" val="1228309475"/>
                    </a:ext>
                  </a:extLst>
                </a:gridCol>
              </a:tblGrid>
              <a:tr h="190092">
                <a:tc>
                  <a:txBody>
                    <a:bodyPr/>
                    <a:lstStyle/>
                    <a:p>
                      <a:pPr algn="l" fontAlgn="b"/>
                      <a:r>
                        <a:rPr lang="en-US" sz="1400" b="0" i="0" u="none" strike="noStrike">
                          <a:solidFill>
                            <a:srgbClr val="FF0000"/>
                          </a:solidFill>
                          <a:effectLst/>
                          <a:latin typeface="Arial" panose="020B0604020202020204" pitchFamily="34" charset="0"/>
                        </a:rPr>
                        <a:t>Israeli Equity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400" b="0" i="0" u="none" strike="noStrike">
                          <a:solidFill>
                            <a:srgbClr val="FF0000"/>
                          </a:solidFill>
                          <a:effectLst/>
                          <a:latin typeface="Arial" panose="020B0604020202020204" pitchFamily="34" charset="0"/>
                        </a:rPr>
                        <a:t>11.92%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51230422"/>
                  </a:ext>
                </a:extLst>
              </a:tr>
              <a:tr h="190092">
                <a:tc>
                  <a:txBody>
                    <a:bodyPr/>
                    <a:lstStyle/>
                    <a:p>
                      <a:pPr algn="l" fontAlgn="b"/>
                      <a:r>
                        <a:rPr lang="en-US" sz="1400" b="0" i="0" u="none" strike="noStrike">
                          <a:solidFill>
                            <a:srgbClr val="FF0000"/>
                          </a:solidFill>
                          <a:effectLst/>
                          <a:latin typeface="Arial" panose="020B0604020202020204" pitchFamily="34" charset="0"/>
                        </a:rPr>
                        <a:t>US Equity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400" b="0" i="0" u="none" strike="noStrike">
                          <a:solidFill>
                            <a:srgbClr val="FF0000"/>
                          </a:solidFill>
                          <a:effectLst/>
                          <a:latin typeface="Arial" panose="020B0604020202020204" pitchFamily="34" charset="0"/>
                        </a:rPr>
                        <a:t>11.64%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14514826"/>
                  </a:ext>
                </a:extLst>
              </a:tr>
              <a:tr h="190092">
                <a:tc>
                  <a:txBody>
                    <a:bodyPr/>
                    <a:lstStyle/>
                    <a:p>
                      <a:pPr algn="l" fontAlgn="b"/>
                      <a:r>
                        <a:rPr lang="en-US" sz="1400" b="0" i="0" u="none" strike="noStrike">
                          <a:solidFill>
                            <a:srgbClr val="FF0000"/>
                          </a:solidFill>
                          <a:effectLst/>
                          <a:latin typeface="Arial" panose="020B0604020202020204" pitchFamily="34" charset="0"/>
                        </a:rPr>
                        <a:t>Europe equity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400" b="0" i="0" u="none" strike="noStrike">
                          <a:solidFill>
                            <a:srgbClr val="FF0000"/>
                          </a:solidFill>
                          <a:effectLst/>
                          <a:latin typeface="Arial" panose="020B0604020202020204" pitchFamily="34" charset="0"/>
                        </a:rPr>
                        <a:t>4.04%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27966404"/>
                  </a:ext>
                </a:extLst>
              </a:tr>
              <a:tr h="190092">
                <a:tc>
                  <a:txBody>
                    <a:bodyPr/>
                    <a:lstStyle/>
                    <a:p>
                      <a:pPr algn="l" fontAlgn="b"/>
                      <a:r>
                        <a:rPr lang="en-US" sz="1400" b="0" i="0" u="none" strike="noStrike">
                          <a:solidFill>
                            <a:srgbClr val="FF0000"/>
                          </a:solidFill>
                          <a:effectLst/>
                          <a:latin typeface="Arial" panose="020B0604020202020204" pitchFamily="34" charset="0"/>
                        </a:rPr>
                        <a:t>Asia equity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400" b="0" i="0" u="none" strike="noStrike">
                          <a:solidFill>
                            <a:srgbClr val="FF0000"/>
                          </a:solidFill>
                          <a:effectLst/>
                          <a:latin typeface="Arial" panose="020B0604020202020204" pitchFamily="34" charset="0"/>
                        </a:rPr>
                        <a:t>2.20%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42228241"/>
                  </a:ext>
                </a:extLst>
              </a:tr>
              <a:tr h="190092">
                <a:tc>
                  <a:txBody>
                    <a:bodyPr/>
                    <a:lstStyle/>
                    <a:p>
                      <a:pPr algn="l" fontAlgn="b"/>
                      <a:r>
                        <a:rPr lang="en-US" sz="1400" b="0" i="0" u="none" strike="noStrike">
                          <a:solidFill>
                            <a:srgbClr val="FF0000"/>
                          </a:solidFill>
                          <a:effectLst/>
                          <a:latin typeface="Arial" panose="020B0604020202020204" pitchFamily="34" charset="0"/>
                        </a:rPr>
                        <a:t>EM Equity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400" b="0" i="0" u="none" strike="noStrike">
                          <a:solidFill>
                            <a:srgbClr val="FF0000"/>
                          </a:solidFill>
                          <a:effectLst/>
                          <a:latin typeface="Arial" panose="020B0604020202020204" pitchFamily="34" charset="0"/>
                        </a:rPr>
                        <a:t>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07494874"/>
                  </a:ext>
                </a:extLst>
              </a:tr>
              <a:tr h="190092">
                <a:tc>
                  <a:txBody>
                    <a:bodyPr/>
                    <a:lstStyle/>
                    <a:p>
                      <a:pPr algn="l" fontAlgn="b"/>
                      <a:r>
                        <a:rPr lang="en-US" sz="1400" b="0" i="0" u="none" strike="noStrike">
                          <a:solidFill>
                            <a:srgbClr val="C00000"/>
                          </a:solidFill>
                          <a:effectLst/>
                          <a:latin typeface="Arial" panose="020B0604020202020204" pitchFamily="34" charset="0"/>
                        </a:rPr>
                        <a:t>Real Estate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400" b="0" i="0" u="none" strike="noStrike">
                          <a:solidFill>
                            <a:srgbClr val="C00000"/>
                          </a:solidFill>
                          <a:effectLst/>
                          <a:latin typeface="Arial" panose="020B0604020202020204" pitchFamily="34" charset="0"/>
                        </a:rPr>
                        <a:t>1.99%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428575426"/>
                  </a:ext>
                </a:extLst>
              </a:tr>
              <a:tr h="190092">
                <a:tc>
                  <a:txBody>
                    <a:bodyPr/>
                    <a:lstStyle/>
                    <a:p>
                      <a:pPr algn="l" fontAlgn="b"/>
                      <a:r>
                        <a:rPr lang="en-US" sz="1400" b="0" i="0" u="none" strike="noStrike">
                          <a:solidFill>
                            <a:srgbClr val="C00000"/>
                          </a:solidFill>
                          <a:effectLst/>
                          <a:latin typeface="Arial" panose="020B0604020202020204" pitchFamily="34" charset="0"/>
                        </a:rPr>
                        <a:t>Investment funds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400" b="0" i="0" u="none" strike="noStrike">
                          <a:solidFill>
                            <a:srgbClr val="C00000"/>
                          </a:solidFill>
                          <a:effectLst/>
                          <a:latin typeface="Arial" panose="020B0604020202020204" pitchFamily="34" charset="0"/>
                        </a:rPr>
                        <a:t>3.64%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49562486"/>
                  </a:ext>
                </a:extLst>
              </a:tr>
              <a:tr h="369002">
                <a:tc>
                  <a:txBody>
                    <a:bodyPr/>
                    <a:lstStyle/>
                    <a:p>
                      <a:pPr algn="l" fontAlgn="b"/>
                      <a:r>
                        <a:rPr lang="en-US" sz="1400" b="0" i="0" u="none" strike="noStrike">
                          <a:solidFill>
                            <a:srgbClr val="00B050"/>
                          </a:solidFill>
                          <a:effectLst/>
                          <a:latin typeface="Arial" panose="020B0604020202020204" pitchFamily="34" charset="0"/>
                        </a:rPr>
                        <a:t>Corporate bonds CPI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400" b="0" i="0" u="none" strike="noStrike">
                          <a:solidFill>
                            <a:srgbClr val="00B050"/>
                          </a:solidFill>
                          <a:effectLst/>
                          <a:latin typeface="Arial" panose="020B0604020202020204" pitchFamily="34" charset="0"/>
                        </a:rPr>
                        <a:t>21.12%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851474640"/>
                  </a:ext>
                </a:extLst>
              </a:tr>
              <a:tr h="369002">
                <a:tc>
                  <a:txBody>
                    <a:bodyPr/>
                    <a:lstStyle/>
                    <a:p>
                      <a:pPr algn="l" fontAlgn="b"/>
                      <a:r>
                        <a:rPr lang="en-US" sz="1400" b="0" i="0" u="none" strike="noStrike">
                          <a:solidFill>
                            <a:srgbClr val="00B050"/>
                          </a:solidFill>
                          <a:effectLst/>
                          <a:latin typeface="Arial" panose="020B0604020202020204" pitchFamily="34" charset="0"/>
                        </a:rPr>
                        <a:t>Corporate bonds CPI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400" b="0" i="0" u="none" strike="noStrike">
                          <a:solidFill>
                            <a:srgbClr val="00B050"/>
                          </a:solidFill>
                          <a:effectLst/>
                          <a:latin typeface="Arial" panose="020B0604020202020204" pitchFamily="34" charset="0"/>
                        </a:rPr>
                        <a:t>7.99%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128755935"/>
                  </a:ext>
                </a:extLst>
              </a:tr>
              <a:tr h="190092">
                <a:tc>
                  <a:txBody>
                    <a:bodyPr/>
                    <a:lstStyle/>
                    <a:p>
                      <a:pPr algn="l" fontAlgn="b"/>
                      <a:r>
                        <a:rPr lang="en-US" sz="1400" b="0" i="0" u="none" strike="noStrike">
                          <a:solidFill>
                            <a:srgbClr val="00B050"/>
                          </a:solidFill>
                          <a:effectLst/>
                          <a:latin typeface="Arial" panose="020B0604020202020204" pitchFamily="34" charset="0"/>
                        </a:rPr>
                        <a:t>Foreign bonds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400" b="0" i="0" u="none" strike="noStrike">
                          <a:solidFill>
                            <a:srgbClr val="00B050"/>
                          </a:solidFill>
                          <a:effectLst/>
                          <a:latin typeface="Arial" panose="020B0604020202020204" pitchFamily="34" charset="0"/>
                        </a:rPr>
                        <a:t>8.74%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22542169"/>
                  </a:ext>
                </a:extLst>
              </a:tr>
              <a:tr h="190092">
                <a:tc>
                  <a:txBody>
                    <a:bodyPr/>
                    <a:lstStyle/>
                    <a:p>
                      <a:pPr algn="l" fontAlgn="b"/>
                      <a:r>
                        <a:rPr lang="en-US" sz="1400" b="0" i="0" u="none" strike="noStrike">
                          <a:solidFill>
                            <a:srgbClr val="4472C4"/>
                          </a:solidFill>
                          <a:effectLst/>
                          <a:latin typeface="Arial" panose="020B0604020202020204" pitchFamily="34" charset="0"/>
                        </a:rPr>
                        <a:t>Gov. CPI bonds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400" b="0" i="0" u="none" strike="noStrike" dirty="0">
                          <a:solidFill>
                            <a:srgbClr val="4472C4"/>
                          </a:solidFill>
                          <a:effectLst/>
                          <a:latin typeface="Arial" panose="020B0604020202020204" pitchFamily="34" charset="0"/>
                        </a:rPr>
                        <a:t>5.03%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12057272"/>
                  </a:ext>
                </a:extLst>
              </a:tr>
              <a:tr h="369002">
                <a:tc>
                  <a:txBody>
                    <a:bodyPr/>
                    <a:lstStyle/>
                    <a:p>
                      <a:pPr algn="l" fontAlgn="b"/>
                      <a:r>
                        <a:rPr lang="en-US" sz="1400" b="0" i="0" u="none" strike="noStrike">
                          <a:solidFill>
                            <a:srgbClr val="4472C4"/>
                          </a:solidFill>
                          <a:effectLst/>
                          <a:latin typeface="Arial" panose="020B0604020202020204" pitchFamily="34" charset="0"/>
                        </a:rPr>
                        <a:t>Gov.  Vanilla bonds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400" b="0" i="0" u="none" strike="noStrike" dirty="0">
                          <a:solidFill>
                            <a:srgbClr val="4472C4"/>
                          </a:solidFill>
                          <a:effectLst/>
                          <a:latin typeface="Arial" panose="020B0604020202020204" pitchFamily="34" charset="0"/>
                        </a:rPr>
                        <a:t>16.09%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63329973"/>
                  </a:ext>
                </a:extLst>
              </a:tr>
              <a:tr h="190092">
                <a:tc>
                  <a:txBody>
                    <a:bodyPr/>
                    <a:lstStyle/>
                    <a:p>
                      <a:pPr algn="l" fontAlgn="b"/>
                      <a:r>
                        <a:rPr lang="en-US" sz="1400" b="0" i="0" u="none" strike="noStrike" dirty="0">
                          <a:solidFill>
                            <a:srgbClr val="4472C4"/>
                          </a:solidFill>
                          <a:effectLst/>
                          <a:latin typeface="Arial" panose="020B0604020202020204" pitchFamily="34" charset="0"/>
                        </a:rPr>
                        <a:t>T-bills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400" b="0" i="0" u="none" strike="noStrike" dirty="0">
                          <a:solidFill>
                            <a:srgbClr val="4472C4"/>
                          </a:solidFill>
                          <a:effectLst/>
                          <a:latin typeface="Arial" panose="020B0604020202020204" pitchFamily="34" charset="0"/>
                        </a:rPr>
                        <a:t>4.39%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00165457"/>
                  </a:ext>
                </a:extLst>
              </a:tr>
            </a:tbl>
          </a:graphicData>
        </a:graphic>
      </p:graphicFrame>
    </p:spTree>
    <p:extLst>
      <p:ext uri="{BB962C8B-B14F-4D97-AF65-F5344CB8AC3E}">
        <p14:creationId xmlns:p14="http://schemas.microsoft.com/office/powerpoint/2010/main" val="589246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B6672D-B840-4A9A-A4C5-9DC1D7B58F95}"/>
              </a:ext>
            </a:extLst>
          </p:cNvPr>
          <p:cNvSpPr>
            <a:spLocks noGrp="1"/>
          </p:cNvSpPr>
          <p:nvPr>
            <p:ph type="title"/>
          </p:nvPr>
        </p:nvSpPr>
        <p:spPr/>
        <p:txBody>
          <a:bodyPr>
            <a:normAutofit/>
          </a:bodyPr>
          <a:lstStyle/>
          <a:p>
            <a:pPr algn="ctr"/>
            <a:r>
              <a:rPr lang="en-US" sz="4000" dirty="0"/>
              <a:t>Allotment:  Model A Vs. Model B </a:t>
            </a:r>
          </a:p>
        </p:txBody>
      </p:sp>
      <p:graphicFrame>
        <p:nvGraphicFramePr>
          <p:cNvPr id="4" name="מציין מיקום תוכן 3">
            <a:extLst>
              <a:ext uri="{FF2B5EF4-FFF2-40B4-BE49-F238E27FC236}">
                <a16:creationId xmlns:a16="http://schemas.microsoft.com/office/drawing/2014/main" id="{0A480C6C-4380-4C5C-A744-C4F6E69C4C19}"/>
              </a:ext>
            </a:extLst>
          </p:cNvPr>
          <p:cNvGraphicFramePr>
            <a:graphicFrameLocks noGrp="1"/>
          </p:cNvGraphicFramePr>
          <p:nvPr>
            <p:ph idx="1"/>
            <p:extLst>
              <p:ext uri="{D42A27DB-BD31-4B8C-83A1-F6EECF244321}">
                <p14:modId xmlns:p14="http://schemas.microsoft.com/office/powerpoint/2010/main" val="1435259149"/>
              </p:ext>
            </p:extLst>
          </p:nvPr>
        </p:nvGraphicFramePr>
        <p:xfrm>
          <a:off x="239151" y="1448970"/>
          <a:ext cx="6049107" cy="25884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תרשים 4">
            <a:extLst>
              <a:ext uri="{FF2B5EF4-FFF2-40B4-BE49-F238E27FC236}">
                <a16:creationId xmlns:a16="http://schemas.microsoft.com/office/drawing/2014/main" id="{5B17C876-6973-49F0-93B5-5C6E10A43F2D}"/>
              </a:ext>
            </a:extLst>
          </p:cNvPr>
          <p:cNvGraphicFramePr>
            <a:graphicFrameLocks/>
          </p:cNvGraphicFramePr>
          <p:nvPr>
            <p:extLst>
              <p:ext uri="{D42A27DB-BD31-4B8C-83A1-F6EECF244321}">
                <p14:modId xmlns:p14="http://schemas.microsoft.com/office/powerpoint/2010/main" val="2281444514"/>
              </p:ext>
            </p:extLst>
          </p:nvPr>
        </p:nvGraphicFramePr>
        <p:xfrm>
          <a:off x="7076048" y="1448970"/>
          <a:ext cx="4876801" cy="25884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תרשים 5">
            <a:extLst>
              <a:ext uri="{FF2B5EF4-FFF2-40B4-BE49-F238E27FC236}">
                <a16:creationId xmlns:a16="http://schemas.microsoft.com/office/drawing/2014/main" id="{81973AB5-986C-496B-8523-32339995AFB1}"/>
              </a:ext>
            </a:extLst>
          </p:cNvPr>
          <p:cNvGraphicFramePr>
            <a:graphicFrameLocks/>
          </p:cNvGraphicFramePr>
          <p:nvPr>
            <p:extLst>
              <p:ext uri="{D42A27DB-BD31-4B8C-83A1-F6EECF244321}">
                <p14:modId xmlns:p14="http://schemas.microsoft.com/office/powerpoint/2010/main" val="2055466207"/>
              </p:ext>
            </p:extLst>
          </p:nvPr>
        </p:nvGraphicFramePr>
        <p:xfrm>
          <a:off x="388037" y="4037426"/>
          <a:ext cx="5257800" cy="28592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תרשים 8">
            <a:extLst>
              <a:ext uri="{FF2B5EF4-FFF2-40B4-BE49-F238E27FC236}">
                <a16:creationId xmlns:a16="http://schemas.microsoft.com/office/drawing/2014/main" id="{D743315F-3080-4A29-94FE-3A3EB628EE87}"/>
              </a:ext>
            </a:extLst>
          </p:cNvPr>
          <p:cNvGraphicFramePr>
            <a:graphicFrameLocks/>
          </p:cNvGraphicFramePr>
          <p:nvPr>
            <p:extLst>
              <p:ext uri="{D42A27DB-BD31-4B8C-83A1-F6EECF244321}">
                <p14:modId xmlns:p14="http://schemas.microsoft.com/office/powerpoint/2010/main" val="2500126357"/>
              </p:ext>
            </p:extLst>
          </p:nvPr>
        </p:nvGraphicFramePr>
        <p:xfrm>
          <a:off x="7216728" y="4167551"/>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65661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B6672D-B840-4A9A-A4C5-9DC1D7B58F95}"/>
              </a:ext>
            </a:extLst>
          </p:cNvPr>
          <p:cNvSpPr>
            <a:spLocks noGrp="1"/>
          </p:cNvSpPr>
          <p:nvPr>
            <p:ph type="title"/>
          </p:nvPr>
        </p:nvSpPr>
        <p:spPr/>
        <p:txBody>
          <a:bodyPr>
            <a:normAutofit/>
          </a:bodyPr>
          <a:lstStyle/>
          <a:p>
            <a:pPr algn="ctr"/>
            <a:r>
              <a:rPr lang="en-US" sz="4000" dirty="0"/>
              <a:t>Model A Vs. Model C ( with 4% return)</a:t>
            </a:r>
          </a:p>
        </p:txBody>
      </p:sp>
      <p:graphicFrame>
        <p:nvGraphicFramePr>
          <p:cNvPr id="4" name="מציין מיקום תוכן 3">
            <a:extLst>
              <a:ext uri="{FF2B5EF4-FFF2-40B4-BE49-F238E27FC236}">
                <a16:creationId xmlns:a16="http://schemas.microsoft.com/office/drawing/2014/main" id="{0A480C6C-4380-4C5C-A744-C4F6E69C4C19}"/>
              </a:ext>
            </a:extLst>
          </p:cNvPr>
          <p:cNvGraphicFramePr>
            <a:graphicFrameLocks noGrp="1"/>
          </p:cNvGraphicFramePr>
          <p:nvPr>
            <p:ph idx="1"/>
          </p:nvPr>
        </p:nvGraphicFramePr>
        <p:xfrm>
          <a:off x="239151" y="1448970"/>
          <a:ext cx="6049107" cy="25884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תרשים 7">
            <a:extLst>
              <a:ext uri="{FF2B5EF4-FFF2-40B4-BE49-F238E27FC236}">
                <a16:creationId xmlns:a16="http://schemas.microsoft.com/office/drawing/2014/main" id="{05ED5DE3-BE03-4395-BCEF-F4B6509693FA}"/>
              </a:ext>
            </a:extLst>
          </p:cNvPr>
          <p:cNvGraphicFramePr>
            <a:graphicFrameLocks/>
          </p:cNvGraphicFramePr>
          <p:nvPr>
            <p:extLst>
              <p:ext uri="{D42A27DB-BD31-4B8C-83A1-F6EECF244321}">
                <p14:modId xmlns:p14="http://schemas.microsoft.com/office/powerpoint/2010/main" val="3244579814"/>
              </p:ext>
            </p:extLst>
          </p:nvPr>
        </p:nvGraphicFramePr>
        <p:xfrm>
          <a:off x="6639951" y="1589649"/>
          <a:ext cx="4867421" cy="24477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תרשים 8">
            <a:extLst>
              <a:ext uri="{FF2B5EF4-FFF2-40B4-BE49-F238E27FC236}">
                <a16:creationId xmlns:a16="http://schemas.microsoft.com/office/drawing/2014/main" id="{7932CFF6-9180-4860-A955-7E30751DF308}"/>
              </a:ext>
            </a:extLst>
          </p:cNvPr>
          <p:cNvGraphicFramePr>
            <a:graphicFrameLocks/>
          </p:cNvGraphicFramePr>
          <p:nvPr>
            <p:extLst>
              <p:ext uri="{D42A27DB-BD31-4B8C-83A1-F6EECF244321}">
                <p14:modId xmlns:p14="http://schemas.microsoft.com/office/powerpoint/2010/main" val="3501755453"/>
              </p:ext>
            </p:extLst>
          </p:nvPr>
        </p:nvGraphicFramePr>
        <p:xfrm>
          <a:off x="365761" y="4037426"/>
          <a:ext cx="518629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תרשים 9">
            <a:extLst>
              <a:ext uri="{FF2B5EF4-FFF2-40B4-BE49-F238E27FC236}">
                <a16:creationId xmlns:a16="http://schemas.microsoft.com/office/drawing/2014/main" id="{16E09F10-D92B-4B1F-98A7-838B274D4518}"/>
              </a:ext>
            </a:extLst>
          </p:cNvPr>
          <p:cNvGraphicFramePr>
            <a:graphicFrameLocks/>
          </p:cNvGraphicFramePr>
          <p:nvPr>
            <p:extLst>
              <p:ext uri="{D42A27DB-BD31-4B8C-83A1-F6EECF244321}">
                <p14:modId xmlns:p14="http://schemas.microsoft.com/office/powerpoint/2010/main" val="237339738"/>
              </p:ext>
            </p:extLst>
          </p:nvPr>
        </p:nvGraphicFramePr>
        <p:xfrm>
          <a:off x="6639952" y="4037426"/>
          <a:ext cx="486742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2355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E747A1E-17EB-43F4-9036-40BA15DCF83C}"/>
              </a:ext>
            </a:extLst>
          </p:cNvPr>
          <p:cNvSpPr>
            <a:spLocks noGrp="1"/>
          </p:cNvSpPr>
          <p:nvPr>
            <p:ph type="title"/>
          </p:nvPr>
        </p:nvSpPr>
        <p:spPr>
          <a:xfrm>
            <a:off x="838199" y="365125"/>
            <a:ext cx="10725443" cy="1325563"/>
          </a:xfrm>
        </p:spPr>
        <p:txBody>
          <a:bodyPr>
            <a:normAutofit/>
          </a:bodyPr>
          <a:lstStyle/>
          <a:p>
            <a:r>
              <a:rPr lang="en-US" b="1" dirty="0"/>
              <a:t>Table 2: Expected monthly pension payment </a:t>
            </a:r>
            <a:br>
              <a:rPr lang="en-US" dirty="0"/>
            </a:br>
            <a:endParaRPr lang="en-US" dirty="0"/>
          </a:p>
        </p:txBody>
      </p:sp>
      <p:graphicFrame>
        <p:nvGraphicFramePr>
          <p:cNvPr id="4" name="מציין מיקום תוכן 3">
            <a:extLst>
              <a:ext uri="{FF2B5EF4-FFF2-40B4-BE49-F238E27FC236}">
                <a16:creationId xmlns:a16="http://schemas.microsoft.com/office/drawing/2014/main" id="{CB97C8CE-5A1B-445C-83DD-42567F3F9116}"/>
              </a:ext>
            </a:extLst>
          </p:cNvPr>
          <p:cNvGraphicFramePr>
            <a:graphicFrameLocks noGrp="1"/>
          </p:cNvGraphicFramePr>
          <p:nvPr>
            <p:ph idx="1"/>
            <p:extLst>
              <p:ext uri="{D42A27DB-BD31-4B8C-83A1-F6EECF244321}">
                <p14:modId xmlns:p14="http://schemas.microsoft.com/office/powerpoint/2010/main" val="81898319"/>
              </p:ext>
            </p:extLst>
          </p:nvPr>
        </p:nvGraphicFramePr>
        <p:xfrm>
          <a:off x="175847" y="1294229"/>
          <a:ext cx="11924712" cy="4867651"/>
        </p:xfrm>
        <a:graphic>
          <a:graphicData uri="http://schemas.openxmlformats.org/drawingml/2006/table">
            <a:tbl>
              <a:tblPr rtl="1" firstRow="1" firstCol="1" bandRow="1">
                <a:tableStyleId>{5C22544A-7EE6-4342-B048-85BDC9FD1C3A}</a:tableStyleId>
              </a:tblPr>
              <a:tblGrid>
                <a:gridCol w="181433">
                  <a:extLst>
                    <a:ext uri="{9D8B030D-6E8A-4147-A177-3AD203B41FA5}">
                      <a16:colId xmlns:a16="http://schemas.microsoft.com/office/drawing/2014/main" val="603297135"/>
                    </a:ext>
                  </a:extLst>
                </a:gridCol>
                <a:gridCol w="1620238">
                  <a:extLst>
                    <a:ext uri="{9D8B030D-6E8A-4147-A177-3AD203B41FA5}">
                      <a16:colId xmlns:a16="http://schemas.microsoft.com/office/drawing/2014/main" val="2968523922"/>
                    </a:ext>
                  </a:extLst>
                </a:gridCol>
                <a:gridCol w="1200237">
                  <a:extLst>
                    <a:ext uri="{9D8B030D-6E8A-4147-A177-3AD203B41FA5}">
                      <a16:colId xmlns:a16="http://schemas.microsoft.com/office/drawing/2014/main" val="431923002"/>
                    </a:ext>
                  </a:extLst>
                </a:gridCol>
                <a:gridCol w="1185574">
                  <a:extLst>
                    <a:ext uri="{9D8B030D-6E8A-4147-A177-3AD203B41FA5}">
                      <a16:colId xmlns:a16="http://schemas.microsoft.com/office/drawing/2014/main" val="3531005193"/>
                    </a:ext>
                  </a:extLst>
                </a:gridCol>
                <a:gridCol w="1072662">
                  <a:extLst>
                    <a:ext uri="{9D8B030D-6E8A-4147-A177-3AD203B41FA5}">
                      <a16:colId xmlns:a16="http://schemas.microsoft.com/office/drawing/2014/main" val="1277648811"/>
                    </a:ext>
                  </a:extLst>
                </a:gridCol>
                <a:gridCol w="1073997">
                  <a:extLst>
                    <a:ext uri="{9D8B030D-6E8A-4147-A177-3AD203B41FA5}">
                      <a16:colId xmlns:a16="http://schemas.microsoft.com/office/drawing/2014/main" val="1240731042"/>
                    </a:ext>
                  </a:extLst>
                </a:gridCol>
                <a:gridCol w="999597">
                  <a:extLst>
                    <a:ext uri="{9D8B030D-6E8A-4147-A177-3AD203B41FA5}">
                      <a16:colId xmlns:a16="http://schemas.microsoft.com/office/drawing/2014/main" val="4082315012"/>
                    </a:ext>
                  </a:extLst>
                </a:gridCol>
                <a:gridCol w="1091636">
                  <a:extLst>
                    <a:ext uri="{9D8B030D-6E8A-4147-A177-3AD203B41FA5}">
                      <a16:colId xmlns:a16="http://schemas.microsoft.com/office/drawing/2014/main" val="3944476811"/>
                    </a:ext>
                  </a:extLst>
                </a:gridCol>
                <a:gridCol w="1072662">
                  <a:extLst>
                    <a:ext uri="{9D8B030D-6E8A-4147-A177-3AD203B41FA5}">
                      <a16:colId xmlns:a16="http://schemas.microsoft.com/office/drawing/2014/main" val="2623817484"/>
                    </a:ext>
                  </a:extLst>
                </a:gridCol>
                <a:gridCol w="1024075">
                  <a:extLst>
                    <a:ext uri="{9D8B030D-6E8A-4147-A177-3AD203B41FA5}">
                      <a16:colId xmlns:a16="http://schemas.microsoft.com/office/drawing/2014/main" val="3765017520"/>
                    </a:ext>
                  </a:extLst>
                </a:gridCol>
                <a:gridCol w="1402601">
                  <a:extLst>
                    <a:ext uri="{9D8B030D-6E8A-4147-A177-3AD203B41FA5}">
                      <a16:colId xmlns:a16="http://schemas.microsoft.com/office/drawing/2014/main" val="807267439"/>
                    </a:ext>
                  </a:extLst>
                </a:gridCol>
              </a:tblGrid>
              <a:tr h="389412">
                <a:tc gridSpan="4">
                  <a:txBody>
                    <a:bodyPr/>
                    <a:lstStyle/>
                    <a:p>
                      <a:pPr marL="0" marR="0" lvl="0" algn="l" rtl="0">
                        <a:lnSpc>
                          <a:spcPct val="115000"/>
                        </a:lnSpc>
                        <a:spcBef>
                          <a:spcPts val="0"/>
                        </a:spcBef>
                        <a:spcAft>
                          <a:spcPts val="0"/>
                        </a:spcAft>
                      </a:pPr>
                      <a:r>
                        <a:rPr lang="en-US" sz="1000" dirty="0">
                          <a:effectLst/>
                        </a:rPr>
                        <a:t>Model C: 4% Return on Designated Bonds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algn="l" rtl="0">
                        <a:lnSpc>
                          <a:spcPct val="115000"/>
                        </a:lnSpc>
                        <a:spcBef>
                          <a:spcPts val="0"/>
                        </a:spcBef>
                        <a:spcAft>
                          <a:spcPts val="0"/>
                        </a:spcAft>
                      </a:pPr>
                      <a:r>
                        <a:rPr lang="en-US" sz="1000" dirty="0">
                          <a:effectLst/>
                        </a:rPr>
                        <a:t>Model B: 4.86%,  by wage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hMerge="1">
                  <a:txBody>
                    <a:bodyPr/>
                    <a:lstStyle/>
                    <a:p>
                      <a:endParaRPr lang="en-US"/>
                    </a:p>
                  </a:txBody>
                  <a:tcPr/>
                </a:tc>
                <a:tc hMerge="1">
                  <a:txBody>
                    <a:bodyPr/>
                    <a:lstStyle/>
                    <a:p>
                      <a:endParaRPr lang="en-US"/>
                    </a:p>
                  </a:txBody>
                  <a:tcPr/>
                </a:tc>
                <a:tc gridSpan="3">
                  <a:txBody>
                    <a:bodyPr/>
                    <a:lstStyle/>
                    <a:p>
                      <a:pPr marL="0" marR="0" lvl="0" algn="l" rtl="0">
                        <a:lnSpc>
                          <a:spcPct val="115000"/>
                        </a:lnSpc>
                        <a:spcBef>
                          <a:spcPts val="0"/>
                        </a:spcBef>
                        <a:spcAft>
                          <a:spcPts val="0"/>
                        </a:spcAft>
                      </a:pPr>
                      <a:r>
                        <a:rPr lang="en-US" sz="1000" dirty="0">
                          <a:effectLst/>
                        </a:rPr>
                        <a:t>Model A : Benchmark</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hMerge="1">
                  <a:txBody>
                    <a:bodyPr/>
                    <a:lstStyle/>
                    <a:p>
                      <a:endParaRPr lang="en-US"/>
                    </a:p>
                  </a:txBody>
                  <a:tcPr/>
                </a:tc>
                <a:tc hMerge="1">
                  <a:txBody>
                    <a:bodyPr/>
                    <a:lstStyle/>
                    <a:p>
                      <a:endParaRPr lang="en-US"/>
                    </a:p>
                  </a:txBody>
                  <a:tcPr/>
                </a:tc>
                <a:tc>
                  <a:txBody>
                    <a:bodyPr/>
                    <a:lstStyle/>
                    <a:p>
                      <a:pPr marL="0" marR="0" lvl="0" algn="ctr" rtl="1">
                        <a:lnSpc>
                          <a:spcPct val="115000"/>
                        </a:lnSpc>
                        <a:spcBef>
                          <a:spcPts val="0"/>
                        </a:spcBef>
                        <a:spcAft>
                          <a:spcPts val="100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448328195"/>
                  </a:ext>
                </a:extLst>
              </a:tr>
              <a:tr h="1168236">
                <a:tc rowSpan="4">
                  <a:txBody>
                    <a:bodyPr/>
                    <a:lstStyle/>
                    <a:p>
                      <a:endParaRPr lang="en-US" dirty="0"/>
                    </a:p>
                  </a:txBody>
                  <a:tcPr marL="68108" marR="68108" marT="0" marB="0" anchor="ctr"/>
                </a:tc>
                <a:tc>
                  <a:txBody>
                    <a:bodyPr/>
                    <a:lstStyle/>
                    <a:p>
                      <a:pPr marL="0" marR="0" lvl="0" algn="ctr" defTabSz="914400" rtl="1" eaLnBrk="1" latinLnBrk="0" hangingPunct="1">
                        <a:lnSpc>
                          <a:spcPct val="115000"/>
                        </a:lnSpc>
                        <a:spcBef>
                          <a:spcPts val="0"/>
                        </a:spcBef>
                        <a:spcAft>
                          <a:spcPts val="0"/>
                        </a:spcAft>
                      </a:pPr>
                      <a:r>
                        <a:rPr lang="en-US" sz="2400" i="1" kern="1200" dirty="0">
                          <a:solidFill>
                            <a:schemeClr val="accent6">
                              <a:lumMod val="75000"/>
                            </a:schemeClr>
                          </a:solidFill>
                          <a:effectLst/>
                          <a:latin typeface="+mn-lt"/>
                          <a:ea typeface="+mn-ea"/>
                          <a:cs typeface="+mn-cs"/>
                        </a:rPr>
                        <a:t>20,000</a:t>
                      </a:r>
                    </a:p>
                  </a:txBody>
                  <a:tcPr marL="68108" marR="68108" marT="0" marB="0" anchor="ctr"/>
                </a:tc>
                <a:tc>
                  <a:txBody>
                    <a:bodyPr/>
                    <a:lstStyle/>
                    <a:p>
                      <a:pPr marL="0" marR="0" lvl="0" algn="ctr" rtl="1">
                        <a:lnSpc>
                          <a:spcPct val="115000"/>
                        </a:lnSpc>
                        <a:spcBef>
                          <a:spcPts val="0"/>
                        </a:spcBef>
                        <a:spcAft>
                          <a:spcPts val="0"/>
                        </a:spcAft>
                      </a:pPr>
                      <a:r>
                        <a:rPr lang="en-US" sz="2400" i="1" dirty="0">
                          <a:solidFill>
                            <a:schemeClr val="accent6">
                              <a:lumMod val="75000"/>
                            </a:schemeClr>
                          </a:solidFill>
                          <a:effectLst/>
                        </a:rPr>
                        <a:t>10,000</a:t>
                      </a:r>
                      <a:endParaRPr lang="en-US" sz="3200" i="1" dirty="0">
                        <a:solidFill>
                          <a:schemeClr val="accent6">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lvl="0" algn="ctr" rtl="0">
                        <a:lnSpc>
                          <a:spcPct val="115000"/>
                        </a:lnSpc>
                        <a:spcBef>
                          <a:spcPts val="0"/>
                        </a:spcBef>
                        <a:spcAft>
                          <a:spcPts val="0"/>
                        </a:spcAft>
                      </a:pPr>
                      <a:r>
                        <a:rPr lang="en-US" sz="2400" i="1" dirty="0">
                          <a:solidFill>
                            <a:schemeClr val="accent6">
                              <a:lumMod val="75000"/>
                            </a:schemeClr>
                          </a:solidFill>
                          <a:effectLst/>
                        </a:rPr>
                        <a:t>5,000</a:t>
                      </a:r>
                      <a:endParaRPr lang="en-US" sz="3200" i="1" dirty="0">
                        <a:solidFill>
                          <a:schemeClr val="accent6">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lvl="0" algn="ctr"/>
                      <a:r>
                        <a:rPr lang="en-US" sz="2400" i="1">
                          <a:solidFill>
                            <a:schemeClr val="accent6">
                              <a:lumMod val="75000"/>
                            </a:schemeClr>
                          </a:solidFill>
                          <a:effectLst/>
                        </a:rPr>
                        <a:t>20,000</a:t>
                      </a:r>
                      <a:endParaRPr lang="en-US" sz="2800" i="1">
                        <a:solidFill>
                          <a:schemeClr val="accent6">
                            <a:lumMod val="75000"/>
                          </a:schemeClr>
                        </a:solidFill>
                      </a:endParaRPr>
                    </a:p>
                  </a:txBody>
                  <a:tcPr marL="68108" marR="68108" marT="0" marB="0" anchor="ctr"/>
                </a:tc>
                <a:tc>
                  <a:txBody>
                    <a:bodyPr/>
                    <a:lstStyle/>
                    <a:p>
                      <a:pPr marL="0" marR="0" lvl="0" algn="ctr" rtl="0">
                        <a:lnSpc>
                          <a:spcPct val="115000"/>
                        </a:lnSpc>
                        <a:spcBef>
                          <a:spcPts val="0"/>
                        </a:spcBef>
                        <a:spcAft>
                          <a:spcPts val="0"/>
                        </a:spcAft>
                      </a:pPr>
                      <a:r>
                        <a:rPr lang="en-US" sz="2400" i="1">
                          <a:solidFill>
                            <a:schemeClr val="accent6">
                              <a:lumMod val="75000"/>
                            </a:schemeClr>
                          </a:solidFill>
                          <a:effectLst/>
                        </a:rPr>
                        <a:t>10,000</a:t>
                      </a:r>
                      <a:endParaRPr lang="en-US" sz="3200" i="1">
                        <a:solidFill>
                          <a:schemeClr val="accent6">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lvl="0" algn="ctr" rtl="1">
                        <a:lnSpc>
                          <a:spcPct val="115000"/>
                        </a:lnSpc>
                        <a:spcBef>
                          <a:spcPts val="0"/>
                        </a:spcBef>
                        <a:spcAft>
                          <a:spcPts val="0"/>
                        </a:spcAft>
                      </a:pPr>
                      <a:r>
                        <a:rPr lang="en-US" sz="2400" i="1">
                          <a:solidFill>
                            <a:schemeClr val="accent6">
                              <a:lumMod val="75000"/>
                            </a:schemeClr>
                          </a:solidFill>
                          <a:effectLst/>
                        </a:rPr>
                        <a:t>5,000</a:t>
                      </a:r>
                      <a:endParaRPr lang="en-US" sz="3200" i="1">
                        <a:solidFill>
                          <a:schemeClr val="accent6">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lvl="0" algn="ctr"/>
                      <a:r>
                        <a:rPr lang="en-US" sz="2400" i="1" dirty="0">
                          <a:solidFill>
                            <a:schemeClr val="accent6">
                              <a:lumMod val="75000"/>
                            </a:schemeClr>
                          </a:solidFill>
                          <a:effectLst/>
                        </a:rPr>
                        <a:t>20,000</a:t>
                      </a:r>
                      <a:endParaRPr lang="en-US" sz="4800" i="1" dirty="0">
                        <a:solidFill>
                          <a:schemeClr val="accent6">
                            <a:lumMod val="75000"/>
                          </a:schemeClr>
                        </a:solidFill>
                      </a:endParaRPr>
                    </a:p>
                  </a:txBody>
                  <a:tcPr marL="68108" marR="68108" marT="0" marB="0" anchor="ctr"/>
                </a:tc>
                <a:tc>
                  <a:txBody>
                    <a:bodyPr/>
                    <a:lstStyle/>
                    <a:p>
                      <a:pPr marL="0" marR="0" lvl="0" algn="ctr" rtl="1">
                        <a:lnSpc>
                          <a:spcPct val="115000"/>
                        </a:lnSpc>
                        <a:spcBef>
                          <a:spcPts val="0"/>
                        </a:spcBef>
                        <a:spcAft>
                          <a:spcPts val="0"/>
                        </a:spcAft>
                      </a:pPr>
                      <a:r>
                        <a:rPr lang="en-US" sz="2400" i="1" dirty="0">
                          <a:solidFill>
                            <a:schemeClr val="accent6">
                              <a:lumMod val="75000"/>
                            </a:schemeClr>
                          </a:solidFill>
                          <a:effectLst/>
                        </a:rPr>
                        <a:t>10,000</a:t>
                      </a:r>
                      <a:endParaRPr lang="en-US" sz="3200" i="1" dirty="0">
                        <a:solidFill>
                          <a:schemeClr val="accent6">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lvl="0" algn="ctr" rtl="0">
                        <a:lnSpc>
                          <a:spcPct val="115000"/>
                        </a:lnSpc>
                        <a:spcBef>
                          <a:spcPts val="0"/>
                        </a:spcBef>
                        <a:spcAft>
                          <a:spcPts val="0"/>
                        </a:spcAft>
                      </a:pPr>
                      <a:r>
                        <a:rPr lang="en-US" sz="2400" i="1" dirty="0">
                          <a:solidFill>
                            <a:schemeClr val="accent6">
                              <a:lumMod val="75000"/>
                            </a:schemeClr>
                          </a:solidFill>
                          <a:effectLst/>
                        </a:rPr>
                        <a:t>5,000</a:t>
                      </a:r>
                      <a:endParaRPr lang="en-US" sz="3200" i="1" dirty="0">
                        <a:solidFill>
                          <a:schemeClr val="accent6">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lvl="0" algn="ctr"/>
                      <a:r>
                        <a:rPr lang="en-US" sz="2400" dirty="0">
                          <a:solidFill>
                            <a:schemeClr val="accent6">
                              <a:lumMod val="75000"/>
                            </a:schemeClr>
                          </a:solidFill>
                          <a:effectLst/>
                        </a:rPr>
                        <a:t>Monthly Wages in NIS</a:t>
                      </a:r>
                      <a:endParaRPr lang="en-US" sz="2800" dirty="0">
                        <a:solidFill>
                          <a:schemeClr val="accent6">
                            <a:lumMod val="75000"/>
                          </a:schemeClr>
                        </a:solidFill>
                      </a:endParaRPr>
                    </a:p>
                  </a:txBody>
                  <a:tcPr marL="68108" marR="68108" marT="0" marB="0" anchor="ctr"/>
                </a:tc>
                <a:extLst>
                  <a:ext uri="{0D108BD9-81ED-4DB2-BD59-A6C34878D82A}">
                    <a16:rowId xmlns:a16="http://schemas.microsoft.com/office/drawing/2014/main" val="2520929502"/>
                  </a:ext>
                </a:extLst>
              </a:tr>
              <a:tr h="1168236">
                <a:tc vMerge="1">
                  <a:txBody>
                    <a:bodyPr/>
                    <a:lstStyle/>
                    <a:p>
                      <a:endParaRPr lang="en-US" dirty="0"/>
                    </a:p>
                  </a:txBody>
                  <a:tcPr marL="68108" marR="68108" marT="0" marB="0" anchor="ctr"/>
                </a:tc>
                <a:tc>
                  <a:txBody>
                    <a:bodyPr/>
                    <a:lstStyle/>
                    <a:p>
                      <a:pPr marL="0" marR="0" lvl="0" algn="ctr" defTabSz="914400" rtl="1" eaLnBrk="1" latinLnBrk="0" hangingPunct="1">
                        <a:lnSpc>
                          <a:spcPct val="115000"/>
                        </a:lnSpc>
                        <a:spcBef>
                          <a:spcPts val="0"/>
                        </a:spcBef>
                        <a:spcAft>
                          <a:spcPts val="0"/>
                        </a:spcAft>
                      </a:pPr>
                      <a:r>
                        <a:rPr lang="en-US" sz="2400" kern="1200" dirty="0">
                          <a:solidFill>
                            <a:schemeClr val="dk1"/>
                          </a:solidFill>
                          <a:effectLst/>
                          <a:latin typeface="+mn-lt"/>
                          <a:ea typeface="+mn-ea"/>
                          <a:cs typeface="+mn-cs"/>
                        </a:rPr>
                        <a:t>19,457</a:t>
                      </a:r>
                    </a:p>
                  </a:txBody>
                  <a:tcPr marL="68108" marR="68108" marT="0" marB="0" anchor="ctr"/>
                </a:tc>
                <a:tc>
                  <a:txBody>
                    <a:bodyPr/>
                    <a:lstStyle/>
                    <a:p>
                      <a:pPr marL="0" marR="0" lvl="0" algn="ctr" rtl="1">
                        <a:lnSpc>
                          <a:spcPct val="115000"/>
                        </a:lnSpc>
                        <a:spcBef>
                          <a:spcPts val="0"/>
                        </a:spcBef>
                        <a:spcAft>
                          <a:spcPts val="0"/>
                        </a:spcAft>
                      </a:pPr>
                      <a:r>
                        <a:rPr lang="en-US" sz="2400" dirty="0">
                          <a:effectLst/>
                        </a:rPr>
                        <a:t>9,898</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lvl="0" algn="ctr" rtl="1">
                        <a:lnSpc>
                          <a:spcPct val="115000"/>
                        </a:lnSpc>
                        <a:spcBef>
                          <a:spcPts val="0"/>
                        </a:spcBef>
                        <a:spcAft>
                          <a:spcPts val="0"/>
                        </a:spcAft>
                      </a:pPr>
                      <a:r>
                        <a:rPr lang="en-US" sz="2400" dirty="0">
                          <a:effectLst/>
                        </a:rPr>
                        <a:t>4,218</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lvl="0" algn="ctr"/>
                      <a:r>
                        <a:rPr lang="en-US" sz="2400" dirty="0">
                          <a:solidFill>
                            <a:srgbClr val="7030A0"/>
                          </a:solidFill>
                          <a:effectLst/>
                        </a:rPr>
                        <a:t>19,855</a:t>
                      </a:r>
                      <a:endParaRPr lang="en-US" sz="2800" dirty="0">
                        <a:solidFill>
                          <a:srgbClr val="7030A0"/>
                        </a:solidFill>
                      </a:endParaRPr>
                    </a:p>
                  </a:txBody>
                  <a:tcPr marL="68108" marR="68108" marT="0" marB="0" anchor="ctr"/>
                </a:tc>
                <a:tc>
                  <a:txBody>
                    <a:bodyPr/>
                    <a:lstStyle/>
                    <a:p>
                      <a:pPr marL="0" marR="0" lvl="0" algn="ctr" rtl="1">
                        <a:lnSpc>
                          <a:spcPct val="115000"/>
                        </a:lnSpc>
                        <a:spcBef>
                          <a:spcPts val="0"/>
                        </a:spcBef>
                        <a:spcAft>
                          <a:spcPts val="0"/>
                        </a:spcAft>
                      </a:pPr>
                      <a:r>
                        <a:rPr lang="en-US" sz="2400" dirty="0">
                          <a:solidFill>
                            <a:srgbClr val="7030A0"/>
                          </a:solidFill>
                          <a:effectLst/>
                        </a:rPr>
                        <a:t>9,670</a:t>
                      </a:r>
                      <a:endParaRPr lang="en-US" sz="32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lvl="0" algn="ctr" rtl="1">
                        <a:lnSpc>
                          <a:spcPct val="115000"/>
                        </a:lnSpc>
                        <a:spcBef>
                          <a:spcPts val="0"/>
                        </a:spcBef>
                        <a:spcAft>
                          <a:spcPts val="0"/>
                        </a:spcAft>
                      </a:pPr>
                      <a:r>
                        <a:rPr lang="en-US" sz="2400" dirty="0">
                          <a:solidFill>
                            <a:srgbClr val="7030A0"/>
                          </a:solidFill>
                          <a:effectLst/>
                        </a:rPr>
                        <a:t>4,724</a:t>
                      </a:r>
                      <a:endParaRPr lang="en-US" sz="32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lvl="0" algn="ctr"/>
                      <a:r>
                        <a:rPr lang="en-US" sz="2400">
                          <a:solidFill>
                            <a:schemeClr val="tx1">
                              <a:lumMod val="95000"/>
                              <a:lumOff val="5000"/>
                            </a:schemeClr>
                          </a:solidFill>
                          <a:effectLst/>
                        </a:rPr>
                        <a:t>19,350</a:t>
                      </a:r>
                      <a:endParaRPr lang="en-US" sz="4800">
                        <a:solidFill>
                          <a:schemeClr val="tx1">
                            <a:lumMod val="95000"/>
                            <a:lumOff val="5000"/>
                          </a:schemeClr>
                        </a:solidFill>
                      </a:endParaRPr>
                    </a:p>
                  </a:txBody>
                  <a:tcPr marL="68108" marR="68108" marT="0" marB="0" anchor="ctr"/>
                </a:tc>
                <a:tc>
                  <a:txBody>
                    <a:bodyPr/>
                    <a:lstStyle/>
                    <a:p>
                      <a:pPr marL="0" marR="0" lvl="0" algn="ctr" rtl="1">
                        <a:lnSpc>
                          <a:spcPct val="115000"/>
                        </a:lnSpc>
                        <a:spcBef>
                          <a:spcPts val="0"/>
                        </a:spcBef>
                        <a:spcAft>
                          <a:spcPts val="0"/>
                        </a:spcAft>
                      </a:pPr>
                      <a:r>
                        <a:rPr lang="en-US" sz="2400" dirty="0">
                          <a:solidFill>
                            <a:schemeClr val="tx1">
                              <a:lumMod val="95000"/>
                              <a:lumOff val="5000"/>
                            </a:schemeClr>
                          </a:solidFill>
                          <a:effectLst/>
                        </a:rPr>
                        <a:t>9,675</a:t>
                      </a:r>
                      <a:endParaRPr lang="en-US" sz="3200" dirty="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lvl="0" algn="ctr" rtl="1">
                        <a:lnSpc>
                          <a:spcPct val="115000"/>
                        </a:lnSpc>
                        <a:spcBef>
                          <a:spcPts val="0"/>
                        </a:spcBef>
                        <a:spcAft>
                          <a:spcPts val="0"/>
                        </a:spcAft>
                      </a:pPr>
                      <a:r>
                        <a:rPr lang="en-US" sz="2400" dirty="0">
                          <a:solidFill>
                            <a:schemeClr val="tx1">
                              <a:lumMod val="95000"/>
                              <a:lumOff val="5000"/>
                            </a:schemeClr>
                          </a:solidFill>
                          <a:effectLst/>
                        </a:rPr>
                        <a:t>4,837</a:t>
                      </a:r>
                      <a:endParaRPr lang="en-US" sz="3200" dirty="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lvl="0" algn="ctr"/>
                      <a:r>
                        <a:rPr lang="en-US" sz="2000" dirty="0">
                          <a:effectLst/>
                        </a:rPr>
                        <a:t>95 Percentile</a:t>
                      </a:r>
                      <a:endParaRPr lang="en-US" sz="2400" dirty="0"/>
                    </a:p>
                  </a:txBody>
                  <a:tcPr marL="68108" marR="68108" marT="0" marB="0" anchor="ctr"/>
                </a:tc>
                <a:extLst>
                  <a:ext uri="{0D108BD9-81ED-4DB2-BD59-A6C34878D82A}">
                    <a16:rowId xmlns:a16="http://schemas.microsoft.com/office/drawing/2014/main" val="1295789968"/>
                  </a:ext>
                </a:extLst>
              </a:tr>
              <a:tr h="1168236">
                <a:tc vMerge="1">
                  <a:txBody>
                    <a:bodyPr/>
                    <a:lstStyle/>
                    <a:p>
                      <a:endParaRPr lang="en-US" dirty="0"/>
                    </a:p>
                  </a:txBody>
                  <a:tcPr marL="68108" marR="68108" marT="0" marB="0" anchor="ctr"/>
                </a:tc>
                <a:tc>
                  <a:txBody>
                    <a:bodyPr/>
                    <a:lstStyle/>
                    <a:p>
                      <a:pPr marL="0" marR="0" lvl="0" algn="ctr" defTabSz="914400" rtl="1" eaLnBrk="1" latinLnBrk="0" hangingPunct="1">
                        <a:lnSpc>
                          <a:spcPct val="115000"/>
                        </a:lnSpc>
                        <a:spcBef>
                          <a:spcPts val="0"/>
                        </a:spcBef>
                        <a:spcAft>
                          <a:spcPts val="0"/>
                        </a:spcAft>
                      </a:pPr>
                      <a:r>
                        <a:rPr lang="en-US" sz="2400" kern="1200" dirty="0">
                          <a:solidFill>
                            <a:schemeClr val="dk1"/>
                          </a:solidFill>
                          <a:effectLst/>
                          <a:latin typeface="+mn-lt"/>
                          <a:ea typeface="+mn-ea"/>
                          <a:cs typeface="+mn-cs"/>
                        </a:rPr>
                        <a:t>12,450</a:t>
                      </a:r>
                    </a:p>
                  </a:txBody>
                  <a:tcPr marL="68108" marR="68108" marT="0" marB="0" anchor="ctr"/>
                </a:tc>
                <a:tc>
                  <a:txBody>
                    <a:bodyPr/>
                    <a:lstStyle/>
                    <a:p>
                      <a:pPr marL="0" marR="0" lvl="0" algn="ctr" rtl="1">
                        <a:lnSpc>
                          <a:spcPct val="115000"/>
                        </a:lnSpc>
                        <a:spcBef>
                          <a:spcPts val="0"/>
                        </a:spcBef>
                        <a:spcAft>
                          <a:spcPts val="0"/>
                        </a:spcAft>
                      </a:pPr>
                      <a:r>
                        <a:rPr lang="en-US" sz="2400" dirty="0">
                          <a:effectLst/>
                        </a:rPr>
                        <a:t>6,395</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lvl="0" algn="ctr" rtl="1">
                        <a:lnSpc>
                          <a:spcPct val="115000"/>
                        </a:lnSpc>
                        <a:spcBef>
                          <a:spcPts val="0"/>
                        </a:spcBef>
                        <a:spcAft>
                          <a:spcPts val="0"/>
                        </a:spcAft>
                      </a:pPr>
                      <a:r>
                        <a:rPr lang="en-US" sz="2400" dirty="0">
                          <a:effectLst/>
                        </a:rPr>
                        <a:t>3,544</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lvl="0" algn="ctr"/>
                      <a:r>
                        <a:rPr lang="en-US" sz="2400">
                          <a:solidFill>
                            <a:srgbClr val="7030A0"/>
                          </a:solidFill>
                          <a:effectLst/>
                        </a:rPr>
                        <a:t>12,296</a:t>
                      </a:r>
                      <a:endParaRPr lang="en-US" sz="2800">
                        <a:solidFill>
                          <a:srgbClr val="7030A0"/>
                        </a:solidFill>
                      </a:endParaRPr>
                    </a:p>
                  </a:txBody>
                  <a:tcPr marL="68108" marR="68108" marT="0" marB="0" anchor="ctr"/>
                </a:tc>
                <a:tc>
                  <a:txBody>
                    <a:bodyPr/>
                    <a:lstStyle/>
                    <a:p>
                      <a:pPr marL="0" marR="0" lvl="0" algn="ctr" rtl="1">
                        <a:lnSpc>
                          <a:spcPct val="115000"/>
                        </a:lnSpc>
                        <a:spcBef>
                          <a:spcPts val="0"/>
                        </a:spcBef>
                        <a:spcAft>
                          <a:spcPts val="0"/>
                        </a:spcAft>
                      </a:pPr>
                      <a:r>
                        <a:rPr lang="en-US" sz="2400">
                          <a:solidFill>
                            <a:srgbClr val="7030A0"/>
                          </a:solidFill>
                          <a:effectLst/>
                        </a:rPr>
                        <a:t>6,516</a:t>
                      </a:r>
                      <a:endParaRPr lang="en-US" sz="320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lvl="0" algn="ctr" rtl="1">
                        <a:lnSpc>
                          <a:spcPct val="115000"/>
                        </a:lnSpc>
                        <a:spcBef>
                          <a:spcPts val="0"/>
                        </a:spcBef>
                        <a:spcAft>
                          <a:spcPts val="0"/>
                        </a:spcAft>
                      </a:pPr>
                      <a:r>
                        <a:rPr lang="en-US" sz="2400" dirty="0">
                          <a:solidFill>
                            <a:srgbClr val="7030A0"/>
                          </a:solidFill>
                          <a:effectLst/>
                        </a:rPr>
                        <a:t>3,642</a:t>
                      </a:r>
                      <a:endParaRPr lang="en-US" sz="32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lvl="0" algn="ctr"/>
                      <a:r>
                        <a:rPr lang="en-US" sz="2400">
                          <a:solidFill>
                            <a:schemeClr val="tx1">
                              <a:lumMod val="95000"/>
                              <a:lumOff val="5000"/>
                            </a:schemeClr>
                          </a:solidFill>
                          <a:effectLst/>
                        </a:rPr>
                        <a:t>13,296</a:t>
                      </a:r>
                      <a:endParaRPr lang="en-US" sz="4800">
                        <a:solidFill>
                          <a:schemeClr val="tx1">
                            <a:lumMod val="95000"/>
                            <a:lumOff val="5000"/>
                          </a:schemeClr>
                        </a:solidFill>
                      </a:endParaRPr>
                    </a:p>
                  </a:txBody>
                  <a:tcPr marL="68108" marR="68108" marT="0" marB="0" anchor="ctr"/>
                </a:tc>
                <a:tc>
                  <a:txBody>
                    <a:bodyPr/>
                    <a:lstStyle/>
                    <a:p>
                      <a:pPr marL="0" marR="0" lvl="0" algn="ctr" rtl="1">
                        <a:lnSpc>
                          <a:spcPct val="115000"/>
                        </a:lnSpc>
                        <a:spcBef>
                          <a:spcPts val="0"/>
                        </a:spcBef>
                        <a:spcAft>
                          <a:spcPts val="0"/>
                        </a:spcAft>
                      </a:pPr>
                      <a:r>
                        <a:rPr lang="en-US" sz="2400">
                          <a:solidFill>
                            <a:schemeClr val="tx1">
                              <a:lumMod val="95000"/>
                              <a:lumOff val="5000"/>
                            </a:schemeClr>
                          </a:solidFill>
                          <a:effectLst/>
                        </a:rPr>
                        <a:t>6,648</a:t>
                      </a:r>
                      <a:endParaRPr lang="en-US" sz="320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lvl="0" algn="ctr" rtl="1">
                        <a:lnSpc>
                          <a:spcPct val="115000"/>
                        </a:lnSpc>
                        <a:spcBef>
                          <a:spcPts val="0"/>
                        </a:spcBef>
                        <a:spcAft>
                          <a:spcPts val="0"/>
                        </a:spcAft>
                      </a:pPr>
                      <a:r>
                        <a:rPr lang="en-US" sz="2400" dirty="0">
                          <a:solidFill>
                            <a:schemeClr val="tx1">
                              <a:lumMod val="95000"/>
                              <a:lumOff val="5000"/>
                            </a:schemeClr>
                          </a:solidFill>
                          <a:effectLst/>
                        </a:rPr>
                        <a:t>3,324</a:t>
                      </a:r>
                      <a:endParaRPr lang="en-US" sz="3200" dirty="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lvl="0" algn="ctr"/>
                      <a:r>
                        <a:rPr lang="en-US" sz="2000" dirty="0">
                          <a:effectLst/>
                        </a:rPr>
                        <a:t>50 Percentile (median)</a:t>
                      </a:r>
                      <a:endParaRPr lang="en-US" sz="2400" dirty="0"/>
                    </a:p>
                  </a:txBody>
                  <a:tcPr marL="68108" marR="68108" marT="0" marB="0" anchor="ctr"/>
                </a:tc>
                <a:extLst>
                  <a:ext uri="{0D108BD9-81ED-4DB2-BD59-A6C34878D82A}">
                    <a16:rowId xmlns:a16="http://schemas.microsoft.com/office/drawing/2014/main" val="4115535174"/>
                  </a:ext>
                </a:extLst>
              </a:tr>
              <a:tr h="973531">
                <a:tc vMerge="1">
                  <a:txBody>
                    <a:bodyPr/>
                    <a:lstStyle/>
                    <a:p>
                      <a:endParaRPr lang="en-US" dirty="0"/>
                    </a:p>
                  </a:txBody>
                  <a:tcPr marL="68108" marR="68108" marT="0" marB="0" anchor="ctr"/>
                </a:tc>
                <a:tc>
                  <a:txBody>
                    <a:bodyPr/>
                    <a:lstStyle/>
                    <a:p>
                      <a:pPr marL="0" marR="0" lvl="0" algn="ctr" defTabSz="914400" rtl="1" eaLnBrk="1" latinLnBrk="0" hangingPunct="1">
                        <a:lnSpc>
                          <a:spcPct val="115000"/>
                        </a:lnSpc>
                        <a:spcBef>
                          <a:spcPts val="0"/>
                        </a:spcBef>
                        <a:spcAft>
                          <a:spcPts val="0"/>
                        </a:spcAft>
                      </a:pPr>
                      <a:r>
                        <a:rPr lang="en-US" sz="2400" kern="1200" dirty="0">
                          <a:solidFill>
                            <a:schemeClr val="dk1"/>
                          </a:solidFill>
                          <a:effectLst/>
                          <a:latin typeface="+mn-lt"/>
                          <a:ea typeface="+mn-ea"/>
                          <a:cs typeface="+mn-cs"/>
                        </a:rPr>
                        <a:t>8,545</a:t>
                      </a:r>
                    </a:p>
                  </a:txBody>
                  <a:tcPr marL="68108" marR="68108" marT="0" marB="0" anchor="ctr"/>
                </a:tc>
                <a:tc>
                  <a:txBody>
                    <a:bodyPr/>
                    <a:lstStyle/>
                    <a:p>
                      <a:pPr marL="0" marR="0" lvl="0" algn="ctr" rtl="1">
                        <a:lnSpc>
                          <a:spcPct val="115000"/>
                        </a:lnSpc>
                        <a:spcBef>
                          <a:spcPts val="0"/>
                        </a:spcBef>
                        <a:spcAft>
                          <a:spcPts val="0"/>
                        </a:spcAft>
                      </a:pPr>
                      <a:r>
                        <a:rPr lang="en-US" sz="2400" dirty="0">
                          <a:effectLst/>
                        </a:rPr>
                        <a:t>4,647</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lvl="0" algn="ctr" rtl="1">
                        <a:lnSpc>
                          <a:spcPct val="115000"/>
                        </a:lnSpc>
                        <a:spcBef>
                          <a:spcPts val="0"/>
                        </a:spcBef>
                        <a:spcAft>
                          <a:spcPts val="0"/>
                        </a:spcAft>
                      </a:pPr>
                      <a:r>
                        <a:rPr lang="en-US" sz="2400" dirty="0">
                          <a:effectLst/>
                        </a:rPr>
                        <a:t>2,773</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lvl="0" algn="ctr"/>
                      <a:r>
                        <a:rPr lang="en-US" sz="2400" dirty="0">
                          <a:solidFill>
                            <a:srgbClr val="7030A0"/>
                          </a:solidFill>
                          <a:effectLst/>
                        </a:rPr>
                        <a:t>7,862</a:t>
                      </a:r>
                      <a:endParaRPr lang="en-US" sz="2800" dirty="0">
                        <a:solidFill>
                          <a:srgbClr val="7030A0"/>
                        </a:solidFill>
                      </a:endParaRPr>
                    </a:p>
                  </a:txBody>
                  <a:tcPr marL="68108" marR="68108" marT="0" marB="0" anchor="ctr"/>
                </a:tc>
                <a:tc>
                  <a:txBody>
                    <a:bodyPr/>
                    <a:lstStyle/>
                    <a:p>
                      <a:pPr marL="0" marR="0" lvl="0" algn="ctr" rtl="1">
                        <a:lnSpc>
                          <a:spcPct val="115000"/>
                        </a:lnSpc>
                        <a:spcBef>
                          <a:spcPts val="0"/>
                        </a:spcBef>
                        <a:spcAft>
                          <a:spcPts val="0"/>
                        </a:spcAft>
                      </a:pPr>
                      <a:r>
                        <a:rPr lang="en-US" sz="2400">
                          <a:solidFill>
                            <a:srgbClr val="7030A0"/>
                          </a:solidFill>
                          <a:effectLst/>
                        </a:rPr>
                        <a:t>4,447</a:t>
                      </a:r>
                      <a:endParaRPr lang="en-US" sz="320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lvl="0" algn="ctr" rtl="1">
                        <a:lnSpc>
                          <a:spcPct val="115000"/>
                        </a:lnSpc>
                        <a:spcBef>
                          <a:spcPts val="0"/>
                        </a:spcBef>
                        <a:spcAft>
                          <a:spcPts val="0"/>
                        </a:spcAft>
                      </a:pPr>
                      <a:r>
                        <a:rPr lang="en-US" sz="2400" dirty="0">
                          <a:solidFill>
                            <a:srgbClr val="7030A0"/>
                          </a:solidFill>
                          <a:effectLst/>
                        </a:rPr>
                        <a:t>2,835</a:t>
                      </a:r>
                      <a:endParaRPr lang="en-US" sz="32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lvl="0" algn="ctr"/>
                      <a:r>
                        <a:rPr lang="en-US" sz="2400" dirty="0">
                          <a:solidFill>
                            <a:schemeClr val="tx1">
                              <a:lumMod val="95000"/>
                              <a:lumOff val="5000"/>
                            </a:schemeClr>
                          </a:solidFill>
                          <a:effectLst/>
                        </a:rPr>
                        <a:t>9,195</a:t>
                      </a:r>
                      <a:endParaRPr lang="en-US" sz="4800" dirty="0">
                        <a:solidFill>
                          <a:schemeClr val="tx1">
                            <a:lumMod val="95000"/>
                            <a:lumOff val="5000"/>
                          </a:schemeClr>
                        </a:solidFill>
                      </a:endParaRPr>
                    </a:p>
                  </a:txBody>
                  <a:tcPr marL="68108" marR="68108" marT="0" marB="0" anchor="ctr"/>
                </a:tc>
                <a:tc>
                  <a:txBody>
                    <a:bodyPr/>
                    <a:lstStyle/>
                    <a:p>
                      <a:pPr marL="0" marR="0" lvl="0" algn="ctr" rtl="1">
                        <a:lnSpc>
                          <a:spcPct val="115000"/>
                        </a:lnSpc>
                        <a:spcBef>
                          <a:spcPts val="0"/>
                        </a:spcBef>
                        <a:spcAft>
                          <a:spcPts val="0"/>
                        </a:spcAft>
                      </a:pPr>
                      <a:r>
                        <a:rPr lang="en-US" sz="2400">
                          <a:solidFill>
                            <a:schemeClr val="tx1">
                              <a:lumMod val="95000"/>
                              <a:lumOff val="5000"/>
                            </a:schemeClr>
                          </a:solidFill>
                          <a:effectLst/>
                        </a:rPr>
                        <a:t>4,598</a:t>
                      </a:r>
                      <a:endParaRPr lang="en-US" sz="320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lvl="0" algn="ctr" rtl="1">
                        <a:lnSpc>
                          <a:spcPct val="115000"/>
                        </a:lnSpc>
                        <a:spcBef>
                          <a:spcPts val="0"/>
                        </a:spcBef>
                        <a:spcAft>
                          <a:spcPts val="0"/>
                        </a:spcAft>
                      </a:pPr>
                      <a:r>
                        <a:rPr lang="en-US" sz="2400" dirty="0">
                          <a:solidFill>
                            <a:schemeClr val="tx1">
                              <a:lumMod val="95000"/>
                              <a:lumOff val="5000"/>
                            </a:schemeClr>
                          </a:solidFill>
                          <a:effectLst/>
                        </a:rPr>
                        <a:t>2,299</a:t>
                      </a:r>
                      <a:endParaRPr lang="en-US" sz="3200" dirty="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lvl="0" algn="ctr"/>
                      <a:r>
                        <a:rPr lang="en-US" sz="2000" dirty="0">
                          <a:effectLst/>
                        </a:rPr>
                        <a:t>5 Percentile</a:t>
                      </a:r>
                      <a:endParaRPr lang="en-US" sz="2400" dirty="0"/>
                    </a:p>
                  </a:txBody>
                  <a:tcPr marL="68108" marR="68108" marT="0" marB="0" anchor="ctr"/>
                </a:tc>
                <a:extLst>
                  <a:ext uri="{0D108BD9-81ED-4DB2-BD59-A6C34878D82A}">
                    <a16:rowId xmlns:a16="http://schemas.microsoft.com/office/drawing/2014/main" val="820484352"/>
                  </a:ext>
                </a:extLst>
              </a:tr>
            </a:tbl>
          </a:graphicData>
        </a:graphic>
      </p:graphicFrame>
    </p:spTree>
    <p:extLst>
      <p:ext uri="{BB962C8B-B14F-4D97-AF65-F5344CB8AC3E}">
        <p14:creationId xmlns:p14="http://schemas.microsoft.com/office/powerpoint/2010/main" val="296442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7BE0A3E-744C-4F04-A754-82E8FB8A406C}"/>
              </a:ext>
            </a:extLst>
          </p:cNvPr>
          <p:cNvSpPr>
            <a:spLocks noGrp="1"/>
          </p:cNvSpPr>
          <p:nvPr>
            <p:ph type="title"/>
          </p:nvPr>
        </p:nvSpPr>
        <p:spPr>
          <a:xfrm>
            <a:off x="838200" y="665481"/>
            <a:ext cx="10515600" cy="1325563"/>
          </a:xfrm>
        </p:spPr>
        <p:txBody>
          <a:bodyPr/>
          <a:lstStyle/>
          <a:p>
            <a:br>
              <a:rPr lang="en-US" dirty="0"/>
            </a:br>
            <a:endParaRPr lang="en-US" dirty="0"/>
          </a:p>
        </p:txBody>
      </p:sp>
      <p:graphicFrame>
        <p:nvGraphicFramePr>
          <p:cNvPr id="4" name="מציין מיקום תוכן 3">
            <a:extLst>
              <a:ext uri="{FF2B5EF4-FFF2-40B4-BE49-F238E27FC236}">
                <a16:creationId xmlns:a16="http://schemas.microsoft.com/office/drawing/2014/main" id="{52B2762C-50AB-425C-8792-AC6F7014A88A}"/>
              </a:ext>
            </a:extLst>
          </p:cNvPr>
          <p:cNvGraphicFramePr>
            <a:graphicFrameLocks noGrp="1"/>
          </p:cNvGraphicFramePr>
          <p:nvPr>
            <p:ph idx="1"/>
            <p:extLst>
              <p:ext uri="{D42A27DB-BD31-4B8C-83A1-F6EECF244321}">
                <p14:modId xmlns:p14="http://schemas.microsoft.com/office/powerpoint/2010/main" val="1768051474"/>
              </p:ext>
            </p:extLst>
          </p:nvPr>
        </p:nvGraphicFramePr>
        <p:xfrm>
          <a:off x="1406183" y="1293655"/>
          <a:ext cx="9876692" cy="4727766"/>
        </p:xfrm>
        <a:graphic>
          <a:graphicData uri="http://schemas.openxmlformats.org/drawingml/2006/table">
            <a:tbl>
              <a:tblPr rtl="1" firstRow="1" firstCol="1" bandRow="1">
                <a:tableStyleId>{5C22544A-7EE6-4342-B048-85BDC9FD1C3A}</a:tableStyleId>
              </a:tblPr>
              <a:tblGrid>
                <a:gridCol w="162560">
                  <a:extLst>
                    <a:ext uri="{9D8B030D-6E8A-4147-A177-3AD203B41FA5}">
                      <a16:colId xmlns:a16="http://schemas.microsoft.com/office/drawing/2014/main" val="770903732"/>
                    </a:ext>
                  </a:extLst>
                </a:gridCol>
                <a:gridCol w="1173870">
                  <a:extLst>
                    <a:ext uri="{9D8B030D-6E8A-4147-A177-3AD203B41FA5}">
                      <a16:colId xmlns:a16="http://schemas.microsoft.com/office/drawing/2014/main" val="1658144262"/>
                    </a:ext>
                  </a:extLst>
                </a:gridCol>
                <a:gridCol w="1107831">
                  <a:extLst>
                    <a:ext uri="{9D8B030D-6E8A-4147-A177-3AD203B41FA5}">
                      <a16:colId xmlns:a16="http://schemas.microsoft.com/office/drawing/2014/main" val="400410765"/>
                    </a:ext>
                  </a:extLst>
                </a:gridCol>
                <a:gridCol w="1652954">
                  <a:extLst>
                    <a:ext uri="{9D8B030D-6E8A-4147-A177-3AD203B41FA5}">
                      <a16:colId xmlns:a16="http://schemas.microsoft.com/office/drawing/2014/main" val="1586400642"/>
                    </a:ext>
                  </a:extLst>
                </a:gridCol>
                <a:gridCol w="1195754">
                  <a:extLst>
                    <a:ext uri="{9D8B030D-6E8A-4147-A177-3AD203B41FA5}">
                      <a16:colId xmlns:a16="http://schemas.microsoft.com/office/drawing/2014/main" val="1483866362"/>
                    </a:ext>
                  </a:extLst>
                </a:gridCol>
                <a:gridCol w="1424354">
                  <a:extLst>
                    <a:ext uri="{9D8B030D-6E8A-4147-A177-3AD203B41FA5}">
                      <a16:colId xmlns:a16="http://schemas.microsoft.com/office/drawing/2014/main" val="4118115443"/>
                    </a:ext>
                  </a:extLst>
                </a:gridCol>
                <a:gridCol w="1588871">
                  <a:extLst>
                    <a:ext uri="{9D8B030D-6E8A-4147-A177-3AD203B41FA5}">
                      <a16:colId xmlns:a16="http://schemas.microsoft.com/office/drawing/2014/main" val="3500172164"/>
                    </a:ext>
                  </a:extLst>
                </a:gridCol>
                <a:gridCol w="1570498">
                  <a:extLst>
                    <a:ext uri="{9D8B030D-6E8A-4147-A177-3AD203B41FA5}">
                      <a16:colId xmlns:a16="http://schemas.microsoft.com/office/drawing/2014/main" val="1853901032"/>
                    </a:ext>
                  </a:extLst>
                </a:gridCol>
              </a:tblGrid>
              <a:tr h="382988">
                <a:tc gridSpan="4">
                  <a:txBody>
                    <a:bodyPr/>
                    <a:lstStyle/>
                    <a:p>
                      <a:pPr marL="0" marR="0" algn="just" rtl="1">
                        <a:lnSpc>
                          <a:spcPct val="115000"/>
                        </a:lnSpc>
                        <a:spcBef>
                          <a:spcPts val="0"/>
                        </a:spcBef>
                        <a:spcAft>
                          <a:spcPts val="0"/>
                        </a:spcAft>
                      </a:pPr>
                      <a:r>
                        <a:rPr lang="en-US" sz="1200" dirty="0">
                          <a:effectLst/>
                        </a:rPr>
                        <a:t>Model C: 4% Return on Designated Bonds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r>
                        <a:rPr lang="en-US" sz="1200" dirty="0">
                          <a:effectLst/>
                        </a:rPr>
                        <a:t>Model B: 4.86% Yield on Designated Bonds</a:t>
                      </a:r>
                      <a:endParaRPr lang="en-US" dirty="0"/>
                    </a:p>
                  </a:txBody>
                  <a:tcPr marL="68580" marR="68580" marT="0" marB="0" anchor="ctr"/>
                </a:tc>
                <a:tc hMerge="1">
                  <a:txBody>
                    <a:bodyPr/>
                    <a:lstStyle/>
                    <a:p>
                      <a:endParaRPr lang="en-US"/>
                    </a:p>
                  </a:txBody>
                  <a:tcPr/>
                </a:tc>
                <a:tc hMerge="1">
                  <a:txBody>
                    <a:bodyPr/>
                    <a:lstStyle/>
                    <a:p>
                      <a:endParaRPr lang="en-US"/>
                    </a:p>
                  </a:txBody>
                  <a:tcPr/>
                </a:tc>
                <a:tc>
                  <a:txBody>
                    <a:bodyPr/>
                    <a:lstStyle/>
                    <a:p>
                      <a:pPr marL="0" marR="0" algn="r" rtl="1">
                        <a:lnSpc>
                          <a:spcPct val="115000"/>
                        </a:lnSpc>
                        <a:spcBef>
                          <a:spcPts val="0"/>
                        </a:spcBef>
                        <a:spcAft>
                          <a:spcPts val="100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129952775"/>
                  </a:ext>
                </a:extLst>
              </a:tr>
              <a:tr h="915441">
                <a:tc>
                  <a:txBody>
                    <a:bodyPr/>
                    <a:lstStyle/>
                    <a:p>
                      <a:endParaRPr lang="en-US" dirty="0"/>
                    </a:p>
                  </a:txBody>
                  <a:tcPr marL="68580" marR="68580" marT="0" marB="0" anchor="ctr"/>
                </a:tc>
                <a:tc>
                  <a:txBody>
                    <a:bodyPr/>
                    <a:lstStyle/>
                    <a:p>
                      <a:pPr marL="0" marR="0" algn="ctr" rtl="1">
                        <a:lnSpc>
                          <a:spcPct val="115000"/>
                        </a:lnSpc>
                        <a:spcBef>
                          <a:spcPts val="0"/>
                        </a:spcBef>
                        <a:spcAft>
                          <a:spcPts val="0"/>
                        </a:spcAft>
                      </a:pPr>
                      <a:r>
                        <a:rPr lang="en-US" sz="1800" dirty="0">
                          <a:solidFill>
                            <a:schemeClr val="accent1">
                              <a:lumMod val="75000"/>
                            </a:schemeClr>
                          </a:solidFill>
                          <a:effectLst/>
                        </a:rPr>
                        <a:t>20,000</a:t>
                      </a:r>
                      <a:endParaRPr lang="en-US" sz="24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15000"/>
                        </a:lnSpc>
                        <a:spcBef>
                          <a:spcPts val="0"/>
                        </a:spcBef>
                        <a:spcAft>
                          <a:spcPts val="0"/>
                        </a:spcAft>
                      </a:pPr>
                      <a:r>
                        <a:rPr lang="en-US" sz="1800" dirty="0">
                          <a:solidFill>
                            <a:schemeClr val="accent1">
                              <a:lumMod val="75000"/>
                            </a:schemeClr>
                          </a:solidFill>
                          <a:effectLst/>
                        </a:rPr>
                        <a:t>10,000</a:t>
                      </a:r>
                      <a:endParaRPr lang="en-US" sz="24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15000"/>
                        </a:lnSpc>
                        <a:spcBef>
                          <a:spcPts val="0"/>
                        </a:spcBef>
                        <a:spcAft>
                          <a:spcPts val="0"/>
                        </a:spcAft>
                      </a:pPr>
                      <a:r>
                        <a:rPr lang="en-US" sz="1800">
                          <a:solidFill>
                            <a:schemeClr val="accent1">
                              <a:lumMod val="75000"/>
                            </a:schemeClr>
                          </a:solidFill>
                          <a:effectLst/>
                        </a:rPr>
                        <a:t>5,000</a:t>
                      </a:r>
                      <a:endParaRPr lang="en-US" sz="240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15000"/>
                        </a:lnSpc>
                        <a:spcBef>
                          <a:spcPts val="0"/>
                        </a:spcBef>
                        <a:spcAft>
                          <a:spcPts val="0"/>
                        </a:spcAft>
                      </a:pPr>
                      <a:r>
                        <a:rPr lang="en-US" sz="1800">
                          <a:solidFill>
                            <a:schemeClr val="accent1">
                              <a:lumMod val="75000"/>
                            </a:schemeClr>
                          </a:solidFill>
                          <a:effectLst/>
                        </a:rPr>
                        <a:t>20,000</a:t>
                      </a:r>
                      <a:endParaRPr lang="en-US" sz="240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15000"/>
                        </a:lnSpc>
                        <a:spcBef>
                          <a:spcPts val="0"/>
                        </a:spcBef>
                        <a:spcAft>
                          <a:spcPts val="0"/>
                        </a:spcAft>
                      </a:pPr>
                      <a:r>
                        <a:rPr lang="en-US" sz="1800" dirty="0">
                          <a:solidFill>
                            <a:schemeClr val="accent1">
                              <a:lumMod val="75000"/>
                            </a:schemeClr>
                          </a:solidFill>
                          <a:effectLst/>
                        </a:rPr>
                        <a:t>10,000</a:t>
                      </a:r>
                      <a:endParaRPr lang="en-US" sz="24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15000"/>
                        </a:lnSpc>
                        <a:spcBef>
                          <a:spcPts val="0"/>
                        </a:spcBef>
                        <a:spcAft>
                          <a:spcPts val="0"/>
                        </a:spcAft>
                      </a:pPr>
                      <a:r>
                        <a:rPr lang="en-US" sz="1800" dirty="0">
                          <a:solidFill>
                            <a:schemeClr val="accent1">
                              <a:lumMod val="75000"/>
                            </a:schemeClr>
                          </a:solidFill>
                          <a:effectLst/>
                        </a:rPr>
                        <a:t>5,000</a:t>
                      </a:r>
                      <a:endParaRPr lang="en-US" sz="24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r>
                        <a:rPr lang="en-US" sz="1800" dirty="0">
                          <a:solidFill>
                            <a:schemeClr val="accent1">
                              <a:lumMod val="75000"/>
                            </a:schemeClr>
                          </a:solidFill>
                          <a:effectLst/>
                        </a:rPr>
                        <a:t>Monthly Wages in NIS</a:t>
                      </a:r>
                      <a:endParaRPr lang="en-US" sz="4000" dirty="0">
                        <a:solidFill>
                          <a:schemeClr val="accent1">
                            <a:lumMod val="75000"/>
                          </a:schemeClr>
                        </a:solidFill>
                      </a:endParaRPr>
                    </a:p>
                  </a:txBody>
                  <a:tcPr marL="68580" marR="68580" marT="0" marB="0" anchor="ctr"/>
                </a:tc>
                <a:extLst>
                  <a:ext uri="{0D108BD9-81ED-4DB2-BD59-A6C34878D82A}">
                    <a16:rowId xmlns:a16="http://schemas.microsoft.com/office/drawing/2014/main" val="1916938420"/>
                  </a:ext>
                </a:extLst>
              </a:tr>
              <a:tr h="777557">
                <a:tc>
                  <a:txBody>
                    <a:bodyPr/>
                    <a:lstStyle/>
                    <a:p>
                      <a:endParaRPr lang="en-US" dirty="0"/>
                    </a:p>
                  </a:txBody>
                  <a:tcPr marL="68580" marR="68580" marT="0" marB="0" anchor="ctr"/>
                </a:tc>
                <a:tc>
                  <a:txBody>
                    <a:bodyPr/>
                    <a:lstStyle/>
                    <a:p>
                      <a:pPr marL="0" marR="0" algn="ctr" rtl="1">
                        <a:lnSpc>
                          <a:spcPct val="115000"/>
                        </a:lnSpc>
                        <a:spcBef>
                          <a:spcPts val="0"/>
                        </a:spcBef>
                        <a:spcAft>
                          <a:spcPts val="0"/>
                        </a:spcAft>
                      </a:pPr>
                      <a:r>
                        <a:rPr lang="en-US" sz="2000" dirty="0">
                          <a:solidFill>
                            <a:srgbClr val="FF0000"/>
                          </a:solidFill>
                          <a:effectLst/>
                        </a:rPr>
                        <a:t>-846</a:t>
                      </a: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15000"/>
                        </a:lnSpc>
                        <a:spcBef>
                          <a:spcPts val="0"/>
                        </a:spcBef>
                        <a:spcAft>
                          <a:spcPts val="0"/>
                        </a:spcAft>
                      </a:pPr>
                      <a:r>
                        <a:rPr lang="en-US" sz="2000" dirty="0">
                          <a:solidFill>
                            <a:srgbClr val="FF0000"/>
                          </a:solidFill>
                          <a:effectLst/>
                        </a:rPr>
                        <a:t>-253</a:t>
                      </a: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15000"/>
                        </a:lnSpc>
                        <a:spcBef>
                          <a:spcPts val="0"/>
                        </a:spcBef>
                        <a:spcAft>
                          <a:spcPts val="0"/>
                        </a:spcAft>
                      </a:pPr>
                      <a:r>
                        <a:rPr lang="he-IL" sz="2000" dirty="0">
                          <a:solidFill>
                            <a:srgbClr val="00B050"/>
                          </a:solidFill>
                          <a:effectLst/>
                        </a:rPr>
                        <a:t>220</a:t>
                      </a:r>
                      <a:endParaRPr lang="en-US" sz="20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15000"/>
                        </a:lnSpc>
                        <a:spcBef>
                          <a:spcPts val="0"/>
                        </a:spcBef>
                        <a:spcAft>
                          <a:spcPts val="0"/>
                        </a:spcAft>
                      </a:pPr>
                      <a:r>
                        <a:rPr lang="he-IL" sz="2000">
                          <a:solidFill>
                            <a:srgbClr val="FF0000"/>
                          </a:solidFill>
                          <a:effectLst/>
                        </a:rPr>
                        <a:t>1,000</a:t>
                      </a:r>
                      <a:r>
                        <a:rPr lang="en-US" sz="2000">
                          <a:solidFill>
                            <a:srgbClr val="FF0000"/>
                          </a:solidFill>
                          <a:effectLst/>
                        </a:rPr>
                        <a:t>-</a:t>
                      </a:r>
                      <a:endParaRPr lang="en-US" sz="200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15000"/>
                        </a:lnSpc>
                        <a:spcBef>
                          <a:spcPts val="0"/>
                        </a:spcBef>
                        <a:spcAft>
                          <a:spcPts val="0"/>
                        </a:spcAft>
                      </a:pPr>
                      <a:r>
                        <a:rPr lang="he-IL" sz="2000" dirty="0">
                          <a:solidFill>
                            <a:srgbClr val="FF0000"/>
                          </a:solidFill>
                          <a:effectLst/>
                        </a:rPr>
                        <a:t>132</a:t>
                      </a:r>
                      <a:r>
                        <a:rPr lang="en-US" sz="2000" dirty="0">
                          <a:solidFill>
                            <a:srgbClr val="FF0000"/>
                          </a:solidFill>
                          <a:effectLst/>
                        </a:rPr>
                        <a:t>-</a:t>
                      </a: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15000"/>
                        </a:lnSpc>
                        <a:spcBef>
                          <a:spcPts val="0"/>
                        </a:spcBef>
                        <a:spcAft>
                          <a:spcPts val="0"/>
                        </a:spcAft>
                      </a:pPr>
                      <a:r>
                        <a:rPr lang="he-IL" sz="2000" dirty="0">
                          <a:solidFill>
                            <a:srgbClr val="00B050"/>
                          </a:solidFill>
                          <a:effectLst/>
                        </a:rPr>
                        <a:t>318</a:t>
                      </a:r>
                      <a:endParaRPr lang="en-US" sz="20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r>
                        <a:rPr lang="en-US" sz="1800" dirty="0">
                          <a:effectLst/>
                        </a:rPr>
                        <a:t>50 Percentile (median)</a:t>
                      </a:r>
                      <a:endParaRPr lang="en-US" sz="4000" dirty="0"/>
                    </a:p>
                  </a:txBody>
                  <a:tcPr marL="68580" marR="68580" marT="0" marB="0" anchor="ctr"/>
                </a:tc>
                <a:extLst>
                  <a:ext uri="{0D108BD9-81ED-4DB2-BD59-A6C34878D82A}">
                    <a16:rowId xmlns:a16="http://schemas.microsoft.com/office/drawing/2014/main" val="634072019"/>
                  </a:ext>
                </a:extLst>
              </a:tr>
              <a:tr h="579130">
                <a:tc>
                  <a:txBody>
                    <a:bodyPr/>
                    <a:lstStyle/>
                    <a:p>
                      <a:endParaRPr lang="en-US" dirty="0"/>
                    </a:p>
                  </a:txBody>
                  <a:tcPr marL="68580" marR="68580" marT="0" marB="0" anchor="ctr"/>
                </a:tc>
                <a:tc>
                  <a:txBody>
                    <a:bodyPr/>
                    <a:lstStyle/>
                    <a:p>
                      <a:pPr algn="ctr" rtl="0" fontAlgn="b"/>
                      <a:r>
                        <a:rPr lang="en-US" sz="2000" b="0" i="1" u="none" strike="noStrike">
                          <a:solidFill>
                            <a:srgbClr val="FF0000"/>
                          </a:solidFill>
                          <a:effectLst/>
                          <a:latin typeface="Calibri" panose="020F0502020204030204" pitchFamily="34" charset="0"/>
                        </a:rPr>
                        <a:t>-6.9%</a:t>
                      </a:r>
                    </a:p>
                  </a:txBody>
                  <a:tcPr marL="9525" marR="9525" marT="9525" marB="0" anchor="b"/>
                </a:tc>
                <a:tc>
                  <a:txBody>
                    <a:bodyPr/>
                    <a:lstStyle/>
                    <a:p>
                      <a:pPr algn="ctr" rtl="0" fontAlgn="b"/>
                      <a:r>
                        <a:rPr lang="en-US" sz="2000" b="0" i="1" u="none" strike="noStrike" dirty="0">
                          <a:solidFill>
                            <a:srgbClr val="FF0000"/>
                          </a:solidFill>
                          <a:effectLst/>
                          <a:latin typeface="Calibri" panose="020F0502020204030204" pitchFamily="34" charset="0"/>
                        </a:rPr>
                        <a:t>-3.9%</a:t>
                      </a:r>
                    </a:p>
                  </a:txBody>
                  <a:tcPr marL="9525" marR="9525" marT="9525" marB="0" anchor="b"/>
                </a:tc>
                <a:tc>
                  <a:txBody>
                    <a:bodyPr/>
                    <a:lstStyle/>
                    <a:p>
                      <a:pPr algn="ctr" rtl="0" fontAlgn="b"/>
                      <a:r>
                        <a:rPr lang="en-US" sz="2000" b="0" i="1" u="none" strike="noStrike" dirty="0">
                          <a:solidFill>
                            <a:srgbClr val="00B050"/>
                          </a:solidFill>
                          <a:effectLst/>
                          <a:latin typeface="Calibri" panose="020F0502020204030204" pitchFamily="34" charset="0"/>
                        </a:rPr>
                        <a:t>6.0%</a:t>
                      </a:r>
                    </a:p>
                  </a:txBody>
                  <a:tcPr marL="9525" marR="9525" marT="9525" marB="0" anchor="b"/>
                </a:tc>
                <a:tc>
                  <a:txBody>
                    <a:bodyPr/>
                    <a:lstStyle/>
                    <a:p>
                      <a:pPr algn="ctr" rtl="0" fontAlgn="b"/>
                      <a:r>
                        <a:rPr lang="en-US" sz="2000" b="0" i="1" u="none" strike="noStrike">
                          <a:solidFill>
                            <a:srgbClr val="FF0000"/>
                          </a:solidFill>
                          <a:effectLst/>
                          <a:latin typeface="Calibri" panose="020F0502020204030204" pitchFamily="34" charset="0"/>
                        </a:rPr>
                        <a:t>-7.5%</a:t>
                      </a:r>
                    </a:p>
                  </a:txBody>
                  <a:tcPr marL="9525" marR="9525" marT="9525" marB="0" anchor="b"/>
                </a:tc>
                <a:tc>
                  <a:txBody>
                    <a:bodyPr/>
                    <a:lstStyle/>
                    <a:p>
                      <a:pPr algn="ctr" rtl="0" fontAlgn="b"/>
                      <a:r>
                        <a:rPr lang="en-US" sz="2000" b="0" i="1" u="none" strike="noStrike" dirty="0">
                          <a:solidFill>
                            <a:srgbClr val="FF0000"/>
                          </a:solidFill>
                          <a:effectLst/>
                          <a:latin typeface="Calibri" panose="020F0502020204030204" pitchFamily="34" charset="0"/>
                        </a:rPr>
                        <a:t>-2.0%</a:t>
                      </a:r>
                    </a:p>
                  </a:txBody>
                  <a:tcPr marL="9525" marR="9525" marT="9525" marB="0" anchor="b"/>
                </a:tc>
                <a:tc>
                  <a:txBody>
                    <a:bodyPr/>
                    <a:lstStyle/>
                    <a:p>
                      <a:pPr algn="ctr" rtl="0" fontAlgn="b"/>
                      <a:r>
                        <a:rPr lang="en-US" sz="2000" b="0" i="1" u="none" strike="noStrike" dirty="0">
                          <a:solidFill>
                            <a:srgbClr val="00B050"/>
                          </a:solidFill>
                          <a:effectLst/>
                          <a:latin typeface="Calibri" panose="020F0502020204030204" pitchFamily="34" charset="0"/>
                        </a:rPr>
                        <a:t>9.6%</a:t>
                      </a:r>
                    </a:p>
                  </a:txBody>
                  <a:tcPr marL="9525" marR="9525" marT="9525" marB="0" anchor="b"/>
                </a:tc>
                <a:tc>
                  <a:txBody>
                    <a:bodyPr/>
                    <a:lstStyle/>
                    <a:p>
                      <a:r>
                        <a:rPr lang="en-US" sz="1800" dirty="0">
                          <a:effectLst/>
                        </a:rPr>
                        <a:t>50 Percentile (median)</a:t>
                      </a:r>
                      <a:endParaRPr lang="en-US" sz="4000" dirty="0"/>
                    </a:p>
                  </a:txBody>
                  <a:tcPr marL="68580" marR="68580" marT="0" marB="0" anchor="ctr"/>
                </a:tc>
                <a:extLst>
                  <a:ext uri="{0D108BD9-81ED-4DB2-BD59-A6C34878D82A}">
                    <a16:rowId xmlns:a16="http://schemas.microsoft.com/office/drawing/2014/main" val="2913709720"/>
                  </a:ext>
                </a:extLst>
              </a:tr>
              <a:tr h="579130">
                <a:tc>
                  <a:txBody>
                    <a:bodyPr/>
                    <a:lstStyle/>
                    <a:p>
                      <a:endParaRPr lang="en-US" dirty="0"/>
                    </a:p>
                  </a:txBody>
                  <a:tcPr marL="68580" marR="68580" marT="0" marB="0" anchor="ctr"/>
                </a:tc>
                <a:tc>
                  <a:txBody>
                    <a:bodyPr/>
                    <a:lstStyle/>
                    <a:p>
                      <a:pPr marL="0" marR="0" algn="ctr" rtl="1">
                        <a:lnSpc>
                          <a:spcPct val="115000"/>
                        </a:lnSpc>
                        <a:spcBef>
                          <a:spcPts val="0"/>
                        </a:spcBef>
                        <a:spcAft>
                          <a:spcPts val="0"/>
                        </a:spcAft>
                      </a:pPr>
                      <a:r>
                        <a:rPr lang="en-US" sz="2000" dirty="0">
                          <a:solidFill>
                            <a:srgbClr val="FF0000"/>
                          </a:solidFill>
                          <a:effectLst/>
                        </a:rPr>
                        <a:t>-650</a:t>
                      </a: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15000"/>
                        </a:lnSpc>
                        <a:spcBef>
                          <a:spcPts val="0"/>
                        </a:spcBef>
                        <a:spcAft>
                          <a:spcPts val="0"/>
                        </a:spcAft>
                      </a:pPr>
                      <a:r>
                        <a:rPr lang="he-IL" sz="2000" dirty="0">
                          <a:solidFill>
                            <a:srgbClr val="00B050"/>
                          </a:solidFill>
                          <a:effectLst/>
                        </a:rPr>
                        <a:t>49</a:t>
                      </a:r>
                      <a:endParaRPr lang="en-US" sz="20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15000"/>
                        </a:lnSpc>
                        <a:spcBef>
                          <a:spcPts val="0"/>
                        </a:spcBef>
                        <a:spcAft>
                          <a:spcPts val="0"/>
                        </a:spcAft>
                      </a:pPr>
                      <a:r>
                        <a:rPr lang="he-IL" sz="2000" dirty="0">
                          <a:solidFill>
                            <a:srgbClr val="00B050"/>
                          </a:solidFill>
                          <a:effectLst/>
                        </a:rPr>
                        <a:t>474</a:t>
                      </a:r>
                      <a:endParaRPr lang="en-US" sz="20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15000"/>
                        </a:lnSpc>
                        <a:spcBef>
                          <a:spcPts val="0"/>
                        </a:spcBef>
                        <a:spcAft>
                          <a:spcPts val="0"/>
                        </a:spcAft>
                      </a:pPr>
                      <a:r>
                        <a:rPr lang="he-IL" sz="2000">
                          <a:solidFill>
                            <a:srgbClr val="FF0000"/>
                          </a:solidFill>
                          <a:effectLst/>
                        </a:rPr>
                        <a:t>1,333</a:t>
                      </a:r>
                      <a:r>
                        <a:rPr lang="en-US" sz="2000">
                          <a:solidFill>
                            <a:srgbClr val="FF0000"/>
                          </a:solidFill>
                          <a:effectLst/>
                        </a:rPr>
                        <a:t>-</a:t>
                      </a:r>
                      <a:endParaRPr lang="en-US" sz="200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15000"/>
                        </a:lnSpc>
                        <a:spcBef>
                          <a:spcPts val="0"/>
                        </a:spcBef>
                        <a:spcAft>
                          <a:spcPts val="0"/>
                        </a:spcAft>
                      </a:pPr>
                      <a:r>
                        <a:rPr lang="he-IL" sz="2000" dirty="0">
                          <a:solidFill>
                            <a:srgbClr val="FF0000"/>
                          </a:solidFill>
                          <a:effectLst/>
                        </a:rPr>
                        <a:t>151</a:t>
                      </a:r>
                      <a:r>
                        <a:rPr lang="en-US" sz="2000" dirty="0">
                          <a:solidFill>
                            <a:srgbClr val="FF0000"/>
                          </a:solidFill>
                          <a:effectLst/>
                        </a:rPr>
                        <a:t>-</a:t>
                      </a: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15000"/>
                        </a:lnSpc>
                        <a:spcBef>
                          <a:spcPts val="0"/>
                        </a:spcBef>
                        <a:spcAft>
                          <a:spcPts val="0"/>
                        </a:spcAft>
                      </a:pPr>
                      <a:r>
                        <a:rPr lang="he-IL" sz="2000" dirty="0">
                          <a:solidFill>
                            <a:srgbClr val="00B050"/>
                          </a:solidFill>
                          <a:effectLst/>
                        </a:rPr>
                        <a:t>536</a:t>
                      </a:r>
                      <a:endParaRPr lang="en-US" sz="20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r>
                        <a:rPr lang="en-US" sz="1800" dirty="0">
                          <a:effectLst/>
                        </a:rPr>
                        <a:t>5 Percentile</a:t>
                      </a:r>
                      <a:endParaRPr lang="en-US" sz="4000" dirty="0"/>
                    </a:p>
                  </a:txBody>
                  <a:tcPr marL="68580" marR="68580" marT="0" marB="0" anchor="ctr"/>
                </a:tc>
                <a:extLst>
                  <a:ext uri="{0D108BD9-81ED-4DB2-BD59-A6C34878D82A}">
                    <a16:rowId xmlns:a16="http://schemas.microsoft.com/office/drawing/2014/main" val="98316741"/>
                  </a:ext>
                </a:extLst>
              </a:tr>
              <a:tr h="815472">
                <a:tc>
                  <a:txBody>
                    <a:bodyPr/>
                    <a:lstStyle/>
                    <a:p>
                      <a:endParaRPr lang="en-US" dirty="0"/>
                    </a:p>
                  </a:txBody>
                  <a:tcPr marL="68580" marR="68580" marT="0" marB="0" anchor="ctr"/>
                </a:tc>
                <a:tc>
                  <a:txBody>
                    <a:bodyPr/>
                    <a:lstStyle/>
                    <a:p>
                      <a:pPr algn="ctr" rtl="0" fontAlgn="b"/>
                      <a:r>
                        <a:rPr lang="en-US" sz="2000" b="0" i="1" u="none" strike="noStrike" dirty="0">
                          <a:solidFill>
                            <a:srgbClr val="FF0000"/>
                          </a:solidFill>
                          <a:effectLst/>
                          <a:latin typeface="Calibri" panose="020F0502020204030204" pitchFamily="34" charset="0"/>
                        </a:rPr>
                        <a:t>-8.27%</a:t>
                      </a:r>
                    </a:p>
                  </a:txBody>
                  <a:tcPr marL="9525" marR="9525" marT="9525" marB="0" anchor="b"/>
                </a:tc>
                <a:tc>
                  <a:txBody>
                    <a:bodyPr/>
                    <a:lstStyle/>
                    <a:p>
                      <a:pPr algn="ctr" rtl="0" fontAlgn="b"/>
                      <a:r>
                        <a:rPr lang="en-US" sz="2000" b="0" i="1" u="none" strike="noStrike">
                          <a:solidFill>
                            <a:srgbClr val="00B050"/>
                          </a:solidFill>
                          <a:effectLst/>
                          <a:latin typeface="Calibri" panose="020F0502020204030204" pitchFamily="34" charset="0"/>
                        </a:rPr>
                        <a:t>1.10%</a:t>
                      </a:r>
                    </a:p>
                  </a:txBody>
                  <a:tcPr marL="9525" marR="9525" marT="9525" marB="0" anchor="b"/>
                </a:tc>
                <a:tc>
                  <a:txBody>
                    <a:bodyPr/>
                    <a:lstStyle/>
                    <a:p>
                      <a:pPr algn="ctr" rtl="0" fontAlgn="b"/>
                      <a:r>
                        <a:rPr lang="en-US" sz="2000" b="0" i="1" u="none" strike="noStrike" dirty="0">
                          <a:solidFill>
                            <a:srgbClr val="00B050"/>
                          </a:solidFill>
                          <a:effectLst/>
                          <a:latin typeface="Calibri" panose="020F0502020204030204" pitchFamily="34" charset="0"/>
                        </a:rPr>
                        <a:t>16.72%</a:t>
                      </a:r>
                    </a:p>
                  </a:txBody>
                  <a:tcPr marL="9525" marR="9525" marT="9525" marB="0" anchor="b"/>
                </a:tc>
                <a:tc>
                  <a:txBody>
                    <a:bodyPr/>
                    <a:lstStyle/>
                    <a:p>
                      <a:pPr algn="ctr" rtl="0" fontAlgn="b"/>
                      <a:r>
                        <a:rPr lang="en-US" sz="2000" b="0" i="1" u="none" strike="noStrike">
                          <a:solidFill>
                            <a:srgbClr val="FF0000"/>
                          </a:solidFill>
                          <a:effectLst/>
                          <a:latin typeface="Calibri" panose="020F0502020204030204" pitchFamily="34" charset="0"/>
                        </a:rPr>
                        <a:t>-14.50%</a:t>
                      </a:r>
                    </a:p>
                  </a:txBody>
                  <a:tcPr marL="9525" marR="9525" marT="9525" marB="0" anchor="b"/>
                </a:tc>
                <a:tc>
                  <a:txBody>
                    <a:bodyPr/>
                    <a:lstStyle/>
                    <a:p>
                      <a:pPr algn="ctr" rtl="0" fontAlgn="b"/>
                      <a:r>
                        <a:rPr lang="en-US" sz="2000" b="0" i="1" u="none" strike="noStrike" dirty="0">
                          <a:solidFill>
                            <a:srgbClr val="FF0000"/>
                          </a:solidFill>
                          <a:effectLst/>
                          <a:latin typeface="Calibri" panose="020F0502020204030204" pitchFamily="34" charset="0"/>
                        </a:rPr>
                        <a:t>-3.28%</a:t>
                      </a:r>
                    </a:p>
                  </a:txBody>
                  <a:tcPr marL="9525" marR="9525" marT="9525" marB="0" anchor="b"/>
                </a:tc>
                <a:tc>
                  <a:txBody>
                    <a:bodyPr/>
                    <a:lstStyle/>
                    <a:p>
                      <a:pPr algn="ctr" rtl="0" fontAlgn="b"/>
                      <a:r>
                        <a:rPr lang="en-US" sz="2000" b="0" i="1" u="none" strike="noStrike" dirty="0">
                          <a:solidFill>
                            <a:srgbClr val="00B050"/>
                          </a:solidFill>
                          <a:effectLst/>
                          <a:latin typeface="Calibri" panose="020F0502020204030204" pitchFamily="34" charset="0"/>
                        </a:rPr>
                        <a:t>23.31%</a:t>
                      </a:r>
                    </a:p>
                  </a:txBody>
                  <a:tcPr marL="9525" marR="9525" marT="9525" marB="0" anchor="b"/>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5 Percentile</a:t>
                      </a:r>
                    </a:p>
                    <a:p>
                      <a:endParaRPr lang="en-US" sz="4000" dirty="0"/>
                    </a:p>
                  </a:txBody>
                  <a:tcPr marL="68580" marR="68580" marT="0" marB="0" anchor="ctr"/>
                </a:tc>
                <a:extLst>
                  <a:ext uri="{0D108BD9-81ED-4DB2-BD59-A6C34878D82A}">
                    <a16:rowId xmlns:a16="http://schemas.microsoft.com/office/drawing/2014/main" val="1499873936"/>
                  </a:ext>
                </a:extLst>
              </a:tr>
              <a:tr h="0">
                <a:tc>
                  <a:txBody>
                    <a:bodyPr/>
                    <a:lstStyle/>
                    <a:p>
                      <a:endParaRPr lang="en-US" dirty="0"/>
                    </a:p>
                  </a:txBody>
                  <a:tcPr marL="68580" marR="68580" marT="0" marB="0" anchor="ctr"/>
                </a:tc>
                <a:tc>
                  <a:txBody>
                    <a:bodyPr/>
                    <a:lstStyle/>
                    <a:p>
                      <a:pPr marL="0" marR="0" algn="ctr" rtl="1">
                        <a:lnSpc>
                          <a:spcPct val="115000"/>
                        </a:lnSpc>
                        <a:spcBef>
                          <a:spcPts val="0"/>
                        </a:spcBef>
                        <a:spcAft>
                          <a:spcPts val="0"/>
                        </a:spcAft>
                      </a:pP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15000"/>
                        </a:lnSpc>
                        <a:spcBef>
                          <a:spcPts val="0"/>
                        </a:spcBef>
                        <a:spcAft>
                          <a:spcPts val="0"/>
                        </a:spcAft>
                      </a:pPr>
                      <a:endParaRPr lang="en-US" sz="24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15000"/>
                        </a:lnSpc>
                        <a:spcBef>
                          <a:spcPts val="0"/>
                        </a:spcBef>
                        <a:spcAft>
                          <a:spcPts val="0"/>
                        </a:spcAft>
                      </a:pPr>
                      <a:endParaRPr lang="en-US" sz="24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15000"/>
                        </a:lnSpc>
                        <a:spcBef>
                          <a:spcPts val="0"/>
                        </a:spcBef>
                        <a:spcAft>
                          <a:spcPts val="0"/>
                        </a:spcAft>
                      </a:pP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15000"/>
                        </a:lnSpc>
                        <a:spcBef>
                          <a:spcPts val="0"/>
                        </a:spcBef>
                        <a:spcAft>
                          <a:spcPts val="0"/>
                        </a:spcAft>
                      </a:pP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15000"/>
                        </a:lnSpc>
                        <a:spcBef>
                          <a:spcPts val="0"/>
                        </a:spcBef>
                        <a:spcAft>
                          <a:spcPts val="0"/>
                        </a:spcAft>
                      </a:pPr>
                      <a:endParaRPr lang="en-US" sz="24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en-US" sz="4000" dirty="0"/>
                    </a:p>
                  </a:txBody>
                  <a:tcPr marL="68580" marR="68580" marT="0" marB="0" anchor="ctr"/>
                </a:tc>
                <a:extLst>
                  <a:ext uri="{0D108BD9-81ED-4DB2-BD59-A6C34878D82A}">
                    <a16:rowId xmlns:a16="http://schemas.microsoft.com/office/drawing/2014/main" val="47622899"/>
                  </a:ext>
                </a:extLst>
              </a:tr>
            </a:tbl>
          </a:graphicData>
        </a:graphic>
      </p:graphicFrame>
      <p:sp>
        <p:nvSpPr>
          <p:cNvPr id="5" name="TextBox 4">
            <a:extLst>
              <a:ext uri="{FF2B5EF4-FFF2-40B4-BE49-F238E27FC236}">
                <a16:creationId xmlns:a16="http://schemas.microsoft.com/office/drawing/2014/main" id="{5A3365FB-637A-482A-80BE-252B23CFFC81}"/>
              </a:ext>
            </a:extLst>
          </p:cNvPr>
          <p:cNvSpPr txBox="1"/>
          <p:nvPr/>
        </p:nvSpPr>
        <p:spPr>
          <a:xfrm>
            <a:off x="1406184" y="5657671"/>
            <a:ext cx="9876691" cy="1200329"/>
          </a:xfrm>
          <a:prstGeom prst="rect">
            <a:avLst/>
          </a:prstGeom>
          <a:noFill/>
        </p:spPr>
        <p:txBody>
          <a:bodyPr wrap="square" rtlCol="0">
            <a:spAutoFit/>
          </a:bodyPr>
          <a:lstStyle/>
          <a:p>
            <a:pPr algn="l"/>
            <a:r>
              <a:rPr lang="en-US" sz="2400" dirty="0"/>
              <a:t>We present only two alternative models, any model that we applied was superior to the  benchmark.  The 4% return is presented simply because 4 is </a:t>
            </a:r>
            <a:r>
              <a:rPr lang="en-US" sz="2400" i="1" dirty="0"/>
              <a:t>a r</a:t>
            </a:r>
            <a:r>
              <a:rPr lang="en-US" sz="2400" dirty="0"/>
              <a:t>ound number</a:t>
            </a:r>
          </a:p>
        </p:txBody>
      </p:sp>
      <p:sp>
        <p:nvSpPr>
          <p:cNvPr id="6" name="כותרת 1">
            <a:extLst>
              <a:ext uri="{FF2B5EF4-FFF2-40B4-BE49-F238E27FC236}">
                <a16:creationId xmlns:a16="http://schemas.microsoft.com/office/drawing/2014/main" id="{76D7F5F9-8EDD-4203-9A07-9C4476F24A28}"/>
              </a:ext>
            </a:extLst>
          </p:cNvPr>
          <p:cNvSpPr txBox="1">
            <a:spLocks/>
          </p:cNvSpPr>
          <p:nvPr/>
        </p:nvSpPr>
        <p:spPr>
          <a:xfrm>
            <a:off x="838199" y="365125"/>
            <a:ext cx="10725443" cy="1325563"/>
          </a:xfrm>
          <a:prstGeom prst="rect">
            <a:avLst/>
          </a:prstGeom>
        </p:spPr>
        <p:txBody>
          <a:bodyPr vert="horz" lIns="91440" tIns="45720" rIns="91440" bIns="45720" rtlCol="1" anchor="ctr">
            <a:normAutofit fontScale="92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Table 2A: Expected additional monthly  payment </a:t>
            </a:r>
            <a:br>
              <a:rPr lang="en-US" dirty="0"/>
            </a:br>
            <a:endParaRPr lang="en-US" dirty="0"/>
          </a:p>
        </p:txBody>
      </p:sp>
    </p:spTree>
    <p:extLst>
      <p:ext uri="{BB962C8B-B14F-4D97-AF65-F5344CB8AC3E}">
        <p14:creationId xmlns:p14="http://schemas.microsoft.com/office/powerpoint/2010/main" val="301160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5917ED6-5BC9-4946-9829-57D370632E8E}"/>
              </a:ext>
            </a:extLst>
          </p:cNvPr>
          <p:cNvSpPr>
            <a:spLocks noGrp="1"/>
          </p:cNvSpPr>
          <p:nvPr>
            <p:ph type="title"/>
          </p:nvPr>
        </p:nvSpPr>
        <p:spPr/>
        <p:txBody>
          <a:bodyPr/>
          <a:lstStyle/>
          <a:p>
            <a:pPr algn="l"/>
            <a:r>
              <a:rPr lang="en-US" dirty="0">
                <a:solidFill>
                  <a:schemeClr val="tx1">
                    <a:lumMod val="75000"/>
                    <a:lumOff val="25000"/>
                  </a:schemeClr>
                </a:solidFill>
              </a:rPr>
              <a:t>Discussion </a:t>
            </a:r>
          </a:p>
        </p:txBody>
      </p:sp>
      <p:sp>
        <p:nvSpPr>
          <p:cNvPr id="3" name="מציין מיקום תוכן 2">
            <a:extLst>
              <a:ext uri="{FF2B5EF4-FFF2-40B4-BE49-F238E27FC236}">
                <a16:creationId xmlns:a16="http://schemas.microsoft.com/office/drawing/2014/main" id="{03D3EE1A-7679-44A5-9FD1-29AF0B625555}"/>
              </a:ext>
            </a:extLst>
          </p:cNvPr>
          <p:cNvSpPr>
            <a:spLocks noGrp="1"/>
          </p:cNvSpPr>
          <p:nvPr>
            <p:ph idx="1"/>
          </p:nvPr>
        </p:nvSpPr>
        <p:spPr>
          <a:xfrm>
            <a:off x="838200" y="1386010"/>
            <a:ext cx="10515600" cy="4351338"/>
          </a:xfrm>
        </p:spPr>
        <p:txBody>
          <a:bodyPr>
            <a:noAutofit/>
          </a:bodyPr>
          <a:lstStyle/>
          <a:p>
            <a:pPr algn="just" rtl="0"/>
            <a:endParaRPr lang="en-US" sz="2000" dirty="0"/>
          </a:p>
          <a:p>
            <a:pPr algn="just" rtl="0"/>
            <a:r>
              <a:rPr lang="en-US" sz="2000" dirty="0"/>
              <a:t>The issuance of Earmarked  bonds allow us to examine government intervention policy in a narrow , yet meticulous manner. </a:t>
            </a:r>
          </a:p>
          <a:p>
            <a:pPr algn="just" rtl="0"/>
            <a:r>
              <a:rPr lang="en-US" sz="2000" dirty="0"/>
              <a:t>We consent to the budget external constraint and the actual financial instrument in order to focus on a single question: can     </a:t>
            </a:r>
          </a:p>
          <a:p>
            <a:pPr algn="just" rtl="0"/>
            <a:r>
              <a:rPr lang="en-US" sz="2000" dirty="0"/>
              <a:t>The simulation shows that Capital Market Authority's policy is suboptimal. correct, though it can be improved. The outline decided upon by the Capital Market Authority does not take into account previous findings, nor does it incorporate advanced research methodologies and simulations so as to examine the effects of designated bond distributions on future pensioners.</a:t>
            </a:r>
          </a:p>
          <a:p>
            <a:pPr algn="just" rtl="0"/>
            <a:r>
              <a:rPr lang="en-US" sz="2000" dirty="0">
                <a:solidFill>
                  <a:schemeClr val="accent2">
                    <a:lumMod val="75000"/>
                  </a:schemeClr>
                </a:solidFill>
              </a:rPr>
              <a:t>While the gradual distribution of designated bonds over a period of time is appropriate, a uniform issuance for all salary levels is mistaken.</a:t>
            </a:r>
          </a:p>
          <a:p>
            <a:pPr algn="just" rtl="0"/>
            <a:r>
              <a:rPr lang="en-US" sz="2000" dirty="0"/>
              <a:t>A. Such a distribution scheme perpetuates the subsidizing of the highest decile households (from the 9</a:t>
            </a:r>
            <a:r>
              <a:rPr lang="en-US" sz="2000" baseline="30000" dirty="0"/>
              <a:t>th</a:t>
            </a:r>
            <a:r>
              <a:rPr lang="en-US" sz="2000" dirty="0"/>
              <a:t> decile and up) and actually increases it, in comparison to low-income households. There is no apparent logic to distributing this allowance in such a manner.</a:t>
            </a:r>
          </a:p>
          <a:p>
            <a:pPr algn="just" rtl="0"/>
            <a:r>
              <a:rPr lang="en-US" sz="2000" dirty="0">
                <a:solidFill>
                  <a:schemeClr val="accent2">
                    <a:lumMod val="75000"/>
                  </a:schemeClr>
                </a:solidFill>
              </a:rPr>
              <a:t>B. Such a division increases the chances that low income households will reach retirement age with low and even deficient pensions</a:t>
            </a:r>
            <a:r>
              <a:rPr lang="en-US" sz="2000" dirty="0"/>
              <a:t>.</a:t>
            </a:r>
          </a:p>
          <a:p>
            <a:pPr algn="just" rtl="0"/>
            <a:r>
              <a:rPr lang="en-US" sz="2000" dirty="0"/>
              <a:t>C. There is a clear advantage to increasing the allocation of designated bonds, even if at a lower interest rate, especially for weak households. The increase in earmarked bonds would enable the pension fund to maintain an asset portfolio for such people, consisting entirely of supposedly risky assets (shares), but without an increase in the overall risk. Such a result is possible thanks to the anchor.</a:t>
            </a:r>
          </a:p>
          <a:p>
            <a:pPr algn="just"/>
            <a:endParaRPr lang="en-US" sz="2000" dirty="0"/>
          </a:p>
        </p:txBody>
      </p:sp>
    </p:spTree>
    <p:extLst>
      <p:ext uri="{BB962C8B-B14F-4D97-AF65-F5344CB8AC3E}">
        <p14:creationId xmlns:p14="http://schemas.microsoft.com/office/powerpoint/2010/main" val="3401365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7BF0499-8BA0-457E-9F12-64E3B1CC1810}"/>
              </a:ext>
            </a:extLst>
          </p:cNvPr>
          <p:cNvSpPr>
            <a:spLocks noGrp="1"/>
          </p:cNvSpPr>
          <p:nvPr>
            <p:ph type="title"/>
          </p:nvPr>
        </p:nvSpPr>
        <p:spPr/>
        <p:txBody>
          <a:bodyPr/>
          <a:lstStyle/>
          <a:p>
            <a:r>
              <a:rPr lang="en-US" dirty="0"/>
              <a:t>Government intervention in pension funds  </a:t>
            </a:r>
          </a:p>
        </p:txBody>
      </p:sp>
      <p:sp>
        <p:nvSpPr>
          <p:cNvPr id="3" name="מציין מיקום תוכן 2">
            <a:extLst>
              <a:ext uri="{FF2B5EF4-FFF2-40B4-BE49-F238E27FC236}">
                <a16:creationId xmlns:a16="http://schemas.microsoft.com/office/drawing/2014/main" id="{4FC0646B-AC79-49A5-BAFC-0621969EB4B6}"/>
              </a:ext>
            </a:extLst>
          </p:cNvPr>
          <p:cNvSpPr>
            <a:spLocks noGrp="1"/>
          </p:cNvSpPr>
          <p:nvPr>
            <p:ph idx="1"/>
          </p:nvPr>
        </p:nvSpPr>
        <p:spPr/>
        <p:txBody>
          <a:bodyPr>
            <a:normAutofit fontScale="92500" lnSpcReduction="10000"/>
          </a:bodyPr>
          <a:lstStyle/>
          <a:p>
            <a:pPr marL="0" indent="0" algn="l" rtl="0">
              <a:buNone/>
            </a:pPr>
            <a:r>
              <a:rPr lang="en-US" dirty="0"/>
              <a:t>Government intervention can take several shapes. In Israel we observe four different methods that are applied simultaneously:</a:t>
            </a:r>
          </a:p>
          <a:p>
            <a:pPr marL="0" indent="0" algn="l" rtl="0">
              <a:buNone/>
            </a:pPr>
            <a:r>
              <a:rPr lang="en-US" dirty="0"/>
              <a:t>A . The National insurance institute's </a:t>
            </a:r>
            <a:r>
              <a:rPr lang="en-US" b="1" dirty="0"/>
              <a:t>Old age pension</a:t>
            </a:r>
            <a:r>
              <a:rPr lang="en-US" dirty="0"/>
              <a:t> that is intended to enable a minimal standard of living (~2300 NIS, or 660$)</a:t>
            </a:r>
          </a:p>
          <a:p>
            <a:pPr marL="0" indent="0" algn="l" rtl="0">
              <a:buNone/>
            </a:pPr>
            <a:r>
              <a:rPr lang="en-US" dirty="0"/>
              <a:t>B. Private Pension funds that provide E</a:t>
            </a:r>
            <a:r>
              <a:rPr lang="en-US" b="1" dirty="0"/>
              <a:t>mployment pension that </a:t>
            </a:r>
            <a:r>
              <a:rPr lang="en-US" dirty="0"/>
              <a:t>is designed to provide savers with a standard of living that is as close a possible to what they had prior to retirement. Here the government intervention is in the form of</a:t>
            </a:r>
            <a:r>
              <a:rPr lang="he-IL" dirty="0"/>
              <a:t>:</a:t>
            </a:r>
            <a:endParaRPr lang="en-US" dirty="0"/>
          </a:p>
          <a:p>
            <a:pPr marL="0" indent="0" algn="l" rtl="0">
              <a:buNone/>
            </a:pPr>
            <a:r>
              <a:rPr lang="en-US" dirty="0"/>
              <a:t>B1. Mandatory deposit of at least 18.5% out of salaries up</a:t>
            </a:r>
            <a:r>
              <a:rPr lang="he-IL" dirty="0"/>
              <a:t> </a:t>
            </a:r>
            <a:r>
              <a:rPr lang="en-US" dirty="0"/>
              <a:t>to 10,000~ NIS</a:t>
            </a:r>
          </a:p>
          <a:p>
            <a:pPr marL="0" indent="0" algn="l" rtl="0">
              <a:buNone/>
            </a:pPr>
            <a:r>
              <a:rPr lang="en-US" dirty="0"/>
              <a:t>B2. Tax benefits for salaries  up</a:t>
            </a:r>
            <a:r>
              <a:rPr lang="he-IL" dirty="0"/>
              <a:t> </a:t>
            </a:r>
            <a:r>
              <a:rPr lang="en-US" dirty="0"/>
              <a:t>to </a:t>
            </a:r>
            <a:r>
              <a:rPr lang="he-IL" dirty="0"/>
              <a:t>25,000</a:t>
            </a:r>
            <a:r>
              <a:rPr lang="en-US" dirty="0"/>
              <a:t>~</a:t>
            </a:r>
            <a:r>
              <a:rPr lang="he-IL" dirty="0"/>
              <a:t> </a:t>
            </a:r>
            <a:r>
              <a:rPr lang="en-US" dirty="0"/>
              <a:t>NIS/ deposits of 22.83%</a:t>
            </a:r>
            <a:endParaRPr lang="he-IL" dirty="0"/>
          </a:p>
          <a:p>
            <a:pPr marL="0" indent="0" algn="l" rtl="0">
              <a:buNone/>
            </a:pPr>
            <a:r>
              <a:rPr lang="en-US" dirty="0"/>
              <a:t>B</a:t>
            </a:r>
            <a:r>
              <a:rPr lang="he-IL" dirty="0"/>
              <a:t>3</a:t>
            </a:r>
            <a:r>
              <a:rPr lang="en-US" dirty="0"/>
              <a:t>. Issuance of Earmarked bonds for salaries up to ~20,000 NIS </a:t>
            </a:r>
          </a:p>
        </p:txBody>
      </p:sp>
    </p:spTree>
    <p:extLst>
      <p:ext uri="{BB962C8B-B14F-4D97-AF65-F5344CB8AC3E}">
        <p14:creationId xmlns:p14="http://schemas.microsoft.com/office/powerpoint/2010/main" val="789049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תמונה 7">
            <a:extLst>
              <a:ext uri="{FF2B5EF4-FFF2-40B4-BE49-F238E27FC236}">
                <a16:creationId xmlns:a16="http://schemas.microsoft.com/office/drawing/2014/main" id="{699C27AC-7C94-436F-9558-31A3943EA9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0013" y="-14068"/>
            <a:ext cx="2425577" cy="2425577"/>
          </a:xfrm>
          <a:prstGeom prst="rect">
            <a:avLst/>
          </a:prstGeom>
        </p:spPr>
      </p:pic>
      <p:sp>
        <p:nvSpPr>
          <p:cNvPr id="2" name="כותרת 1">
            <a:extLst>
              <a:ext uri="{FF2B5EF4-FFF2-40B4-BE49-F238E27FC236}">
                <a16:creationId xmlns:a16="http://schemas.microsoft.com/office/drawing/2014/main" id="{69C97384-AD32-4331-8ED1-51094850A678}"/>
              </a:ext>
            </a:extLst>
          </p:cNvPr>
          <p:cNvSpPr>
            <a:spLocks noGrp="1"/>
          </p:cNvSpPr>
          <p:nvPr>
            <p:ph type="title"/>
          </p:nvPr>
        </p:nvSpPr>
        <p:spPr/>
        <p:txBody>
          <a:bodyPr/>
          <a:lstStyle/>
          <a:p>
            <a:pPr algn="l"/>
            <a:r>
              <a:rPr lang="en-US" dirty="0">
                <a:effectLst>
                  <a:outerShdw blurRad="38100" dist="38100" dir="2700000" algn="tl">
                    <a:srgbClr val="000000">
                      <a:alpha val="43137"/>
                    </a:srgbClr>
                  </a:outerShdw>
                </a:effectLst>
              </a:rPr>
              <a:t> Earmarked Bonds </a:t>
            </a:r>
          </a:p>
        </p:txBody>
      </p:sp>
      <p:sp>
        <p:nvSpPr>
          <p:cNvPr id="3" name="מציין מיקום תוכן 2">
            <a:extLst>
              <a:ext uri="{FF2B5EF4-FFF2-40B4-BE49-F238E27FC236}">
                <a16:creationId xmlns:a16="http://schemas.microsoft.com/office/drawing/2014/main" id="{06AD439B-EC28-4EFE-A898-CC96FB59BE90}"/>
              </a:ext>
            </a:extLst>
          </p:cNvPr>
          <p:cNvSpPr>
            <a:spLocks noGrp="1"/>
          </p:cNvSpPr>
          <p:nvPr>
            <p:ph idx="1"/>
          </p:nvPr>
        </p:nvSpPr>
        <p:spPr>
          <a:xfrm>
            <a:off x="275487" y="1690688"/>
            <a:ext cx="11667984" cy="4604095"/>
          </a:xfrm>
        </p:spPr>
        <p:txBody>
          <a:bodyPr>
            <a:normAutofit fontScale="85000" lnSpcReduction="10000"/>
          </a:bodyPr>
          <a:lstStyle/>
          <a:p>
            <a:pPr marL="0" indent="0" algn="l" rtl="0">
              <a:buNone/>
            </a:pPr>
            <a:r>
              <a:rPr lang="en-US" dirty="0"/>
              <a:t>Earmarked bonds are Dinosaurs . They were issued by the Treasury in large numbers during the inflation era.  Since 1995 they are issued  exclusively for </a:t>
            </a:r>
            <a:r>
              <a:rPr lang="en-US" dirty="0">
                <a:solidFill>
                  <a:srgbClr val="FF0000"/>
                </a:solidFill>
              </a:rPr>
              <a:t>N</a:t>
            </a:r>
            <a:r>
              <a:rPr lang="en-US" dirty="0">
                <a:solidFill>
                  <a:srgbClr val="FF0000"/>
                </a:solidFill>
                <a:effectLst>
                  <a:outerShdw blurRad="38100" dist="38100" dir="2700000" algn="tl">
                    <a:srgbClr val="000000">
                      <a:alpha val="43137"/>
                    </a:srgbClr>
                  </a:outerShdw>
                </a:effectLst>
              </a:rPr>
              <a:t>ew pension funds</a:t>
            </a:r>
            <a:r>
              <a:rPr lang="en-US" dirty="0"/>
              <a:t>. </a:t>
            </a:r>
          </a:p>
          <a:p>
            <a:pPr marL="0" indent="0" algn="l" rtl="0">
              <a:buNone/>
            </a:pPr>
            <a:r>
              <a:rPr lang="en-US" dirty="0"/>
              <a:t>They guarantee an annual interest of 4.86% plus linkage to the Consumer Price Index (CPI).  </a:t>
            </a:r>
          </a:p>
          <a:p>
            <a:pPr marL="0" indent="0" algn="l" rtl="0">
              <a:buNone/>
            </a:pPr>
            <a:r>
              <a:rPr lang="en-US" dirty="0"/>
              <a:t>The bonds are not traded and are </a:t>
            </a:r>
            <a:r>
              <a:rPr lang="en-US" u="sng" dirty="0"/>
              <a:t>exclusively exempted from Fair Value  accounting and therefore have zero impact on a pension fund’s measured VAR, unlike any other instrument. </a:t>
            </a:r>
          </a:p>
          <a:p>
            <a:pPr marL="0" indent="0" algn="l" rtl="0">
              <a:buNone/>
            </a:pPr>
            <a:r>
              <a:rPr lang="en-US" dirty="0"/>
              <a:t>Until 2017 savings in pension funds were eligible for earmarked bonds up to an upper limit of 30% of the savings portfolios, regardless of the monthly contribution , wealth nor age.   </a:t>
            </a:r>
          </a:p>
          <a:p>
            <a:pPr marL="0" indent="0" algn="l" rtl="0">
              <a:buNone/>
            </a:pPr>
            <a:r>
              <a:rPr lang="en-US" dirty="0"/>
              <a:t>The original reasoning: The State anchors 30% of the return on pension savings, while the rest of the portfolio is invested in the capital market.</a:t>
            </a:r>
          </a:p>
          <a:p>
            <a:pPr marL="0" indent="0" algn="l" rtl="0">
              <a:buNone/>
            </a:pPr>
            <a:r>
              <a:rPr lang="en-US" dirty="0"/>
              <a:t> =&gt; Households will consider their pension savings to be safer; institutional investors will be  encouraged to seek riskier assets.</a:t>
            </a:r>
          </a:p>
          <a:p>
            <a:pPr marL="0" indent="0" algn="l" rtl="0">
              <a:buNone/>
            </a:pPr>
            <a:endParaRPr lang="en-US" dirty="0"/>
          </a:p>
        </p:txBody>
      </p:sp>
      <p:sp>
        <p:nvSpPr>
          <p:cNvPr id="4" name="AutoShape 2" descr="×ª××¦××ª ×ª××× × ×¢×××¨ âªdinosaurâ¬â">
            <a:extLst>
              <a:ext uri="{FF2B5EF4-FFF2-40B4-BE49-F238E27FC236}">
                <a16:creationId xmlns:a16="http://schemas.microsoft.com/office/drawing/2014/main" id="{D9671777-3F7C-424F-B052-9E5B2A410CE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16390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DA9233B-107E-460F-BD8E-0A04AAA32F29}"/>
              </a:ext>
            </a:extLst>
          </p:cNvPr>
          <p:cNvSpPr>
            <a:spLocks noGrp="1"/>
          </p:cNvSpPr>
          <p:nvPr>
            <p:ph type="title"/>
          </p:nvPr>
        </p:nvSpPr>
        <p:spPr/>
        <p:txBody>
          <a:bodyPr>
            <a:noAutofit/>
          </a:bodyPr>
          <a:lstStyle/>
          <a:p>
            <a:pPr algn="l" rtl="0"/>
            <a:r>
              <a:rPr lang="en-US" sz="3600" dirty="0"/>
              <a:t>Pension funds Vs. Provident funds:</a:t>
            </a:r>
            <a:r>
              <a:rPr lang="en-US" sz="3600" baseline="0" dirty="0"/>
              <a:t> </a:t>
            </a:r>
            <a:r>
              <a:rPr lang="en-US" sz="3600" dirty="0"/>
              <a:t>Delta exposure</a:t>
            </a:r>
            <a:r>
              <a:rPr lang="en-US" sz="3600" baseline="0" dirty="0"/>
              <a:t> </a:t>
            </a:r>
            <a:r>
              <a:rPr lang="en-US" sz="3600" i="1" baseline="0" dirty="0"/>
              <a:t>Equity</a:t>
            </a:r>
            <a:r>
              <a:rPr lang="en-US" sz="3600" baseline="0" dirty="0"/>
              <a:t> </a:t>
            </a:r>
            <a:r>
              <a:rPr lang="en-US" sz="3600" dirty="0"/>
              <a:t> </a:t>
            </a:r>
            <a:br>
              <a:rPr lang="en-US" sz="3600" dirty="0"/>
            </a:br>
            <a:endParaRPr lang="en-US" sz="3600" dirty="0"/>
          </a:p>
        </p:txBody>
      </p:sp>
      <p:graphicFrame>
        <p:nvGraphicFramePr>
          <p:cNvPr id="4" name="מציין מיקום תוכן 3">
            <a:extLst>
              <a:ext uri="{FF2B5EF4-FFF2-40B4-BE49-F238E27FC236}">
                <a16:creationId xmlns:a16="http://schemas.microsoft.com/office/drawing/2014/main" id="{EE667E8D-FF73-448D-965E-85DDA5E02B23}"/>
              </a:ext>
            </a:extLst>
          </p:cNvPr>
          <p:cNvGraphicFramePr>
            <a:graphicFrameLocks noGrp="1"/>
          </p:cNvGraphicFramePr>
          <p:nvPr>
            <p:ph idx="1"/>
            <p:extLst>
              <p:ext uri="{D42A27DB-BD31-4B8C-83A1-F6EECF244321}">
                <p14:modId xmlns:p14="http://schemas.microsoft.com/office/powerpoint/2010/main" val="1059311150"/>
              </p:ext>
            </p:extLst>
          </p:nvPr>
        </p:nvGraphicFramePr>
        <p:xfrm>
          <a:off x="838199" y="1825624"/>
          <a:ext cx="10679723" cy="45048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6155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EB90A16-1C2B-48D9-BA36-CE5E5CF46A88}"/>
              </a:ext>
            </a:extLst>
          </p:cNvPr>
          <p:cNvSpPr>
            <a:spLocks noGrp="1"/>
          </p:cNvSpPr>
          <p:nvPr>
            <p:ph type="title"/>
          </p:nvPr>
        </p:nvSpPr>
        <p:spPr/>
        <p:txBody>
          <a:bodyPr>
            <a:normAutofit fontScale="90000"/>
          </a:bodyPr>
          <a:lstStyle/>
          <a:p>
            <a:pPr algn="l" rtl="0"/>
            <a:r>
              <a:rPr lang="en-US" dirty="0"/>
              <a:t>Pension funds Vs. Provident funds: Delta exposure</a:t>
            </a:r>
            <a:r>
              <a:rPr lang="en-US" baseline="0" dirty="0"/>
              <a:t>  foreign</a:t>
            </a:r>
            <a:r>
              <a:rPr lang="en-US" i="1" baseline="0" dirty="0"/>
              <a:t> </a:t>
            </a:r>
            <a:r>
              <a:rPr lang="en-US" baseline="0" dirty="0"/>
              <a:t>assets </a:t>
            </a:r>
            <a:r>
              <a:rPr lang="en-US" i="1" baseline="0" dirty="0"/>
              <a:t> </a:t>
            </a:r>
            <a:r>
              <a:rPr lang="en-US" i="1" dirty="0"/>
              <a:t> </a:t>
            </a:r>
            <a:br>
              <a:rPr lang="en-US" i="1" dirty="0"/>
            </a:br>
            <a:endParaRPr lang="en-US" dirty="0"/>
          </a:p>
        </p:txBody>
      </p:sp>
      <p:graphicFrame>
        <p:nvGraphicFramePr>
          <p:cNvPr id="4" name="מציין מיקום תוכן 3">
            <a:extLst>
              <a:ext uri="{FF2B5EF4-FFF2-40B4-BE49-F238E27FC236}">
                <a16:creationId xmlns:a16="http://schemas.microsoft.com/office/drawing/2014/main" id="{8539E8B3-A098-434C-939A-04CB2C77F390}"/>
              </a:ext>
            </a:extLst>
          </p:cNvPr>
          <p:cNvGraphicFramePr>
            <a:graphicFrameLocks noGrp="1"/>
          </p:cNvGraphicFramePr>
          <p:nvPr>
            <p:ph idx="1"/>
            <p:extLst>
              <p:ext uri="{D42A27DB-BD31-4B8C-83A1-F6EECF244321}">
                <p14:modId xmlns:p14="http://schemas.microsoft.com/office/powerpoint/2010/main" val="3943163773"/>
              </p:ext>
            </p:extLst>
          </p:nvPr>
        </p:nvGraphicFramePr>
        <p:xfrm>
          <a:off x="838200" y="1825625"/>
          <a:ext cx="10515600" cy="45400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8566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EA638F70-F519-4CCC-9772-B4178BF23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5792" y="57892"/>
            <a:ext cx="3654780" cy="2432090"/>
          </a:xfrm>
          <a:prstGeom prst="rect">
            <a:avLst/>
          </a:prstGeom>
        </p:spPr>
      </p:pic>
      <p:sp>
        <p:nvSpPr>
          <p:cNvPr id="2" name="כותרת 1">
            <a:extLst>
              <a:ext uri="{FF2B5EF4-FFF2-40B4-BE49-F238E27FC236}">
                <a16:creationId xmlns:a16="http://schemas.microsoft.com/office/drawing/2014/main" id="{5AAB8ED2-893D-4BE2-91E3-CED669A9F888}"/>
              </a:ext>
            </a:extLst>
          </p:cNvPr>
          <p:cNvSpPr>
            <a:spLocks noGrp="1"/>
          </p:cNvSpPr>
          <p:nvPr>
            <p:ph type="title"/>
          </p:nvPr>
        </p:nvSpPr>
        <p:spPr/>
        <p:txBody>
          <a:bodyPr/>
          <a:lstStyle/>
          <a:p>
            <a:pPr algn="ctr"/>
            <a:r>
              <a:rPr lang="en-US" dirty="0">
                <a:hlinkClick r:id="rId3"/>
              </a:rPr>
              <a:t>Subsidy</a:t>
            </a:r>
            <a:r>
              <a:rPr lang="en-US" dirty="0"/>
              <a:t> </a:t>
            </a:r>
          </a:p>
        </p:txBody>
      </p:sp>
      <p:sp>
        <p:nvSpPr>
          <p:cNvPr id="3" name="מציין מיקום תוכן 2">
            <a:extLst>
              <a:ext uri="{FF2B5EF4-FFF2-40B4-BE49-F238E27FC236}">
                <a16:creationId xmlns:a16="http://schemas.microsoft.com/office/drawing/2014/main" id="{888029D8-3C59-4568-8928-F7CDDEF3C523}"/>
              </a:ext>
            </a:extLst>
          </p:cNvPr>
          <p:cNvSpPr>
            <a:spLocks noGrp="1"/>
          </p:cNvSpPr>
          <p:nvPr>
            <p:ph idx="1"/>
          </p:nvPr>
        </p:nvSpPr>
        <p:spPr>
          <a:xfrm>
            <a:off x="838199" y="1713081"/>
            <a:ext cx="11077135" cy="4181280"/>
          </a:xfrm>
        </p:spPr>
        <p:txBody>
          <a:bodyPr>
            <a:normAutofit/>
          </a:bodyPr>
          <a:lstStyle/>
          <a:p>
            <a:pPr marL="457200" lvl="1" indent="0" algn="l">
              <a:buNone/>
            </a:pPr>
            <a:endParaRPr lang="en-US" dirty="0"/>
          </a:p>
          <a:p>
            <a:pPr marL="457200" lvl="1" indent="0" algn="l">
              <a:buNone/>
            </a:pPr>
            <a:r>
              <a:rPr lang="en-US" dirty="0"/>
              <a:t>Though not on purpose , earmarked bonds became a source of subsidized return. The bonds today serve not only as a fixed return anchor but also as a significant subsidy</a:t>
            </a:r>
          </a:p>
          <a:p>
            <a:pPr marL="457200" lvl="1" indent="0" algn="l">
              <a:buNone/>
            </a:pPr>
            <a:r>
              <a:rPr lang="en-US" dirty="0"/>
              <a:t>When the scheme was launched, 20Y government CPI bonds were traded at 4.8%-5%, so  Ear marked bonds were just an anchor of fixed return. </a:t>
            </a:r>
          </a:p>
          <a:p>
            <a:pPr marL="457200" lvl="1" indent="0" algn="l">
              <a:buNone/>
            </a:pPr>
            <a:r>
              <a:rPr lang="en-US" dirty="0"/>
              <a:t>Now days, 25Y CPI-linked government bonds are traded an average yield of 2.2%. Such a rate can be translated into a 2.66% subsidy for bondholders. Thus, the more a person deposits in a pension fund, the higher the subsidy he/she receives </a:t>
            </a:r>
          </a:p>
          <a:p>
            <a:pPr marL="457200" lvl="1" indent="0" algn="l">
              <a:buNone/>
            </a:pPr>
            <a:r>
              <a:rPr lang="en-US" dirty="0"/>
              <a:t>As more money is deposited in the pension funds ( ~40 Billion NIS in 2017 alone), the cost of subsidy increases.  </a:t>
            </a:r>
          </a:p>
          <a:p>
            <a:pPr marL="457200" lvl="1" indent="0" algn="l">
              <a:buNone/>
            </a:pPr>
            <a:endParaRPr lang="en-US" dirty="0"/>
          </a:p>
        </p:txBody>
      </p:sp>
    </p:spTree>
    <p:extLst>
      <p:ext uri="{BB962C8B-B14F-4D97-AF65-F5344CB8AC3E}">
        <p14:creationId xmlns:p14="http://schemas.microsoft.com/office/powerpoint/2010/main" val="548121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7474C901-0C2B-4D20-8BD3-622C69D73C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2790" y="131555"/>
            <a:ext cx="5549210" cy="3118265"/>
          </a:xfrm>
          <a:prstGeom prst="rect">
            <a:avLst/>
          </a:prstGeom>
        </p:spPr>
      </p:pic>
      <p:sp>
        <p:nvSpPr>
          <p:cNvPr id="2" name="כותרת 1">
            <a:extLst>
              <a:ext uri="{FF2B5EF4-FFF2-40B4-BE49-F238E27FC236}">
                <a16:creationId xmlns:a16="http://schemas.microsoft.com/office/drawing/2014/main" id="{BF15D552-5963-4B81-B129-706FB3437221}"/>
              </a:ext>
            </a:extLst>
          </p:cNvPr>
          <p:cNvSpPr>
            <a:spLocks noGrp="1"/>
          </p:cNvSpPr>
          <p:nvPr>
            <p:ph type="title"/>
          </p:nvPr>
        </p:nvSpPr>
        <p:spPr/>
        <p:txBody>
          <a:bodyPr/>
          <a:lstStyle/>
          <a:p>
            <a:pPr algn="l" rtl="0"/>
            <a:r>
              <a:rPr lang="en-US" dirty="0"/>
              <a:t>The 2017 scheme </a:t>
            </a:r>
          </a:p>
        </p:txBody>
      </p:sp>
      <p:sp>
        <p:nvSpPr>
          <p:cNvPr id="3" name="מציין מיקום תוכן 2">
            <a:extLst>
              <a:ext uri="{FF2B5EF4-FFF2-40B4-BE49-F238E27FC236}">
                <a16:creationId xmlns:a16="http://schemas.microsoft.com/office/drawing/2014/main" id="{B97C332F-3AC2-4328-B9A2-E3B65B0BDE45}"/>
              </a:ext>
            </a:extLst>
          </p:cNvPr>
          <p:cNvSpPr>
            <a:spLocks noGrp="1"/>
          </p:cNvSpPr>
          <p:nvPr>
            <p:ph idx="1"/>
          </p:nvPr>
        </p:nvSpPr>
        <p:spPr>
          <a:xfrm>
            <a:off x="838200" y="1825625"/>
            <a:ext cx="10750062" cy="4351338"/>
          </a:xfrm>
        </p:spPr>
        <p:txBody>
          <a:bodyPr>
            <a:normAutofit fontScale="92500" lnSpcReduction="10000"/>
          </a:bodyPr>
          <a:lstStyle/>
          <a:p>
            <a:pPr algn="l" rtl="0"/>
            <a:r>
              <a:rPr lang="en-US" dirty="0"/>
              <a:t>Until 2017 savers received Ear Marked bonds protection for 30% of their savings, regardless of age, income, or value.</a:t>
            </a:r>
          </a:p>
          <a:p>
            <a:pPr algn="l" rtl="0"/>
            <a:r>
              <a:rPr lang="en-US" dirty="0"/>
              <a:t>With the aim of providing grater protects for elderly savers the Capital Market Authority announced in 2016 that a change in the way designated bonds were distributed would be implemented during 2017.</a:t>
            </a:r>
          </a:p>
          <a:p>
            <a:pPr algn="l" rtl="0"/>
            <a:r>
              <a:rPr lang="en-US" dirty="0"/>
              <a:t> According to the plan, savers over the age of 60 would be eligible to receive 60% of the earmarked bonds, while the balance would be dispersed to other savers, with this remainder to decrease over time. </a:t>
            </a:r>
          </a:p>
          <a:p>
            <a:pPr algn="l" rtl="0"/>
            <a:r>
              <a:rPr lang="en-US" dirty="0"/>
              <a:t>By the end of the process, retirees will receive 60% of the designated bonds, savers between the ages of 50 and retirement will receive 30% and young savers under the age of 50 will not receive designated bonds at all.</a:t>
            </a:r>
          </a:p>
          <a:p>
            <a:pPr algn="l"/>
            <a:endParaRPr lang="en-US" dirty="0"/>
          </a:p>
        </p:txBody>
      </p:sp>
    </p:spTree>
    <p:extLst>
      <p:ext uri="{BB962C8B-B14F-4D97-AF65-F5344CB8AC3E}">
        <p14:creationId xmlns:p14="http://schemas.microsoft.com/office/powerpoint/2010/main" val="3801441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תרשים 3">
            <a:extLst>
              <a:ext uri="{FF2B5EF4-FFF2-40B4-BE49-F238E27FC236}">
                <a16:creationId xmlns:a16="http://schemas.microsoft.com/office/drawing/2014/main" id="{66A260C2-9F63-466B-91F6-CD8C7A87EB9A}"/>
              </a:ext>
            </a:extLst>
          </p:cNvPr>
          <p:cNvGraphicFramePr>
            <a:graphicFrameLocks/>
          </p:cNvGraphicFramePr>
          <p:nvPr>
            <p:extLst>
              <p:ext uri="{D42A27DB-BD31-4B8C-83A1-F6EECF244321}">
                <p14:modId xmlns:p14="http://schemas.microsoft.com/office/powerpoint/2010/main" val="1742204871"/>
              </p:ext>
            </p:extLst>
          </p:nvPr>
        </p:nvGraphicFramePr>
        <p:xfrm>
          <a:off x="1055077" y="826477"/>
          <a:ext cx="4923692" cy="31652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תרשים 4">
            <a:extLst>
              <a:ext uri="{FF2B5EF4-FFF2-40B4-BE49-F238E27FC236}">
                <a16:creationId xmlns:a16="http://schemas.microsoft.com/office/drawing/2014/main" id="{0A480C6C-4380-4C5C-A744-C4F6E69C4C19}"/>
              </a:ext>
            </a:extLst>
          </p:cNvPr>
          <p:cNvGraphicFramePr>
            <a:graphicFrameLocks/>
          </p:cNvGraphicFramePr>
          <p:nvPr>
            <p:extLst>
              <p:ext uri="{D42A27DB-BD31-4B8C-83A1-F6EECF244321}">
                <p14:modId xmlns:p14="http://schemas.microsoft.com/office/powerpoint/2010/main" val="4289550409"/>
              </p:ext>
            </p:extLst>
          </p:nvPr>
        </p:nvGraphicFramePr>
        <p:xfrm>
          <a:off x="6646985" y="2831123"/>
          <a:ext cx="4923692" cy="369277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130BA4B1-CB06-4B37-B98D-6F336BDAA124}"/>
              </a:ext>
            </a:extLst>
          </p:cNvPr>
          <p:cNvSpPr txBox="1"/>
          <p:nvPr/>
        </p:nvSpPr>
        <p:spPr>
          <a:xfrm>
            <a:off x="6096000" y="808892"/>
            <a:ext cx="5474677" cy="954107"/>
          </a:xfrm>
          <a:prstGeom prst="rect">
            <a:avLst/>
          </a:prstGeom>
          <a:noFill/>
        </p:spPr>
        <p:txBody>
          <a:bodyPr wrap="square" rtlCol="0">
            <a:spAutoFit/>
          </a:bodyPr>
          <a:lstStyle/>
          <a:p>
            <a:r>
              <a:rPr lang="en-US" sz="2800" dirty="0"/>
              <a:t>Pre and post 2017 models of allotment </a:t>
            </a:r>
          </a:p>
        </p:txBody>
      </p:sp>
    </p:spTree>
    <p:extLst>
      <p:ext uri="{BB962C8B-B14F-4D97-AF65-F5344CB8AC3E}">
        <p14:creationId xmlns:p14="http://schemas.microsoft.com/office/powerpoint/2010/main" val="3659488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70E710F-0EE7-4A19-9062-8FE9988E3C6C}"/>
              </a:ext>
            </a:extLst>
          </p:cNvPr>
          <p:cNvSpPr>
            <a:spLocks noGrp="1"/>
          </p:cNvSpPr>
          <p:nvPr>
            <p:ph type="title"/>
          </p:nvPr>
        </p:nvSpPr>
        <p:spPr/>
        <p:txBody>
          <a:bodyPr/>
          <a:lstStyle/>
          <a:p>
            <a:pPr algn="l"/>
            <a:r>
              <a:rPr lang="en-US" dirty="0">
                <a:effectLst>
                  <a:outerShdw blurRad="38100" dist="38100" dir="2700000" algn="tl">
                    <a:srgbClr val="000000">
                      <a:alpha val="43137"/>
                    </a:srgbClr>
                  </a:outerShdw>
                </a:effectLst>
              </a:rPr>
              <a:t>Research Questions </a:t>
            </a:r>
          </a:p>
        </p:txBody>
      </p:sp>
      <p:sp>
        <p:nvSpPr>
          <p:cNvPr id="3" name="מציין מיקום תוכן 2">
            <a:extLst>
              <a:ext uri="{FF2B5EF4-FFF2-40B4-BE49-F238E27FC236}">
                <a16:creationId xmlns:a16="http://schemas.microsoft.com/office/drawing/2014/main" id="{5DC81D23-024E-423F-A808-7584AD6844CC}"/>
              </a:ext>
            </a:extLst>
          </p:cNvPr>
          <p:cNvSpPr>
            <a:spLocks noGrp="1"/>
          </p:cNvSpPr>
          <p:nvPr>
            <p:ph idx="1"/>
          </p:nvPr>
        </p:nvSpPr>
        <p:spPr>
          <a:xfrm>
            <a:off x="838200" y="1825625"/>
            <a:ext cx="10515600" cy="3889375"/>
          </a:xfrm>
        </p:spPr>
        <p:txBody>
          <a:bodyPr>
            <a:normAutofit fontScale="92500" lnSpcReduction="20000"/>
          </a:bodyPr>
          <a:lstStyle/>
          <a:p>
            <a:pPr algn="l" rtl="0"/>
            <a:r>
              <a:rPr lang="en-US" dirty="0"/>
              <a:t>Though we stopped subsidizing milk, eggs or bread, because it was found to be inefficient (</a:t>
            </a:r>
            <a:r>
              <a:rPr lang="en-US" dirty="0" err="1"/>
              <a:t>Dahan</a:t>
            </a:r>
            <a:r>
              <a:rPr lang="en-US" dirty="0"/>
              <a:t> 2011) we still subsidize pensions. </a:t>
            </a:r>
          </a:p>
          <a:p>
            <a:pPr algn="l" rtl="0"/>
            <a:r>
              <a:rPr lang="en-US" dirty="0"/>
              <a:t>Subsidy is not cancelled because of exogenous reasons and therefore it is (relatively) constant in terms of budget.   </a:t>
            </a:r>
          </a:p>
          <a:p>
            <a:pPr algn="l" rtl="0"/>
            <a:r>
              <a:rPr lang="en-US" dirty="0"/>
              <a:t>One of the main objectives of the government’s pension policy is to minimize poverty among elders (D. Salinger, Commissioner of Capital Markets and Savings, May 2017) </a:t>
            </a:r>
          </a:p>
          <a:p>
            <a:pPr algn="l" rtl="0"/>
            <a:r>
              <a:rPr lang="en-US" dirty="0"/>
              <a:t> Are we using the 3 Billion NIS subsidy in the optimal way?</a:t>
            </a:r>
          </a:p>
          <a:p>
            <a:pPr lvl="1" algn="l" rtl="0"/>
            <a:r>
              <a:rPr lang="en-US" dirty="0"/>
              <a:t>Can  we use the current bonds to have the low income savers better off? </a:t>
            </a:r>
          </a:p>
          <a:p>
            <a:pPr lvl="1" algn="l" rtl="0"/>
            <a:r>
              <a:rPr lang="en-US" dirty="0"/>
              <a:t>If the original idea was to anchor, rather then to subsidize, can we use the same sum of money to get better results in terms of “worst case scenario”?</a:t>
            </a:r>
          </a:p>
        </p:txBody>
      </p:sp>
    </p:spTree>
    <p:extLst>
      <p:ext uri="{BB962C8B-B14F-4D97-AF65-F5344CB8AC3E}">
        <p14:creationId xmlns:p14="http://schemas.microsoft.com/office/powerpoint/2010/main" val="4287704191"/>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9024</TotalTime>
  <Words>2167</Words>
  <Application>Microsoft Office PowerPoint</Application>
  <PresentationFormat>מסך רחב</PresentationFormat>
  <Paragraphs>208</Paragraphs>
  <Slides>19</Slides>
  <Notes>2</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19</vt:i4>
      </vt:variant>
    </vt:vector>
  </HeadingPairs>
  <TitlesOfParts>
    <vt:vector size="24" baseType="lpstr">
      <vt:lpstr>Arial</vt:lpstr>
      <vt:lpstr>Calibri</vt:lpstr>
      <vt:lpstr>Calibri Light</vt:lpstr>
      <vt:lpstr>Times New Roman</vt:lpstr>
      <vt:lpstr>ערכת נושא Office</vt:lpstr>
      <vt:lpstr>Who is Subsidized? Allotment of Earmarked Bonds in Pension Funds </vt:lpstr>
      <vt:lpstr>Government intervention in pension funds  </vt:lpstr>
      <vt:lpstr> Earmarked Bonds </vt:lpstr>
      <vt:lpstr>Pension funds Vs. Provident funds: Delta exposure Equity   </vt:lpstr>
      <vt:lpstr>Pension funds Vs. Provident funds: Delta exposure  foreign assets    </vt:lpstr>
      <vt:lpstr>Subsidy </vt:lpstr>
      <vt:lpstr>The 2017 scheme </vt:lpstr>
      <vt:lpstr>מצגת של PowerPoint‏</vt:lpstr>
      <vt:lpstr>Research Questions </vt:lpstr>
      <vt:lpstr>מצגת של PowerPoint‏</vt:lpstr>
      <vt:lpstr>Models </vt:lpstr>
      <vt:lpstr>מצגת של PowerPoint‏</vt:lpstr>
      <vt:lpstr>Methodology </vt:lpstr>
      <vt:lpstr>Pension funds portfolio </vt:lpstr>
      <vt:lpstr>Allotment:  Model A Vs. Model B </vt:lpstr>
      <vt:lpstr>Model A Vs. Model C ( with 4% return)</vt:lpstr>
      <vt:lpstr>Table 2: Expected monthly pension payment  </vt:lpstr>
      <vt:lpstr> </vt:lpstr>
      <vt:lpstr>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is Subsidized? Allotment of Earmarked Bonds in Pension Funds</dc:title>
  <dc:creator>User</dc:creator>
  <cp:lastModifiedBy>User</cp:lastModifiedBy>
  <cp:revision>62</cp:revision>
  <dcterms:created xsi:type="dcterms:W3CDTF">2018-03-22T10:52:29Z</dcterms:created>
  <dcterms:modified xsi:type="dcterms:W3CDTF">2018-03-29T06:41:09Z</dcterms:modified>
</cp:coreProperties>
</file>