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4185" r:id="rId1"/>
  </p:sldMasterIdLst>
  <p:notesMasterIdLst>
    <p:notesMasterId r:id="rId17"/>
  </p:notesMasterIdLst>
  <p:sldIdLst>
    <p:sldId id="256" r:id="rId2"/>
    <p:sldId id="322" r:id="rId3"/>
    <p:sldId id="324" r:id="rId4"/>
    <p:sldId id="323" r:id="rId5"/>
    <p:sldId id="334" r:id="rId6"/>
    <p:sldId id="335" r:id="rId7"/>
    <p:sldId id="325" r:id="rId8"/>
    <p:sldId id="326" r:id="rId9"/>
    <p:sldId id="327" r:id="rId10"/>
    <p:sldId id="328" r:id="rId11"/>
    <p:sldId id="329" r:id="rId12"/>
    <p:sldId id="330" r:id="rId13"/>
    <p:sldId id="332" r:id="rId14"/>
    <p:sldId id="331" r:id="rId15"/>
    <p:sldId id="333" r:id="rId16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E0000"/>
    <a:srgbClr val="666633"/>
    <a:srgbClr val="006666"/>
    <a:srgbClr val="7D7837"/>
    <a:srgbClr val="9E0000"/>
    <a:srgbClr val="7F8367"/>
    <a:srgbClr val="009999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4265" autoAdjust="0"/>
    <p:restoredTop sz="84224" autoAdjust="0"/>
  </p:normalViewPr>
  <p:slideViewPr>
    <p:cSldViewPr snapToGrid="0">
      <p:cViewPr varScale="1">
        <p:scale>
          <a:sx n="65" d="100"/>
          <a:sy n="65" d="100"/>
        </p:scale>
        <p:origin x="78" y="112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36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7CA2799C-A660-4536-8D19-364BB0E04703}" type="datetimeFigureOut">
              <a:rPr lang="he-IL" smtClean="0"/>
              <a:t>י"ב/ניסן/תשע"ח</a:t>
            </a:fld>
            <a:endParaRPr lang="he-I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6CBAD860-2EEE-4301-8A59-C4D80B2A887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176843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BAD860-2EEE-4301-8A59-C4D80B2A8873}" type="slidenum">
              <a:rPr lang="he-IL" smtClean="0"/>
              <a:t>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16994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81BF4-EC02-4A34-9147-74F9A1E7EAD5}" type="datetimeFigureOut">
              <a:rPr lang="he-IL" smtClean="0"/>
              <a:t>י"ב/ניסן/תשע"ח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56CA8-A119-43D6-807A-EA9479A1414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243985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81BF4-EC02-4A34-9147-74F9A1E7EAD5}" type="datetimeFigureOut">
              <a:rPr lang="he-IL" smtClean="0"/>
              <a:t>י"ב/ניסן/תשע"ח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56CA8-A119-43D6-807A-EA9479A1414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03025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81BF4-EC02-4A34-9147-74F9A1E7EAD5}" type="datetimeFigureOut">
              <a:rPr lang="he-IL" smtClean="0"/>
              <a:t>י"ב/ניסן/תשע"ח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56CA8-A119-43D6-807A-EA9479A1414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759055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81BF4-EC02-4A34-9147-74F9A1E7EAD5}" type="datetimeFigureOut">
              <a:rPr lang="he-IL" smtClean="0"/>
              <a:t>י"ב/ניסן/תשע"ח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56CA8-A119-43D6-807A-EA9479A1414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66943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81BF4-EC02-4A34-9147-74F9A1E7EAD5}" type="datetimeFigureOut">
              <a:rPr lang="he-IL" smtClean="0"/>
              <a:t>י"ב/ניסן/תשע"ח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56CA8-A119-43D6-807A-EA9479A1414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2793336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81BF4-EC02-4A34-9147-74F9A1E7EAD5}" type="datetimeFigureOut">
              <a:rPr lang="he-IL" smtClean="0"/>
              <a:t>י"ב/ניסן/תשע"ח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56CA8-A119-43D6-807A-EA9479A1414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70518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81BF4-EC02-4A34-9147-74F9A1E7EAD5}" type="datetimeFigureOut">
              <a:rPr lang="he-IL" smtClean="0"/>
              <a:t>י"ב/ניסן/תשע"ח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56CA8-A119-43D6-807A-EA9479A1414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06916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81BF4-EC02-4A34-9147-74F9A1E7EAD5}" type="datetimeFigureOut">
              <a:rPr lang="he-IL" smtClean="0"/>
              <a:t>י"ב/ניסן/תשע"ח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56CA8-A119-43D6-807A-EA9479A1414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13525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81BF4-EC02-4A34-9147-74F9A1E7EAD5}" type="datetimeFigureOut">
              <a:rPr lang="he-IL" smtClean="0"/>
              <a:t>י"ב/ניסן/תשע"ח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56CA8-A119-43D6-807A-EA9479A1414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78662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81BF4-EC02-4A34-9147-74F9A1E7EAD5}" type="datetimeFigureOut">
              <a:rPr lang="he-IL" smtClean="0"/>
              <a:t>י"ב/ניסן/תשע"ח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56CA8-A119-43D6-807A-EA9479A1414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61177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81BF4-EC02-4A34-9147-74F9A1E7EAD5}" type="datetimeFigureOut">
              <a:rPr lang="he-IL" smtClean="0"/>
              <a:t>י"ב/ניסן/תשע"ח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56CA8-A119-43D6-807A-EA9479A1414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01239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581BF4-EC02-4A34-9147-74F9A1E7EAD5}" type="datetimeFigureOut">
              <a:rPr lang="he-IL" smtClean="0"/>
              <a:t>י"ב/ניסן/תשע"ח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156CA8-A119-43D6-807A-EA9479A1414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60335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86" r:id="rId1"/>
    <p:sldLayoutId id="2147484187" r:id="rId2"/>
    <p:sldLayoutId id="2147484188" r:id="rId3"/>
    <p:sldLayoutId id="2147484189" r:id="rId4"/>
    <p:sldLayoutId id="2147484190" r:id="rId5"/>
    <p:sldLayoutId id="2147484191" r:id="rId6"/>
    <p:sldLayoutId id="2147484192" r:id="rId7"/>
    <p:sldLayoutId id="2147484193" r:id="rId8"/>
    <p:sldLayoutId id="2147484194" r:id="rId9"/>
    <p:sldLayoutId id="2147484195" r:id="rId10"/>
    <p:sldLayoutId id="2147484196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623" y="4733141"/>
            <a:ext cx="1170544" cy="1673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כותרת משנה 4"/>
          <p:cNvSpPr txBox="1">
            <a:spLocks/>
          </p:cNvSpPr>
          <p:nvPr/>
        </p:nvSpPr>
        <p:spPr bwMode="auto">
          <a:xfrm>
            <a:off x="432470" y="2200139"/>
            <a:ext cx="8036169" cy="23149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0" indent="0" algn="ctr" rtl="1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1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1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1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1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>
              <a:spcBef>
                <a:spcPts val="0"/>
              </a:spcBef>
            </a:pPr>
            <a:r>
              <a:rPr lang="en-US" b="1" dirty="0" smtClean="0">
                <a:solidFill>
                  <a:srgbClr val="002060"/>
                </a:solidFill>
              </a:rPr>
              <a:t>Reut Avioz</a:t>
            </a:r>
          </a:p>
          <a:p>
            <a:pPr rtl="0">
              <a:spcBef>
                <a:spcPts val="0"/>
              </a:spcBef>
            </a:pPr>
            <a:r>
              <a:rPr lang="en-US" b="1" dirty="0" smtClean="0">
                <a:solidFill>
                  <a:srgbClr val="002060"/>
                </a:solidFill>
              </a:rPr>
              <a:t>The Hebrew University</a:t>
            </a:r>
          </a:p>
          <a:p>
            <a:pPr rtl="0"/>
            <a:r>
              <a:rPr lang="en-US" b="1" dirty="0" smtClean="0">
                <a:solidFill>
                  <a:srgbClr val="002060"/>
                </a:solidFill>
              </a:rPr>
              <a:t>and</a:t>
            </a:r>
          </a:p>
          <a:p>
            <a:pPr rtl="0"/>
            <a:r>
              <a:rPr lang="en-US" b="1" dirty="0" smtClean="0">
                <a:solidFill>
                  <a:srgbClr val="002060"/>
                </a:solidFill>
              </a:rPr>
              <a:t>Ayal Kimhi</a:t>
            </a:r>
          </a:p>
          <a:p>
            <a:pPr rtl="0">
              <a:spcBef>
                <a:spcPts val="0"/>
              </a:spcBef>
            </a:pPr>
            <a:r>
              <a:rPr lang="en-US" b="1" dirty="0" smtClean="0">
                <a:solidFill>
                  <a:srgbClr val="002060"/>
                </a:solidFill>
              </a:rPr>
              <a:t>The Hebrew University and </a:t>
            </a:r>
            <a:r>
              <a:rPr lang="en-US" b="1" dirty="0" err="1" smtClean="0">
                <a:solidFill>
                  <a:srgbClr val="002060"/>
                </a:solidFill>
              </a:rPr>
              <a:t>Shoresh</a:t>
            </a:r>
            <a:r>
              <a:rPr lang="en-US" b="1" dirty="0" smtClean="0">
                <a:solidFill>
                  <a:srgbClr val="002060"/>
                </a:solidFill>
              </a:rPr>
              <a:t> Institution</a:t>
            </a:r>
            <a:endParaRPr lang="he-IL" dirty="0">
              <a:solidFill>
                <a:srgbClr val="002060"/>
              </a:solidFill>
            </a:endParaRPr>
          </a:p>
        </p:txBody>
      </p:sp>
      <p:sp>
        <p:nvSpPr>
          <p:cNvPr id="6" name="כותרת 3"/>
          <p:cNvSpPr>
            <a:spLocks noGrp="1"/>
          </p:cNvSpPr>
          <p:nvPr>
            <p:ph type="ctrTitle"/>
          </p:nvPr>
        </p:nvSpPr>
        <p:spPr>
          <a:xfrm>
            <a:off x="525443" y="211016"/>
            <a:ext cx="7850224" cy="1674933"/>
          </a:xfrm>
        </p:spPr>
        <p:txBody>
          <a:bodyPr anchor="b">
            <a:noAutofit/>
          </a:bodyPr>
          <a:lstStyle/>
          <a:p>
            <a:pPr rtl="0">
              <a:lnSpc>
                <a:spcPct val="100000"/>
              </a:lnSpc>
            </a:pPr>
            <a:r>
              <a:rPr lang="en-US" sz="3600" b="1" dirty="0" smtClean="0">
                <a:solidFill>
                  <a:srgbClr val="9E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The Effects of Increasing the Formal Retirement Age on Labor Supply: </a:t>
            </a:r>
            <a:br>
              <a:rPr lang="en-US" sz="3600" b="1" dirty="0" smtClean="0">
                <a:solidFill>
                  <a:srgbClr val="9E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</a:br>
            <a:r>
              <a:rPr lang="en-US" sz="3200" b="1" dirty="0" smtClean="0">
                <a:solidFill>
                  <a:srgbClr val="9E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Gender and Family Considerations</a:t>
            </a:r>
            <a:endParaRPr lang="he-IL" sz="3600" b="1" dirty="0">
              <a:solidFill>
                <a:srgbClr val="9E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avid" pitchFamily="34" charset="-79"/>
              <a:cs typeface="+mn-cs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2699" y="4163209"/>
            <a:ext cx="2717520" cy="2717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587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93687"/>
            <a:ext cx="7886700" cy="677862"/>
          </a:xfrm>
        </p:spPr>
        <p:txBody>
          <a:bodyPr/>
          <a:lstStyle/>
          <a:p>
            <a:pPr algn="ctr" rtl="0"/>
            <a:r>
              <a:rPr lang="en-US" sz="4000" b="1" dirty="0" smtClean="0"/>
              <a:t>Empirical approach</a:t>
            </a:r>
            <a:endParaRPr lang="he-IL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214438"/>
            <a:ext cx="7886700" cy="4962525"/>
          </a:xfrm>
        </p:spPr>
        <p:txBody>
          <a:bodyPr>
            <a:normAutofit/>
          </a:bodyPr>
          <a:lstStyle/>
          <a:p>
            <a:pPr algn="l" rtl="0"/>
            <a:r>
              <a:rPr lang="en-US" dirty="0"/>
              <a:t>Data from </a:t>
            </a:r>
            <a:r>
              <a:rPr lang="en-US" dirty="0" smtClean="0"/>
              <a:t>Israeli Labor </a:t>
            </a:r>
            <a:r>
              <a:rPr lang="en-US" dirty="0"/>
              <a:t>Force Surveys.</a:t>
            </a:r>
            <a:endParaRPr lang="he-IL" dirty="0"/>
          </a:p>
          <a:p>
            <a:pPr algn="l" rtl="0"/>
            <a:r>
              <a:rPr lang="en-US" dirty="0" smtClean="0"/>
              <a:t>66 year-old men and 61 year-old women, before (2001-2003) and after (2009-2011) the increase in the official retirement age.</a:t>
            </a:r>
          </a:p>
          <a:p>
            <a:pPr algn="l" rtl="0"/>
            <a:r>
              <a:rPr lang="en-US" dirty="0" smtClean="0"/>
              <a:t>Arabs are excluded because of very low LFP among Arab women in that age group.</a:t>
            </a:r>
          </a:p>
          <a:p>
            <a:pPr algn="l" rtl="0"/>
            <a:r>
              <a:rPr lang="en-US" dirty="0" smtClean="0"/>
              <a:t>Estimating work equations (</a:t>
            </a:r>
            <a:r>
              <a:rPr lang="en-US" dirty="0" err="1"/>
              <a:t>P</a:t>
            </a:r>
            <a:r>
              <a:rPr lang="en-US" dirty="0" err="1" smtClean="0"/>
              <a:t>robit</a:t>
            </a:r>
            <a:r>
              <a:rPr lang="en-US" dirty="0" smtClean="0"/>
              <a:t>) and hours of work equations (Tobit) by gender, controlling for marital status, education, location and house size.</a:t>
            </a:r>
          </a:p>
        </p:txBody>
      </p:sp>
    </p:spTree>
    <p:extLst>
      <p:ext uri="{BB962C8B-B14F-4D97-AF65-F5344CB8AC3E}">
        <p14:creationId xmlns:p14="http://schemas.microsoft.com/office/powerpoint/2010/main" val="817005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93687"/>
            <a:ext cx="7886700" cy="677862"/>
          </a:xfrm>
        </p:spPr>
        <p:txBody>
          <a:bodyPr/>
          <a:lstStyle/>
          <a:p>
            <a:pPr algn="ctr" rtl="0"/>
            <a:r>
              <a:rPr lang="en-US" sz="4000" b="1" dirty="0" smtClean="0"/>
              <a:t>Descriptive statistics</a:t>
            </a:r>
            <a:endParaRPr lang="he-IL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8326868"/>
              </p:ext>
            </p:extLst>
          </p:nvPr>
        </p:nvGraphicFramePr>
        <p:xfrm>
          <a:off x="555063" y="1131303"/>
          <a:ext cx="7886700" cy="1342956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261056">
                  <a:extLst>
                    <a:ext uri="{9D8B030D-6E8A-4147-A177-3AD203B41FA5}">
                      <a16:colId xmlns:a16="http://schemas.microsoft.com/office/drawing/2014/main" val="57121608"/>
                    </a:ext>
                  </a:extLst>
                </a:gridCol>
                <a:gridCol w="1262076">
                  <a:extLst>
                    <a:ext uri="{9D8B030D-6E8A-4147-A177-3AD203B41FA5}">
                      <a16:colId xmlns:a16="http://schemas.microsoft.com/office/drawing/2014/main" val="3600964582"/>
                    </a:ext>
                  </a:extLst>
                </a:gridCol>
                <a:gridCol w="1327373">
                  <a:extLst>
                    <a:ext uri="{9D8B030D-6E8A-4147-A177-3AD203B41FA5}">
                      <a16:colId xmlns:a16="http://schemas.microsoft.com/office/drawing/2014/main" val="2617307068"/>
                    </a:ext>
                  </a:extLst>
                </a:gridCol>
                <a:gridCol w="1362063">
                  <a:extLst>
                    <a:ext uri="{9D8B030D-6E8A-4147-A177-3AD203B41FA5}">
                      <a16:colId xmlns:a16="http://schemas.microsoft.com/office/drawing/2014/main" val="2155711445"/>
                    </a:ext>
                  </a:extLst>
                </a:gridCol>
                <a:gridCol w="2674132">
                  <a:extLst>
                    <a:ext uri="{9D8B030D-6E8A-4147-A177-3AD203B41FA5}">
                      <a16:colId xmlns:a16="http://schemas.microsoft.com/office/drawing/2014/main" val="1826198271"/>
                    </a:ext>
                  </a:extLst>
                </a:gridCol>
              </a:tblGrid>
              <a:tr h="324731">
                <a:tc gridSpan="2"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u="sng">
                          <a:solidFill>
                            <a:srgbClr val="002060"/>
                          </a:solidFill>
                          <a:effectLst/>
                        </a:rPr>
                        <a:t>males</a:t>
                      </a:r>
                      <a:endParaRPr lang="en-US" sz="1800" u="sng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u="sng" dirty="0">
                          <a:solidFill>
                            <a:srgbClr val="002060"/>
                          </a:solidFill>
                          <a:effectLst/>
                        </a:rPr>
                        <a:t>females</a:t>
                      </a:r>
                      <a:endParaRPr lang="en-US" sz="1800" u="sng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07000"/>
                        </a:lnSpc>
                      </a:pPr>
                      <a:r>
                        <a:rPr lang="en-US" sz="2000" u="sng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Employment rate</a:t>
                      </a:r>
                      <a:endParaRPr lang="en-US" sz="2000" u="sng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6852886"/>
                  </a:ext>
                </a:extLst>
              </a:tr>
              <a:tr h="324731"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u="sng" dirty="0">
                          <a:solidFill>
                            <a:srgbClr val="002060"/>
                          </a:solidFill>
                          <a:effectLst/>
                        </a:rPr>
                        <a:t>after</a:t>
                      </a:r>
                      <a:endParaRPr lang="en-US" sz="1800" b="0" u="sng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u="sng">
                          <a:solidFill>
                            <a:srgbClr val="002060"/>
                          </a:solidFill>
                          <a:effectLst/>
                        </a:rPr>
                        <a:t>before</a:t>
                      </a:r>
                      <a:endParaRPr lang="en-US" sz="1800" u="sng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u="sng">
                          <a:solidFill>
                            <a:srgbClr val="002060"/>
                          </a:solidFill>
                          <a:effectLst/>
                        </a:rPr>
                        <a:t>after</a:t>
                      </a:r>
                      <a:endParaRPr lang="en-US" sz="1800" u="sng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u="sng" dirty="0">
                          <a:solidFill>
                            <a:srgbClr val="002060"/>
                          </a:solidFill>
                          <a:effectLst/>
                        </a:rPr>
                        <a:t>before</a:t>
                      </a:r>
                      <a:endParaRPr lang="en-US" sz="1800" u="sng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0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4078929"/>
                  </a:ext>
                </a:extLst>
              </a:tr>
              <a:tr h="346747"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2060"/>
                          </a:solidFill>
                          <a:effectLst/>
                        </a:rPr>
                        <a:t>40%</a:t>
                      </a:r>
                      <a:endParaRPr lang="en-US" sz="1800" b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2060"/>
                          </a:solidFill>
                          <a:effectLst/>
                        </a:rPr>
                        <a:t>25%</a:t>
                      </a:r>
                      <a:endParaRPr lang="en-US" sz="1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2060"/>
                          </a:solidFill>
                          <a:effectLst/>
                        </a:rPr>
                        <a:t>49%</a:t>
                      </a:r>
                      <a:endParaRPr lang="en-US" sz="1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28%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Married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0865516"/>
                  </a:ext>
                </a:extLst>
              </a:tr>
              <a:tr h="346747"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2060"/>
                          </a:solidFill>
                          <a:effectLst/>
                        </a:rPr>
                        <a:t>38%</a:t>
                      </a:r>
                      <a:endParaRPr lang="en-US" sz="1800" b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2060"/>
                          </a:solidFill>
                          <a:effectLst/>
                        </a:rPr>
                        <a:t>17%</a:t>
                      </a:r>
                      <a:endParaRPr lang="en-US" sz="1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2060"/>
                          </a:solidFill>
                          <a:effectLst/>
                        </a:rPr>
                        <a:t>44%</a:t>
                      </a:r>
                      <a:endParaRPr lang="en-US" sz="1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26%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Unmarried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1013519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1245116"/>
              </p:ext>
            </p:extLst>
          </p:nvPr>
        </p:nvGraphicFramePr>
        <p:xfrm>
          <a:off x="599887" y="2951134"/>
          <a:ext cx="7886700" cy="1345766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261056">
                  <a:extLst>
                    <a:ext uri="{9D8B030D-6E8A-4147-A177-3AD203B41FA5}">
                      <a16:colId xmlns:a16="http://schemas.microsoft.com/office/drawing/2014/main" val="57121608"/>
                    </a:ext>
                  </a:extLst>
                </a:gridCol>
                <a:gridCol w="1262076">
                  <a:extLst>
                    <a:ext uri="{9D8B030D-6E8A-4147-A177-3AD203B41FA5}">
                      <a16:colId xmlns:a16="http://schemas.microsoft.com/office/drawing/2014/main" val="3600964582"/>
                    </a:ext>
                  </a:extLst>
                </a:gridCol>
                <a:gridCol w="1327373">
                  <a:extLst>
                    <a:ext uri="{9D8B030D-6E8A-4147-A177-3AD203B41FA5}">
                      <a16:colId xmlns:a16="http://schemas.microsoft.com/office/drawing/2014/main" val="2617307068"/>
                    </a:ext>
                  </a:extLst>
                </a:gridCol>
                <a:gridCol w="1362063">
                  <a:extLst>
                    <a:ext uri="{9D8B030D-6E8A-4147-A177-3AD203B41FA5}">
                      <a16:colId xmlns:a16="http://schemas.microsoft.com/office/drawing/2014/main" val="2155711445"/>
                    </a:ext>
                  </a:extLst>
                </a:gridCol>
                <a:gridCol w="2674132">
                  <a:extLst>
                    <a:ext uri="{9D8B030D-6E8A-4147-A177-3AD203B41FA5}">
                      <a16:colId xmlns:a16="http://schemas.microsoft.com/office/drawing/2014/main" val="1826198271"/>
                    </a:ext>
                  </a:extLst>
                </a:gridCol>
              </a:tblGrid>
              <a:tr h="324731">
                <a:tc gridSpan="2"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u="sng">
                          <a:solidFill>
                            <a:srgbClr val="002060"/>
                          </a:solidFill>
                          <a:effectLst/>
                        </a:rPr>
                        <a:t>males</a:t>
                      </a:r>
                      <a:endParaRPr lang="en-US" sz="1800" u="sng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u="sng" dirty="0">
                          <a:solidFill>
                            <a:srgbClr val="002060"/>
                          </a:solidFill>
                          <a:effectLst/>
                        </a:rPr>
                        <a:t>females</a:t>
                      </a:r>
                      <a:endParaRPr lang="en-US" sz="1800" u="sng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07000"/>
                        </a:lnSpc>
                      </a:pPr>
                      <a:r>
                        <a:rPr lang="en-US" sz="2000" u="sng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Hours of </a:t>
                      </a:r>
                      <a:r>
                        <a:rPr lang="en-US" sz="2000" u="sng" dirty="0" err="1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work|</a:t>
                      </a:r>
                      <a:r>
                        <a:rPr lang="en-US" sz="2000" u="sng" baseline="0" dirty="0" err="1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working</a:t>
                      </a:r>
                      <a:endParaRPr lang="en-US" sz="2000" u="sng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6852886"/>
                  </a:ext>
                </a:extLst>
              </a:tr>
              <a:tr h="324731"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u="sng" dirty="0">
                          <a:solidFill>
                            <a:srgbClr val="002060"/>
                          </a:solidFill>
                          <a:effectLst/>
                        </a:rPr>
                        <a:t>after</a:t>
                      </a:r>
                      <a:endParaRPr lang="en-US" sz="1800" b="0" u="sng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u="sng">
                          <a:solidFill>
                            <a:srgbClr val="002060"/>
                          </a:solidFill>
                          <a:effectLst/>
                        </a:rPr>
                        <a:t>before</a:t>
                      </a:r>
                      <a:endParaRPr lang="en-US" sz="1800" u="sng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u="sng">
                          <a:solidFill>
                            <a:srgbClr val="002060"/>
                          </a:solidFill>
                          <a:effectLst/>
                        </a:rPr>
                        <a:t>after</a:t>
                      </a:r>
                      <a:endParaRPr lang="en-US" sz="1800" u="sng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u="sng" dirty="0">
                          <a:solidFill>
                            <a:srgbClr val="002060"/>
                          </a:solidFill>
                          <a:effectLst/>
                        </a:rPr>
                        <a:t>before</a:t>
                      </a:r>
                      <a:endParaRPr lang="en-US" sz="1800" u="sng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0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4078929"/>
                  </a:ext>
                </a:extLst>
              </a:tr>
              <a:tr h="346747"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 smtClean="0">
                          <a:solidFill>
                            <a:srgbClr val="002060"/>
                          </a:solidFill>
                          <a:effectLst/>
                        </a:rPr>
                        <a:t>39.8</a:t>
                      </a:r>
                      <a:endParaRPr lang="en-US" sz="1800" b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rgbClr val="002060"/>
                          </a:solidFill>
                          <a:effectLst/>
                        </a:rPr>
                        <a:t>34.8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rgbClr val="002060"/>
                          </a:solidFill>
                          <a:effectLst/>
                        </a:rPr>
                        <a:t>31.0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rgbClr val="002060"/>
                          </a:solidFill>
                          <a:effectLst/>
                        </a:rPr>
                        <a:t>30.9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Married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0865516"/>
                  </a:ext>
                </a:extLst>
              </a:tr>
              <a:tr h="346747"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 smtClean="0">
                          <a:solidFill>
                            <a:srgbClr val="002060"/>
                          </a:solidFill>
                          <a:effectLst/>
                        </a:rPr>
                        <a:t>39.5</a:t>
                      </a:r>
                      <a:endParaRPr lang="en-US" sz="1800" b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rgbClr val="002060"/>
                          </a:solidFill>
                          <a:effectLst/>
                        </a:rPr>
                        <a:t>33.0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rgbClr val="002060"/>
                          </a:solidFill>
                          <a:effectLst/>
                        </a:rPr>
                        <a:t>30.7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rgbClr val="002060"/>
                          </a:solidFill>
                          <a:effectLst/>
                        </a:rPr>
                        <a:t>30.6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Unmarried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10135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1680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93687"/>
            <a:ext cx="7886700" cy="677862"/>
          </a:xfrm>
        </p:spPr>
        <p:txBody>
          <a:bodyPr/>
          <a:lstStyle/>
          <a:p>
            <a:pPr algn="ctr" rtl="0"/>
            <a:r>
              <a:rPr lang="en-US" sz="4000" b="1" dirty="0" err="1" smtClean="0"/>
              <a:t>Probit</a:t>
            </a:r>
            <a:r>
              <a:rPr lang="en-US" sz="4000" b="1" dirty="0" smtClean="0"/>
              <a:t> results</a:t>
            </a:r>
            <a:endParaRPr lang="he-IL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6346236"/>
              </p:ext>
            </p:extLst>
          </p:nvPr>
        </p:nvGraphicFramePr>
        <p:xfrm>
          <a:off x="549648" y="971549"/>
          <a:ext cx="8044704" cy="4183049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110307">
                  <a:extLst>
                    <a:ext uri="{9D8B030D-6E8A-4147-A177-3AD203B41FA5}">
                      <a16:colId xmlns:a16="http://schemas.microsoft.com/office/drawing/2014/main" val="3528006018"/>
                    </a:ext>
                  </a:extLst>
                </a:gridCol>
                <a:gridCol w="1526998">
                  <a:extLst>
                    <a:ext uri="{9D8B030D-6E8A-4147-A177-3AD203B41FA5}">
                      <a16:colId xmlns:a16="http://schemas.microsoft.com/office/drawing/2014/main" val="50752377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104852316"/>
                    </a:ext>
                  </a:extLst>
                </a:gridCol>
                <a:gridCol w="1479176">
                  <a:extLst>
                    <a:ext uri="{9D8B030D-6E8A-4147-A177-3AD203B41FA5}">
                      <a16:colId xmlns:a16="http://schemas.microsoft.com/office/drawing/2014/main" val="1512754267"/>
                    </a:ext>
                  </a:extLst>
                </a:gridCol>
                <a:gridCol w="2785223">
                  <a:extLst>
                    <a:ext uri="{9D8B030D-6E8A-4147-A177-3AD203B41FA5}">
                      <a16:colId xmlns:a16="http://schemas.microsoft.com/office/drawing/2014/main" val="154857709"/>
                    </a:ext>
                  </a:extLst>
                </a:gridCol>
              </a:tblGrid>
              <a:tr h="114509">
                <a:tc gridSpan="2"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u="sng" dirty="0">
                          <a:solidFill>
                            <a:srgbClr val="002060"/>
                          </a:solidFill>
                          <a:effectLst/>
                        </a:rPr>
                        <a:t>males</a:t>
                      </a:r>
                      <a:endParaRPr lang="en-US" sz="1800" u="sng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u="sng" dirty="0">
                          <a:solidFill>
                            <a:srgbClr val="002060"/>
                          </a:solidFill>
                          <a:effectLst/>
                        </a:rPr>
                        <a:t>females</a:t>
                      </a:r>
                      <a:endParaRPr lang="en-US" sz="1800" u="sng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07000"/>
                        </a:lnSpc>
                      </a:pPr>
                      <a:r>
                        <a:rPr lang="en-US" sz="2000" u="sng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Probability of working</a:t>
                      </a:r>
                      <a:endParaRPr lang="en-US" sz="2000" u="sng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1810373"/>
                  </a:ext>
                </a:extLst>
              </a:tr>
              <a:tr h="406244"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u="sng" dirty="0">
                          <a:solidFill>
                            <a:srgbClr val="002060"/>
                          </a:solidFill>
                          <a:effectLst/>
                        </a:rPr>
                        <a:t>z-value</a:t>
                      </a:r>
                      <a:endParaRPr lang="en-US" sz="1800" b="0" u="sng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Marginal </a:t>
                      </a:r>
                      <a:r>
                        <a:rPr lang="en-US" sz="2000" u="sng" dirty="0">
                          <a:solidFill>
                            <a:srgbClr val="002060"/>
                          </a:solidFill>
                          <a:effectLst/>
                        </a:rPr>
                        <a:t>effect</a:t>
                      </a:r>
                      <a:endParaRPr lang="en-US" sz="1800" u="sng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u="sng" dirty="0">
                          <a:solidFill>
                            <a:srgbClr val="002060"/>
                          </a:solidFill>
                          <a:effectLst/>
                        </a:rPr>
                        <a:t>z-value</a:t>
                      </a:r>
                      <a:endParaRPr lang="en-US" sz="1800" u="sng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Marginal </a:t>
                      </a:r>
                      <a:r>
                        <a:rPr lang="en-US" sz="2000" u="sng" dirty="0">
                          <a:solidFill>
                            <a:srgbClr val="002060"/>
                          </a:solidFill>
                          <a:effectLst/>
                        </a:rPr>
                        <a:t>effect</a:t>
                      </a:r>
                      <a:endParaRPr lang="en-US" sz="1800" u="sng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u="sng" dirty="0">
                          <a:solidFill>
                            <a:srgbClr val="002060"/>
                          </a:solidFill>
                          <a:effectLst/>
                        </a:rPr>
                        <a:t>Variable</a:t>
                      </a:r>
                      <a:endParaRPr lang="en-US" sz="1800" u="sng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4636807"/>
                  </a:ext>
                </a:extLst>
              </a:tr>
              <a:tr h="458036"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2060"/>
                          </a:solidFill>
                          <a:effectLst/>
                        </a:rPr>
                        <a:t>3.39</a:t>
                      </a:r>
                      <a:endParaRPr lang="en-US" sz="1800" b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0.239**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4.79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0.164**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2060"/>
                          </a:solidFill>
                          <a:effectLst/>
                        </a:rPr>
                        <a:t>"after"</a:t>
                      </a:r>
                      <a:endParaRPr lang="en-US" sz="1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7991528"/>
                  </a:ext>
                </a:extLst>
              </a:tr>
              <a:tr h="471739"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2060"/>
                          </a:solidFill>
                          <a:effectLst/>
                        </a:rPr>
                        <a:t>0.18</a:t>
                      </a:r>
                      <a:endParaRPr lang="en-US" sz="1800" b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0.007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-0.10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-0.003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2060"/>
                          </a:solidFill>
                          <a:effectLst/>
                        </a:rPr>
                        <a:t>Married</a:t>
                      </a:r>
                      <a:endParaRPr lang="en-US" sz="1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194784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2060"/>
                          </a:solidFill>
                          <a:effectLst/>
                        </a:rPr>
                        <a:t>-2.05</a:t>
                      </a:r>
                      <a:endParaRPr lang="en-US" sz="1800" b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2060"/>
                          </a:solidFill>
                          <a:effectLst/>
                        </a:rPr>
                        <a:t>-0.115*</a:t>
                      </a:r>
                      <a:endParaRPr lang="en-US" sz="1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-0.10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2060"/>
                          </a:solidFill>
                          <a:effectLst/>
                        </a:rPr>
                        <a:t>-0.004</a:t>
                      </a:r>
                      <a:endParaRPr lang="en-US" sz="1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2060"/>
                          </a:solidFill>
                          <a:effectLst/>
                        </a:rPr>
                        <a:t>Married*"after"</a:t>
                      </a:r>
                      <a:endParaRPr lang="en-US" sz="1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154465"/>
                  </a:ext>
                </a:extLst>
              </a:tr>
              <a:tr h="458036"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2060"/>
                          </a:solidFill>
                          <a:effectLst/>
                        </a:rPr>
                        <a:t>2.87</a:t>
                      </a:r>
                      <a:endParaRPr lang="en-US" sz="1800" b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2060"/>
                          </a:solidFill>
                          <a:effectLst/>
                        </a:rPr>
                        <a:t>0.121**</a:t>
                      </a:r>
                      <a:endParaRPr lang="en-US" sz="1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4.34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0.185**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2060"/>
                          </a:solidFill>
                          <a:effectLst/>
                        </a:rPr>
                        <a:t>High-school education</a:t>
                      </a:r>
                      <a:endParaRPr lang="en-US" sz="1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1914419"/>
                  </a:ext>
                </a:extLst>
              </a:tr>
              <a:tr h="458036"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2060"/>
                          </a:solidFill>
                          <a:effectLst/>
                        </a:rPr>
                        <a:t>4.44</a:t>
                      </a:r>
                      <a:endParaRPr lang="en-US" sz="1800" b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2060"/>
                          </a:solidFill>
                          <a:effectLst/>
                        </a:rPr>
                        <a:t>0.185**</a:t>
                      </a:r>
                      <a:endParaRPr lang="en-US" sz="1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7.88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2060"/>
                          </a:solidFill>
                          <a:effectLst/>
                        </a:rPr>
                        <a:t>0.314**</a:t>
                      </a:r>
                      <a:endParaRPr lang="en-US" sz="1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2060"/>
                          </a:solidFill>
                          <a:effectLst/>
                        </a:rPr>
                        <a:t>Higher education</a:t>
                      </a:r>
                      <a:endParaRPr lang="en-US" sz="1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8820354"/>
                  </a:ext>
                </a:extLst>
              </a:tr>
              <a:tr h="458036"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2060"/>
                          </a:solidFill>
                          <a:effectLst/>
                        </a:rPr>
                        <a:t>0.01</a:t>
                      </a:r>
                      <a:endParaRPr lang="en-US" sz="1800" b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2060"/>
                          </a:solidFill>
                          <a:effectLst/>
                        </a:rPr>
                        <a:t>0.000</a:t>
                      </a:r>
                      <a:endParaRPr lang="en-US" sz="1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2.46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2060"/>
                          </a:solidFill>
                          <a:effectLst/>
                        </a:rPr>
                        <a:t>0.145*</a:t>
                      </a:r>
                      <a:endParaRPr lang="en-US" sz="1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rgbClr val="002060"/>
                          </a:solidFill>
                          <a:effectLst/>
                        </a:rPr>
                        <a:t>HS </a:t>
                      </a:r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education*"after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9348104"/>
                  </a:ext>
                </a:extLst>
              </a:tr>
              <a:tr h="458036"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2060"/>
                          </a:solidFill>
                          <a:effectLst/>
                        </a:rPr>
                        <a:t>0.18</a:t>
                      </a:r>
                      <a:endParaRPr lang="en-US" sz="1800" b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2060"/>
                          </a:solidFill>
                          <a:effectLst/>
                        </a:rPr>
                        <a:t>0.011</a:t>
                      </a:r>
                      <a:endParaRPr lang="en-US" sz="1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1.58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2060"/>
                          </a:solidFill>
                          <a:effectLst/>
                        </a:rPr>
                        <a:t>0.088</a:t>
                      </a:r>
                      <a:endParaRPr lang="en-US" sz="1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Higher education*"after"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9212724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549647" y="5606988"/>
            <a:ext cx="62411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dirty="0" smtClean="0">
                <a:solidFill>
                  <a:srgbClr val="000000"/>
                </a:solidFill>
                <a:latin typeface="David" panose="020E0502060401010101" pitchFamily="34" charset="-79"/>
                <a:ea typeface="Times New Roman" panose="02020603050405020304" pitchFamily="18" charset="0"/>
              </a:rPr>
              <a:t>* P-value </a:t>
            </a:r>
            <a:r>
              <a:rPr lang="en-US" dirty="0">
                <a:solidFill>
                  <a:srgbClr val="000000"/>
                </a:solidFill>
                <a:latin typeface="David" panose="020E0502060401010101" pitchFamily="34" charset="-79"/>
                <a:ea typeface="Times New Roman" panose="02020603050405020304" pitchFamily="18" charset="0"/>
              </a:rPr>
              <a:t>&lt; </a:t>
            </a:r>
            <a:r>
              <a:rPr lang="en-US" dirty="0" smtClean="0">
                <a:solidFill>
                  <a:srgbClr val="000000"/>
                </a:solidFill>
                <a:latin typeface="David" panose="020E0502060401010101" pitchFamily="34" charset="-79"/>
                <a:ea typeface="Times New Roman" panose="02020603050405020304" pitchFamily="18" charset="0"/>
              </a:rPr>
              <a:t>0.05   ** </a:t>
            </a:r>
            <a:r>
              <a:rPr lang="en-US" dirty="0">
                <a:solidFill>
                  <a:srgbClr val="000000"/>
                </a:solidFill>
                <a:latin typeface="David" panose="020E0502060401010101" pitchFamily="34" charset="-79"/>
                <a:ea typeface="Times New Roman" panose="02020603050405020304" pitchFamily="18" charset="0"/>
              </a:rPr>
              <a:t>P-value &lt; </a:t>
            </a:r>
            <a:r>
              <a:rPr lang="en-US" dirty="0" smtClean="0">
                <a:solidFill>
                  <a:srgbClr val="000000"/>
                </a:solidFill>
                <a:latin typeface="David" panose="020E0502060401010101" pitchFamily="34" charset="-79"/>
                <a:ea typeface="Times New Roman" panose="02020603050405020304" pitchFamily="18" charset="0"/>
              </a:rPr>
              <a:t>0.01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039889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93687"/>
            <a:ext cx="7886700" cy="677862"/>
          </a:xfrm>
        </p:spPr>
        <p:txBody>
          <a:bodyPr/>
          <a:lstStyle/>
          <a:p>
            <a:pPr algn="ctr" rtl="0"/>
            <a:r>
              <a:rPr lang="en-US" sz="4000" b="1" dirty="0" smtClean="0"/>
              <a:t>Tobit results</a:t>
            </a:r>
            <a:endParaRPr lang="he-IL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6720373"/>
              </p:ext>
            </p:extLst>
          </p:nvPr>
        </p:nvGraphicFramePr>
        <p:xfrm>
          <a:off x="549648" y="971549"/>
          <a:ext cx="8044704" cy="4197527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110307">
                  <a:extLst>
                    <a:ext uri="{9D8B030D-6E8A-4147-A177-3AD203B41FA5}">
                      <a16:colId xmlns:a16="http://schemas.microsoft.com/office/drawing/2014/main" val="3528006018"/>
                    </a:ext>
                  </a:extLst>
                </a:gridCol>
                <a:gridCol w="1526998">
                  <a:extLst>
                    <a:ext uri="{9D8B030D-6E8A-4147-A177-3AD203B41FA5}">
                      <a16:colId xmlns:a16="http://schemas.microsoft.com/office/drawing/2014/main" val="50752377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104852316"/>
                    </a:ext>
                  </a:extLst>
                </a:gridCol>
                <a:gridCol w="1479176">
                  <a:extLst>
                    <a:ext uri="{9D8B030D-6E8A-4147-A177-3AD203B41FA5}">
                      <a16:colId xmlns:a16="http://schemas.microsoft.com/office/drawing/2014/main" val="1512754267"/>
                    </a:ext>
                  </a:extLst>
                </a:gridCol>
                <a:gridCol w="2785223">
                  <a:extLst>
                    <a:ext uri="{9D8B030D-6E8A-4147-A177-3AD203B41FA5}">
                      <a16:colId xmlns:a16="http://schemas.microsoft.com/office/drawing/2014/main" val="154857709"/>
                    </a:ext>
                  </a:extLst>
                </a:gridCol>
              </a:tblGrid>
              <a:tr h="114509">
                <a:tc gridSpan="2"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u="sng" dirty="0">
                          <a:solidFill>
                            <a:srgbClr val="002060"/>
                          </a:solidFill>
                          <a:effectLst/>
                        </a:rPr>
                        <a:t>males</a:t>
                      </a:r>
                      <a:endParaRPr lang="en-US" sz="1800" u="sng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u="sng" dirty="0">
                          <a:solidFill>
                            <a:srgbClr val="002060"/>
                          </a:solidFill>
                          <a:effectLst/>
                        </a:rPr>
                        <a:t>females</a:t>
                      </a:r>
                      <a:endParaRPr lang="en-US" sz="1800" u="sng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07000"/>
                        </a:lnSpc>
                      </a:pPr>
                      <a:r>
                        <a:rPr lang="en-US" sz="2000" u="sng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Hours of </a:t>
                      </a:r>
                      <a:r>
                        <a:rPr lang="en-US" sz="2000" u="sng" dirty="0" err="1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work|working</a:t>
                      </a:r>
                      <a:endParaRPr lang="en-US" sz="2000" u="sng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1810373"/>
                  </a:ext>
                </a:extLst>
              </a:tr>
              <a:tr h="406244"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u="sng" dirty="0">
                          <a:solidFill>
                            <a:srgbClr val="002060"/>
                          </a:solidFill>
                          <a:effectLst/>
                        </a:rPr>
                        <a:t>z-value</a:t>
                      </a:r>
                      <a:endParaRPr lang="en-US" sz="1800" b="0" u="sng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Marginal </a:t>
                      </a:r>
                      <a:r>
                        <a:rPr lang="en-US" sz="2000" u="sng" dirty="0">
                          <a:solidFill>
                            <a:srgbClr val="002060"/>
                          </a:solidFill>
                          <a:effectLst/>
                        </a:rPr>
                        <a:t>effect</a:t>
                      </a:r>
                      <a:endParaRPr lang="en-US" sz="1800" u="sng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u="sng" dirty="0">
                          <a:solidFill>
                            <a:srgbClr val="002060"/>
                          </a:solidFill>
                          <a:effectLst/>
                        </a:rPr>
                        <a:t>z-value</a:t>
                      </a:r>
                      <a:endParaRPr lang="en-US" sz="1800" u="sng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Marginal </a:t>
                      </a:r>
                      <a:r>
                        <a:rPr lang="en-US" sz="2000" u="sng" dirty="0">
                          <a:solidFill>
                            <a:srgbClr val="002060"/>
                          </a:solidFill>
                          <a:effectLst/>
                        </a:rPr>
                        <a:t>effect</a:t>
                      </a:r>
                      <a:endParaRPr lang="en-US" sz="1800" u="sng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u="sng" dirty="0">
                          <a:solidFill>
                            <a:srgbClr val="002060"/>
                          </a:solidFill>
                          <a:effectLst/>
                        </a:rPr>
                        <a:t>Variable</a:t>
                      </a:r>
                      <a:endParaRPr lang="en-US" sz="1800" u="sng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4636807"/>
                  </a:ext>
                </a:extLst>
              </a:tr>
              <a:tr h="458036"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 smtClean="0">
                          <a:solidFill>
                            <a:srgbClr val="002060"/>
                          </a:solidFill>
                          <a:effectLst/>
                        </a:rPr>
                        <a:t>3.26</a:t>
                      </a:r>
                      <a:endParaRPr lang="en-US" sz="1800" b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rgbClr val="002060"/>
                          </a:solidFill>
                          <a:effectLst/>
                        </a:rPr>
                        <a:t>7.49**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rgbClr val="002060"/>
                          </a:solidFill>
                          <a:effectLst/>
                        </a:rPr>
                        <a:t>1.38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rgbClr val="002060"/>
                          </a:solidFill>
                          <a:effectLst/>
                        </a:rPr>
                        <a:t>1.88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2060"/>
                          </a:solidFill>
                          <a:effectLst/>
                        </a:rPr>
                        <a:t>"after"</a:t>
                      </a:r>
                      <a:endParaRPr lang="en-US" sz="1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7991528"/>
                  </a:ext>
                </a:extLst>
              </a:tr>
              <a:tr h="471739"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 smtClean="0">
                          <a:solidFill>
                            <a:srgbClr val="002060"/>
                          </a:solidFill>
                          <a:effectLst/>
                        </a:rPr>
                        <a:t>0.23</a:t>
                      </a:r>
                      <a:endParaRPr lang="en-US" sz="1800" b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rgbClr val="002060"/>
                          </a:solidFill>
                          <a:effectLst/>
                        </a:rPr>
                        <a:t>0.31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-</a:t>
                      </a:r>
                      <a:r>
                        <a:rPr lang="en-US" sz="2000" dirty="0" smtClean="0">
                          <a:solidFill>
                            <a:srgbClr val="002060"/>
                          </a:solidFill>
                          <a:effectLst/>
                        </a:rPr>
                        <a:t>0.41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-</a:t>
                      </a:r>
                      <a:r>
                        <a:rPr lang="en-US" sz="2000" dirty="0" smtClean="0">
                          <a:solidFill>
                            <a:srgbClr val="002060"/>
                          </a:solidFill>
                          <a:effectLst/>
                        </a:rPr>
                        <a:t>0.35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2060"/>
                          </a:solidFill>
                          <a:effectLst/>
                        </a:rPr>
                        <a:t>Married</a:t>
                      </a:r>
                      <a:endParaRPr lang="en-US" sz="1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194784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2060"/>
                          </a:solidFill>
                          <a:effectLst/>
                        </a:rPr>
                        <a:t>-</a:t>
                      </a:r>
                      <a:r>
                        <a:rPr lang="en-US" sz="2000" b="0" dirty="0" smtClean="0">
                          <a:solidFill>
                            <a:srgbClr val="002060"/>
                          </a:solidFill>
                          <a:effectLst/>
                        </a:rPr>
                        <a:t>2.12</a:t>
                      </a:r>
                      <a:endParaRPr lang="en-US" sz="1800" b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rgbClr val="002060"/>
                          </a:solidFill>
                          <a:effectLst/>
                        </a:rPr>
                        <a:t>-3.61*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rgbClr val="002060"/>
                          </a:solidFill>
                          <a:effectLst/>
                        </a:rPr>
                        <a:t>0.43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rgbClr val="002060"/>
                          </a:solidFill>
                          <a:effectLst/>
                        </a:rPr>
                        <a:t>0.46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2060"/>
                          </a:solidFill>
                          <a:effectLst/>
                        </a:rPr>
                        <a:t>Married*"after"</a:t>
                      </a:r>
                      <a:endParaRPr lang="en-US" sz="1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154465"/>
                  </a:ext>
                </a:extLst>
              </a:tr>
              <a:tr h="458036"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 smtClean="0">
                          <a:solidFill>
                            <a:srgbClr val="002060"/>
                          </a:solidFill>
                          <a:effectLst/>
                        </a:rPr>
                        <a:t>2.96</a:t>
                      </a:r>
                      <a:endParaRPr lang="en-US" sz="1800" b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rgbClr val="002060"/>
                          </a:solidFill>
                          <a:effectLst/>
                        </a:rPr>
                        <a:t>4.17**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rgbClr val="002060"/>
                          </a:solidFill>
                          <a:effectLst/>
                        </a:rPr>
                        <a:t>4.24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rgbClr val="002060"/>
                          </a:solidFill>
                          <a:effectLst/>
                        </a:rPr>
                        <a:t>5.24**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2060"/>
                          </a:solidFill>
                          <a:effectLst/>
                        </a:rPr>
                        <a:t>High-school education</a:t>
                      </a:r>
                      <a:endParaRPr lang="en-US" sz="1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1914419"/>
                  </a:ext>
                </a:extLst>
              </a:tr>
              <a:tr h="458036"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 smtClean="0">
                          <a:solidFill>
                            <a:srgbClr val="002060"/>
                          </a:solidFill>
                          <a:effectLst/>
                        </a:rPr>
                        <a:t>4.46</a:t>
                      </a:r>
                      <a:endParaRPr lang="en-US" sz="1800" b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rgbClr val="002060"/>
                          </a:solidFill>
                          <a:effectLst/>
                        </a:rPr>
                        <a:t>6.25**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rgbClr val="002060"/>
                          </a:solidFill>
                          <a:effectLst/>
                        </a:rPr>
                        <a:t>7.99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rgbClr val="002060"/>
                          </a:solidFill>
                          <a:effectLst/>
                        </a:rPr>
                        <a:t>9.09**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2060"/>
                          </a:solidFill>
                          <a:effectLst/>
                        </a:rPr>
                        <a:t>Higher education</a:t>
                      </a:r>
                      <a:endParaRPr lang="en-US" sz="1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8820354"/>
                  </a:ext>
                </a:extLst>
              </a:tr>
              <a:tr h="458036"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 smtClean="0">
                          <a:solidFill>
                            <a:srgbClr val="002060"/>
                          </a:solidFill>
                          <a:effectLst/>
                        </a:rPr>
                        <a:t>-0.06</a:t>
                      </a:r>
                      <a:endParaRPr lang="en-US" sz="1800" b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rgbClr val="002060"/>
                          </a:solidFill>
                          <a:effectLst/>
                        </a:rPr>
                        <a:t>-0.11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rgbClr val="002060"/>
                          </a:solidFill>
                          <a:effectLst/>
                        </a:rPr>
                        <a:t>2.11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rgbClr val="002060"/>
                          </a:solidFill>
                          <a:effectLst/>
                        </a:rPr>
                        <a:t>3.62*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rgbClr val="002060"/>
                          </a:solidFill>
                          <a:effectLst/>
                        </a:rPr>
                        <a:t>HS </a:t>
                      </a:r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education*"after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9348104"/>
                  </a:ext>
                </a:extLst>
              </a:tr>
              <a:tr h="458036"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 smtClean="0">
                          <a:solidFill>
                            <a:srgbClr val="002060"/>
                          </a:solidFill>
                          <a:effectLst/>
                        </a:rPr>
                        <a:t>0.17</a:t>
                      </a:r>
                      <a:endParaRPr lang="en-US" sz="1800" b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rgbClr val="002060"/>
                          </a:solidFill>
                          <a:effectLst/>
                        </a:rPr>
                        <a:t>0.33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rgbClr val="002060"/>
                          </a:solidFill>
                          <a:effectLst/>
                        </a:rPr>
                        <a:t>0.86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rgbClr val="002060"/>
                          </a:solidFill>
                          <a:effectLst/>
                        </a:rPr>
                        <a:t>1.29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Higher education*"after"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126" marR="40126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9212724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549647" y="5606988"/>
            <a:ext cx="62411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dirty="0" smtClean="0">
                <a:solidFill>
                  <a:srgbClr val="000000"/>
                </a:solidFill>
                <a:latin typeface="David" panose="020E0502060401010101" pitchFamily="34" charset="-79"/>
                <a:ea typeface="Times New Roman" panose="02020603050405020304" pitchFamily="18" charset="0"/>
              </a:rPr>
              <a:t>* P-value </a:t>
            </a:r>
            <a:r>
              <a:rPr lang="en-US" dirty="0">
                <a:solidFill>
                  <a:srgbClr val="000000"/>
                </a:solidFill>
                <a:latin typeface="David" panose="020E0502060401010101" pitchFamily="34" charset="-79"/>
                <a:ea typeface="Times New Roman" panose="02020603050405020304" pitchFamily="18" charset="0"/>
              </a:rPr>
              <a:t>&lt; </a:t>
            </a:r>
            <a:r>
              <a:rPr lang="en-US" dirty="0" smtClean="0">
                <a:solidFill>
                  <a:srgbClr val="000000"/>
                </a:solidFill>
                <a:latin typeface="David" panose="020E0502060401010101" pitchFamily="34" charset="-79"/>
                <a:ea typeface="Times New Roman" panose="02020603050405020304" pitchFamily="18" charset="0"/>
              </a:rPr>
              <a:t>0.05   ** </a:t>
            </a:r>
            <a:r>
              <a:rPr lang="en-US" dirty="0">
                <a:solidFill>
                  <a:srgbClr val="000000"/>
                </a:solidFill>
                <a:latin typeface="David" panose="020E0502060401010101" pitchFamily="34" charset="-79"/>
                <a:ea typeface="Times New Roman" panose="02020603050405020304" pitchFamily="18" charset="0"/>
              </a:rPr>
              <a:t>P-value &lt; </a:t>
            </a:r>
            <a:r>
              <a:rPr lang="en-US" dirty="0" smtClean="0">
                <a:solidFill>
                  <a:srgbClr val="000000"/>
                </a:solidFill>
                <a:latin typeface="David" panose="020E0502060401010101" pitchFamily="34" charset="-79"/>
                <a:ea typeface="Times New Roman" panose="02020603050405020304" pitchFamily="18" charset="0"/>
              </a:rPr>
              <a:t>0.01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810189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45770"/>
            <a:ext cx="7886700" cy="677862"/>
          </a:xfrm>
        </p:spPr>
        <p:txBody>
          <a:bodyPr/>
          <a:lstStyle/>
          <a:p>
            <a:pPr algn="ctr" rtl="0"/>
            <a:r>
              <a:rPr lang="en-US" sz="4000" b="1" dirty="0" smtClean="0"/>
              <a:t>Summary and conclusion</a:t>
            </a:r>
            <a:endParaRPr lang="he-IL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71550"/>
            <a:ext cx="7886700" cy="5205414"/>
          </a:xfrm>
        </p:spPr>
        <p:txBody>
          <a:bodyPr>
            <a:normAutofit fontScale="92500" lnSpcReduction="10000"/>
          </a:bodyPr>
          <a:lstStyle/>
          <a:p>
            <a:pPr algn="l" rtl="0"/>
            <a:r>
              <a:rPr lang="en-US" dirty="0" smtClean="0"/>
              <a:t>Employment rates have increased, more for unmarried males than for females, and less for married males.</a:t>
            </a:r>
          </a:p>
          <a:p>
            <a:pPr algn="l" rtl="0"/>
            <a:r>
              <a:rPr lang="en-US" dirty="0" smtClean="0"/>
              <a:t>Hours of work increased for all males and for females with high-school education, but less for married males.</a:t>
            </a:r>
          </a:p>
          <a:p>
            <a:pPr algn="l" rtl="0"/>
            <a:r>
              <a:rPr lang="en-US" dirty="0" smtClean="0"/>
              <a:t>Overall, the effect of increasing the retirement age does not change with marital status for females, but married males respond less than unmarried males.</a:t>
            </a:r>
          </a:p>
          <a:p>
            <a:pPr algn="l" rtl="0"/>
            <a:r>
              <a:rPr lang="en-US" dirty="0" smtClean="0"/>
              <a:t>Some of the married males have working wives, so they may be less affected by the postponement of old-age benefits.</a:t>
            </a:r>
          </a:p>
          <a:p>
            <a:pPr algn="l" rtl="0"/>
            <a:r>
              <a:rPr lang="en-US" dirty="0" smtClean="0"/>
              <a:t>Some of them have non-working wives, so they may have a higher value of leisure.</a:t>
            </a:r>
          </a:p>
          <a:p>
            <a:pPr algn="l" rtl="0"/>
            <a:r>
              <a:rPr lang="en-US" dirty="0" smtClean="0"/>
              <a:t>But why all this does not hold for females?</a:t>
            </a:r>
          </a:p>
          <a:p>
            <a:pPr marL="0" indent="0" algn="l" rtl="0">
              <a:buNone/>
            </a:pPr>
            <a:endParaRPr lang="en-US" dirty="0" smtClean="0"/>
          </a:p>
          <a:p>
            <a:pPr marL="0" indent="0" algn="l" rtl="0">
              <a:buNone/>
            </a:pP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989321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45770"/>
            <a:ext cx="7886700" cy="677862"/>
          </a:xfrm>
        </p:spPr>
        <p:txBody>
          <a:bodyPr/>
          <a:lstStyle/>
          <a:p>
            <a:pPr algn="ctr" rtl="0"/>
            <a:r>
              <a:rPr lang="en-US" sz="4000" b="1" dirty="0" smtClean="0"/>
              <a:t>Future research…</a:t>
            </a:r>
            <a:endParaRPr lang="he-IL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71550"/>
            <a:ext cx="7886700" cy="5205414"/>
          </a:xfrm>
        </p:spPr>
        <p:txBody>
          <a:bodyPr>
            <a:normAutofit/>
          </a:bodyPr>
          <a:lstStyle/>
          <a:p>
            <a:pPr algn="l" rtl="0"/>
            <a:r>
              <a:rPr lang="en-US" dirty="0" smtClean="0"/>
              <a:t>Compare to people who are not affected by the increase in the retirement age.</a:t>
            </a:r>
          </a:p>
          <a:p>
            <a:pPr algn="l" rtl="0"/>
            <a:r>
              <a:rPr lang="en-US" dirty="0" smtClean="0"/>
              <a:t>Compare people whose spouses are below or above the retirement age.</a:t>
            </a:r>
          </a:p>
          <a:p>
            <a:pPr algn="l" rtl="0"/>
            <a:r>
              <a:rPr lang="en-US" dirty="0" smtClean="0"/>
              <a:t>Model the joint labor supply decisions of married couples.</a:t>
            </a:r>
          </a:p>
          <a:p>
            <a:pPr lvl="1" algn="l" rtl="0"/>
            <a:r>
              <a:rPr lang="en-US" dirty="0" smtClean="0"/>
              <a:t>Condition on the labor supply of the spouse.</a:t>
            </a:r>
          </a:p>
          <a:p>
            <a:pPr algn="l" rtl="0"/>
            <a:endParaRPr lang="en-US" dirty="0" smtClean="0"/>
          </a:p>
          <a:p>
            <a:pPr marL="0" indent="0" algn="l" rtl="0">
              <a:buNone/>
            </a:pPr>
            <a:endParaRPr lang="en-US" dirty="0" smtClean="0"/>
          </a:p>
          <a:p>
            <a:pPr marL="0" indent="0" algn="l" rtl="0">
              <a:buNone/>
            </a:pP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053126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93687"/>
            <a:ext cx="7886700" cy="677862"/>
          </a:xfrm>
        </p:spPr>
        <p:txBody>
          <a:bodyPr/>
          <a:lstStyle/>
          <a:p>
            <a:pPr algn="ctr" rtl="0"/>
            <a:r>
              <a:rPr lang="en-US" sz="4000" b="1" dirty="0" smtClean="0"/>
              <a:t>Motivation</a:t>
            </a:r>
            <a:endParaRPr lang="he-IL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1214438"/>
            <a:ext cx="8043862" cy="4962525"/>
          </a:xfrm>
        </p:spPr>
        <p:txBody>
          <a:bodyPr/>
          <a:lstStyle/>
          <a:p>
            <a:pPr algn="l" rtl="0"/>
            <a:r>
              <a:rPr lang="en-US" dirty="0" smtClean="0"/>
              <a:t>During 2004-2009 the formal retirement age in Israel was raised gradually from 65 to 67 for men and from 60 to 62 for women.</a:t>
            </a:r>
          </a:p>
          <a:p>
            <a:pPr algn="l" rtl="0"/>
            <a:r>
              <a:rPr lang="en-US" dirty="0" smtClean="0"/>
              <a:t>Much of the literature in this area examined the effect of raising the retirement age on employment.</a:t>
            </a:r>
          </a:p>
          <a:p>
            <a:pPr algn="l" rtl="0"/>
            <a:r>
              <a:rPr lang="en-US" dirty="0" smtClean="0"/>
              <a:t>Much less is known about:</a:t>
            </a:r>
          </a:p>
          <a:p>
            <a:pPr lvl="1" algn="l" rtl="0"/>
            <a:r>
              <a:rPr lang="en-US" dirty="0" smtClean="0"/>
              <a:t>The effect on hours of work</a:t>
            </a:r>
          </a:p>
          <a:p>
            <a:pPr lvl="1" algn="l" rtl="0"/>
            <a:r>
              <a:rPr lang="en-US" dirty="0" smtClean="0"/>
              <a:t>The differential effect by marital status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641156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93687"/>
            <a:ext cx="7886700" cy="677862"/>
          </a:xfrm>
        </p:spPr>
        <p:txBody>
          <a:bodyPr/>
          <a:lstStyle/>
          <a:p>
            <a:pPr algn="ctr" rtl="0"/>
            <a:r>
              <a:rPr lang="en-US" sz="4000" b="1" dirty="0" smtClean="0"/>
              <a:t>Theoretical background (1)</a:t>
            </a:r>
            <a:endParaRPr lang="he-IL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28650" y="1214438"/>
                <a:ext cx="7886700" cy="4962525"/>
              </a:xfrm>
            </p:spPr>
            <p:txBody>
              <a:bodyPr>
                <a:normAutofit lnSpcReduction="10000"/>
              </a:bodyPr>
              <a:lstStyle/>
              <a:p>
                <a:pPr marL="0" indent="0" algn="l" rtl="0">
                  <a:buNone/>
                </a:pPr>
                <a:r>
                  <a:rPr lang="en-US" dirty="0" smtClean="0"/>
                  <a:t>Standard life-cycle model with retirement timing (</a:t>
                </a:r>
                <a:r>
                  <a:rPr lang="en-US" dirty="0" err="1" smtClean="0"/>
                  <a:t>Burbridge</a:t>
                </a:r>
                <a:r>
                  <a:rPr lang="en-US" dirty="0" smtClean="0"/>
                  <a:t> </a:t>
                </a:r>
                <a:r>
                  <a:rPr lang="en-US" dirty="0"/>
                  <a:t>and </a:t>
                </a:r>
                <a:r>
                  <a:rPr lang="en-US" dirty="0" smtClean="0"/>
                  <a:t>Robb, 1980):</a:t>
                </a:r>
              </a:p>
              <a:p>
                <a:pPr lvl="0" algn="l" rtl="0"/>
                <a14:m>
                  <m:oMath xmlns:m="http://schemas.openxmlformats.org/officeDocument/2006/math">
                    <m:r>
                      <a:rPr lang="en-US" i="1"/>
                      <m:t>𝑉</m:t>
                    </m:r>
                    <m:r>
                      <a:rPr lang="en-US" i="1"/>
                      <m:t>=</m:t>
                    </m:r>
                    <m:nary>
                      <m:naryPr>
                        <m:limLoc m:val="subSup"/>
                        <m:ctrlPr>
                          <a:rPr lang="en-US" i="1"/>
                        </m:ctrlPr>
                      </m:naryPr>
                      <m:sub>
                        <m:r>
                          <a:rPr lang="en-US" i="1"/>
                          <m:t>0</m:t>
                        </m:r>
                      </m:sub>
                      <m:sup>
                        <m:r>
                          <a:rPr lang="en-US" i="1"/>
                          <m:t>𝑅</m:t>
                        </m:r>
                      </m:sup>
                      <m:e>
                        <m:r>
                          <a:rPr lang="en-US" i="1"/>
                          <m:t>𝑈</m:t>
                        </m:r>
                        <m:d>
                          <m:dPr>
                            <m:ctrlPr>
                              <a:rPr lang="en-US" i="1"/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i="1"/>
                                </m:ctrlPr>
                              </m:sSubPr>
                              <m:e>
                                <m:r>
                                  <a:rPr lang="en-US" i="1"/>
                                  <m:t>𝐶</m:t>
                                </m:r>
                              </m:e>
                              <m:sub>
                                <m:r>
                                  <a:rPr lang="en-US" i="1"/>
                                  <m:t>𝑡</m:t>
                                </m:r>
                              </m:sub>
                            </m:sSub>
                            <m:r>
                              <a:rPr lang="en-US" i="1"/>
                              <m:t>,</m:t>
                            </m:r>
                            <m:r>
                              <a:rPr lang="en-US" i="1"/>
                              <m:t>0</m:t>
                            </m:r>
                          </m:e>
                        </m:d>
                        <m:sSup>
                          <m:sSupPr>
                            <m:ctrlPr>
                              <a:rPr lang="en-US" i="1"/>
                            </m:ctrlPr>
                          </m:sSupPr>
                          <m:e>
                            <m:r>
                              <a:rPr lang="en-US" i="1"/>
                              <m:t>𝑒</m:t>
                            </m:r>
                          </m:e>
                          <m:sup>
                            <m:r>
                              <a:rPr lang="en-US" i="1"/>
                              <m:t>−</m:t>
                            </m:r>
                            <m:r>
                              <a:rPr lang="en-US" i="1"/>
                              <m:t>𝜌</m:t>
                            </m:r>
                            <m:r>
                              <a:rPr lang="en-US" i="1"/>
                              <m:t>𝑡</m:t>
                            </m:r>
                          </m:sup>
                        </m:sSup>
                        <m:r>
                          <a:rPr lang="en-US" i="1"/>
                          <m:t>𝑑𝑡</m:t>
                        </m:r>
                        <m:r>
                          <a:rPr lang="en-US" i="1"/>
                          <m:t>+ </m:t>
                        </m:r>
                        <m:nary>
                          <m:naryPr>
                            <m:limLoc m:val="subSup"/>
                            <m:ctrlPr>
                              <a:rPr lang="en-US" i="1"/>
                            </m:ctrlPr>
                          </m:naryPr>
                          <m:sub>
                            <m:r>
                              <a:rPr lang="en-US" i="1"/>
                              <m:t>𝑅</m:t>
                            </m:r>
                          </m:sub>
                          <m:sup>
                            <m:r>
                              <a:rPr lang="en-US" i="1"/>
                              <m:t>𝑇</m:t>
                            </m:r>
                          </m:sup>
                          <m:e>
                            <m:r>
                              <a:rPr lang="en-US" i="1"/>
                              <m:t>𝑈</m:t>
                            </m:r>
                            <m:d>
                              <m:dPr>
                                <m:ctrlPr>
                                  <a:rPr lang="en-US" i="1"/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i="1"/>
                                    </m:ctrlPr>
                                  </m:sSubPr>
                                  <m:e>
                                    <m:r>
                                      <a:rPr lang="en-US" i="1"/>
                                      <m:t>𝐶</m:t>
                                    </m:r>
                                  </m:e>
                                  <m:sub>
                                    <m:r>
                                      <a:rPr lang="en-US" i="1"/>
                                      <m:t>𝑡</m:t>
                                    </m:r>
                                  </m:sub>
                                </m:sSub>
                                <m:r>
                                  <a:rPr lang="en-US" i="1"/>
                                  <m:t>,</m:t>
                                </m:r>
                                <m:r>
                                  <a:rPr lang="en-US" i="1"/>
                                  <m:t>1</m:t>
                                </m:r>
                              </m:e>
                            </m:d>
                            <m:sSup>
                              <m:sSupPr>
                                <m:ctrlPr>
                                  <a:rPr lang="en-US" i="1"/>
                                </m:ctrlPr>
                              </m:sSupPr>
                              <m:e>
                                <m:r>
                                  <a:rPr lang="en-US" i="1"/>
                                  <m:t>𝑒</m:t>
                                </m:r>
                              </m:e>
                              <m:sup>
                                <m:r>
                                  <a:rPr lang="en-US" i="1"/>
                                  <m:t>−</m:t>
                                </m:r>
                                <m:r>
                                  <a:rPr lang="en-US" i="1"/>
                                  <m:t>𝜌</m:t>
                                </m:r>
                                <m:r>
                                  <a:rPr lang="en-US" i="1"/>
                                  <m:t>𝑡</m:t>
                                </m:r>
                              </m:sup>
                            </m:sSup>
                            <m:r>
                              <a:rPr lang="en-US" i="1"/>
                              <m:t>𝑑𝑡</m:t>
                            </m:r>
                          </m:e>
                        </m:nary>
                      </m:e>
                    </m:nary>
                  </m:oMath>
                </a14:m>
                <a:endParaRPr lang="en-US" dirty="0"/>
              </a:p>
              <a:p>
                <a:pPr lvl="0" algn="l" rtl="0">
                  <a:lnSpc>
                    <a:spcPct val="150000"/>
                  </a:lnSpc>
                </a:pPr>
                <a14:m>
                  <m:oMath xmlns:m="http://schemas.openxmlformats.org/officeDocument/2006/math">
                    <m:nary>
                      <m:naryPr>
                        <m:limLoc m:val="subSup"/>
                        <m:ctrlPr>
                          <a:rPr lang="en-US" i="1"/>
                        </m:ctrlPr>
                      </m:naryPr>
                      <m:sub>
                        <m:r>
                          <a:rPr lang="en-US" i="1"/>
                          <m:t>0</m:t>
                        </m:r>
                      </m:sub>
                      <m:sup>
                        <m:r>
                          <a:rPr lang="en-US" i="1"/>
                          <m:t>𝑇</m:t>
                        </m:r>
                      </m:sup>
                      <m:e>
                        <m:sSub>
                          <m:sSubPr>
                            <m:ctrlPr>
                              <a:rPr lang="en-US" i="1"/>
                            </m:ctrlPr>
                          </m:sSubPr>
                          <m:e>
                            <m:r>
                              <a:rPr lang="en-US" i="1"/>
                              <m:t>𝐶</m:t>
                            </m:r>
                          </m:e>
                          <m:sub>
                            <m:r>
                              <a:rPr lang="en-US" i="1"/>
                              <m:t>𝑡</m:t>
                            </m:r>
                          </m:sub>
                        </m:sSub>
                        <m:sSup>
                          <m:sSupPr>
                            <m:ctrlPr>
                              <a:rPr lang="en-US" i="1"/>
                            </m:ctrlPr>
                          </m:sSupPr>
                          <m:e>
                            <m:r>
                              <a:rPr lang="en-US" i="1"/>
                              <m:t>𝑒</m:t>
                            </m:r>
                          </m:e>
                          <m:sup>
                            <m:r>
                              <a:rPr lang="en-US" i="1"/>
                              <m:t>−</m:t>
                            </m:r>
                            <m:r>
                              <a:rPr lang="en-US" i="1"/>
                              <m:t>𝑟𝑡</m:t>
                            </m:r>
                          </m:sup>
                        </m:sSup>
                        <m:r>
                          <a:rPr lang="en-US" i="1"/>
                          <m:t>𝑑𝑡</m:t>
                        </m:r>
                      </m:e>
                    </m:nary>
                    <m:r>
                      <a:rPr lang="en-US" i="1"/>
                      <m:t>=</m:t>
                    </m:r>
                    <m:r>
                      <m:rPr>
                        <m:nor/>
                      </m:rPr>
                      <a:rPr lang="en-US"/>
                      <m:t> </m:t>
                    </m:r>
                    <m:nary>
                      <m:naryPr>
                        <m:limLoc m:val="subSup"/>
                        <m:ctrlPr>
                          <a:rPr lang="en-US" i="1"/>
                        </m:ctrlPr>
                      </m:naryPr>
                      <m:sub>
                        <m:r>
                          <a:rPr lang="en-US" i="1"/>
                          <m:t>0</m:t>
                        </m:r>
                      </m:sub>
                      <m:sup>
                        <m:r>
                          <a:rPr lang="en-US" i="1"/>
                          <m:t>𝑅</m:t>
                        </m:r>
                      </m:sup>
                      <m:e>
                        <m:sSub>
                          <m:sSubPr>
                            <m:ctrlPr>
                              <a:rPr lang="en-US" i="1"/>
                            </m:ctrlPr>
                          </m:sSubPr>
                          <m:e>
                            <m:r>
                              <a:rPr lang="en-US" i="1"/>
                              <m:t>𝑤</m:t>
                            </m:r>
                          </m:e>
                          <m:sub>
                            <m:r>
                              <a:rPr lang="en-US" i="1"/>
                              <m:t>𝑡</m:t>
                            </m:r>
                          </m:sub>
                        </m:sSub>
                        <m:sSup>
                          <m:sSupPr>
                            <m:ctrlPr>
                              <a:rPr lang="en-US" i="1"/>
                            </m:ctrlPr>
                          </m:sSupPr>
                          <m:e>
                            <m:r>
                              <a:rPr lang="en-US" i="1"/>
                              <m:t>𝑒</m:t>
                            </m:r>
                          </m:e>
                          <m:sup>
                            <m:r>
                              <a:rPr lang="en-US" i="1"/>
                              <m:t>−</m:t>
                            </m:r>
                            <m:r>
                              <a:rPr lang="en-US" i="1"/>
                              <m:t>𝑟𝑡</m:t>
                            </m:r>
                          </m:sup>
                        </m:sSup>
                        <m:r>
                          <a:rPr lang="en-US" i="1"/>
                          <m:t>𝑑𝑡</m:t>
                        </m:r>
                      </m:e>
                    </m:nary>
                    <m:r>
                      <a:rPr lang="en-US" i="1"/>
                      <m:t>+</m:t>
                    </m:r>
                    <m:r>
                      <m:rPr>
                        <m:nor/>
                      </m:rPr>
                      <a:rPr lang="en-US"/>
                      <m:t> </m:t>
                    </m:r>
                    <m:nary>
                      <m:naryPr>
                        <m:limLoc m:val="subSup"/>
                        <m:ctrlPr>
                          <a:rPr lang="en-US" i="1"/>
                        </m:ctrlPr>
                      </m:naryPr>
                      <m:sub>
                        <m:r>
                          <a:rPr lang="en-US" i="1"/>
                          <m:t>𝑅</m:t>
                        </m:r>
                      </m:sub>
                      <m:sup>
                        <m:r>
                          <a:rPr lang="en-US" i="1"/>
                          <m:t>𝑇</m:t>
                        </m:r>
                      </m:sup>
                      <m:e>
                        <m:r>
                          <a:rPr lang="en-US" i="1"/>
                          <m:t>𝑃</m:t>
                        </m:r>
                        <m:r>
                          <a:rPr lang="en-US" i="1"/>
                          <m:t>(</m:t>
                        </m:r>
                        <m:r>
                          <a:rPr lang="en-US" i="1"/>
                          <m:t>𝑅</m:t>
                        </m:r>
                        <m:r>
                          <a:rPr lang="en-US" i="1"/>
                          <m:t>)</m:t>
                        </m:r>
                        <m:sSup>
                          <m:sSupPr>
                            <m:ctrlPr>
                              <a:rPr lang="en-US" i="1"/>
                            </m:ctrlPr>
                          </m:sSupPr>
                          <m:e>
                            <m:r>
                              <a:rPr lang="en-US" i="1"/>
                              <m:t>𝑒</m:t>
                            </m:r>
                          </m:e>
                          <m:sup>
                            <m:r>
                              <a:rPr lang="en-US" i="1"/>
                              <m:t>−</m:t>
                            </m:r>
                            <m:r>
                              <a:rPr lang="en-US" i="1"/>
                              <m:t>𝑟𝑡</m:t>
                            </m:r>
                          </m:sup>
                        </m:sSup>
                        <m:r>
                          <a:rPr lang="en-US" i="1"/>
                          <m:t>𝑑𝑡</m:t>
                        </m:r>
                      </m:e>
                    </m:nary>
                    <m:r>
                      <a:rPr lang="en-US" i="1"/>
                      <m:t>+</m:t>
                    </m:r>
                    <m:nary>
                      <m:naryPr>
                        <m:limLoc m:val="subSup"/>
                        <m:ctrlPr>
                          <a:rPr lang="en-US" i="1"/>
                        </m:ctrlPr>
                      </m:naryPr>
                      <m:sub>
                        <m:sSub>
                          <m:sSubPr>
                            <m:ctrlPr>
                              <a:rPr lang="en-US" i="1"/>
                            </m:ctrlPr>
                          </m:sSubPr>
                          <m:e>
                            <m:r>
                              <a:rPr lang="en-US" i="1"/>
                              <m:t>𝑡</m:t>
                            </m:r>
                          </m:e>
                          <m:sub>
                            <m:r>
                              <a:rPr lang="en-US" i="1"/>
                              <m:t>𝑞</m:t>
                            </m:r>
                          </m:sub>
                        </m:sSub>
                      </m:sub>
                      <m:sup>
                        <m:r>
                          <a:rPr lang="en-US" i="1"/>
                          <m:t>𝑇</m:t>
                        </m:r>
                      </m:sup>
                      <m:e>
                        <m:sSub>
                          <m:sSubPr>
                            <m:ctrlPr>
                              <a:rPr lang="en-US" i="1"/>
                            </m:ctrlPr>
                          </m:sSubPr>
                          <m:e>
                            <m:r>
                              <a:rPr lang="en-US" i="1"/>
                              <m:t>𝐵</m:t>
                            </m:r>
                          </m:e>
                          <m:sub>
                            <m:r>
                              <a:rPr lang="en-US" i="1"/>
                              <m:t>𝑡</m:t>
                            </m:r>
                          </m:sub>
                        </m:sSub>
                        <m:sSup>
                          <m:sSupPr>
                            <m:ctrlPr>
                              <a:rPr lang="en-US" i="1"/>
                            </m:ctrlPr>
                          </m:sSupPr>
                          <m:e>
                            <m:r>
                              <a:rPr lang="en-US" i="1"/>
                              <m:t>𝑒</m:t>
                            </m:r>
                          </m:e>
                          <m:sup>
                            <m:r>
                              <a:rPr lang="en-US" i="1"/>
                              <m:t>−</m:t>
                            </m:r>
                            <m:r>
                              <a:rPr lang="en-US" i="1"/>
                              <m:t>𝑟𝑡</m:t>
                            </m:r>
                          </m:sup>
                        </m:sSup>
                        <m:r>
                          <a:rPr lang="en-US" i="1"/>
                          <m:t>𝑑𝑡</m:t>
                        </m:r>
                      </m:e>
                    </m:nary>
                  </m:oMath>
                </a14:m>
                <a:endParaRPr lang="en-US" dirty="0"/>
              </a:p>
              <a:p>
                <a:pPr marL="0" indent="0" algn="l" rtl="0">
                  <a:lnSpc>
                    <a:spcPct val="100000"/>
                  </a:lnSpc>
                  <a:buNone/>
                </a:pPr>
                <a:r>
                  <a:rPr lang="en-US" dirty="0"/>
                  <a:t>Implications:</a:t>
                </a:r>
              </a:p>
              <a:p>
                <a:pPr marL="357188" indent="-357188" algn="l" rtl="0">
                  <a:lnSpc>
                    <a:spcPct val="100000"/>
                  </a:lnSpc>
                </a:pPr>
                <a:r>
                  <a:rPr lang="en-US" dirty="0" smtClean="0"/>
                  <a:t>Loss of old-age benefits leads to postponed retirement</a:t>
                </a:r>
                <a:endParaRPr lang="he-IL" dirty="0"/>
              </a:p>
              <a:p>
                <a:pPr algn="l" rtl="0"/>
                <a:endParaRPr lang="en-US" dirty="0" smtClean="0"/>
              </a:p>
              <a:p>
                <a:pPr algn="l" rtl="0"/>
                <a:endParaRPr lang="he-IL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8650" y="1214438"/>
                <a:ext cx="7886700" cy="4962525"/>
              </a:xfrm>
              <a:blipFill>
                <a:blip r:embed="rId2"/>
                <a:stretch>
                  <a:fillRect l="-1546" t="-2703" b="-1106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0188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93687"/>
            <a:ext cx="7886700" cy="677862"/>
          </a:xfrm>
        </p:spPr>
        <p:txBody>
          <a:bodyPr/>
          <a:lstStyle/>
          <a:p>
            <a:pPr algn="ctr" rtl="0"/>
            <a:r>
              <a:rPr lang="en-US" sz="4000" b="1" dirty="0" smtClean="0"/>
              <a:t>Literature (1)</a:t>
            </a:r>
            <a:endParaRPr lang="he-IL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214438"/>
            <a:ext cx="7886700" cy="4962525"/>
          </a:xfrm>
        </p:spPr>
        <p:txBody>
          <a:bodyPr/>
          <a:lstStyle/>
          <a:p>
            <a:pPr marL="0" indent="0" algn="l" rtl="0">
              <a:buNone/>
            </a:pPr>
            <a:r>
              <a:rPr lang="en-US" dirty="0" smtClean="0"/>
              <a:t>Increasing the formal retirement age postpones actual retirement.</a:t>
            </a:r>
          </a:p>
          <a:p>
            <a:pPr algn="l" rtl="0"/>
            <a:r>
              <a:rPr lang="en-US" dirty="0" err="1"/>
              <a:t>Mastrobuoni</a:t>
            </a:r>
            <a:r>
              <a:rPr lang="en-US" dirty="0"/>
              <a:t>, 2009; </a:t>
            </a:r>
            <a:endParaRPr lang="en-US" dirty="0" smtClean="0"/>
          </a:p>
          <a:p>
            <a:pPr algn="l" rtl="0"/>
            <a:r>
              <a:rPr lang="en-US" dirty="0" err="1" smtClean="0"/>
              <a:t>Hanel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dirty="0" err="1"/>
              <a:t>Riphman</a:t>
            </a:r>
            <a:r>
              <a:rPr lang="en-US" dirty="0"/>
              <a:t>, 2012; </a:t>
            </a:r>
            <a:endParaRPr lang="en-US" dirty="0" smtClean="0"/>
          </a:p>
          <a:p>
            <a:pPr algn="l" rtl="0"/>
            <a:r>
              <a:rPr lang="en-US" dirty="0" smtClean="0"/>
              <a:t>Vogel</a:t>
            </a:r>
            <a:r>
              <a:rPr lang="en-US" dirty="0"/>
              <a:t>, Ludwig and Borsch-</a:t>
            </a:r>
            <a:r>
              <a:rPr lang="en-US" dirty="0" err="1"/>
              <a:t>Supan</a:t>
            </a:r>
            <a:r>
              <a:rPr lang="en-US" dirty="0"/>
              <a:t>, 2017; </a:t>
            </a:r>
            <a:endParaRPr lang="en-US" dirty="0" smtClean="0"/>
          </a:p>
          <a:p>
            <a:pPr algn="l" rtl="0"/>
            <a:r>
              <a:rPr lang="en-US" dirty="0" err="1" smtClean="0"/>
              <a:t>Atalay</a:t>
            </a:r>
            <a:r>
              <a:rPr lang="en-US" dirty="0" smtClean="0"/>
              <a:t> </a:t>
            </a:r>
            <a:r>
              <a:rPr lang="en-US" dirty="0"/>
              <a:t>and Barrett, 2012; </a:t>
            </a:r>
            <a:endParaRPr lang="en-US" dirty="0" smtClean="0"/>
          </a:p>
          <a:p>
            <a:pPr algn="l" rtl="0"/>
            <a:r>
              <a:rPr lang="en-US" dirty="0" err="1" smtClean="0"/>
              <a:t>Lalive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dirty="0" err="1"/>
              <a:t>Staubli</a:t>
            </a:r>
            <a:r>
              <a:rPr lang="en-US" dirty="0"/>
              <a:t>, </a:t>
            </a:r>
            <a:r>
              <a:rPr lang="en-US" dirty="0" smtClean="0"/>
              <a:t>2015;</a:t>
            </a:r>
          </a:p>
          <a:p>
            <a:pPr algn="l" rtl="0"/>
            <a:r>
              <a:rPr lang="en-US" dirty="0" err="1" smtClean="0"/>
              <a:t>Staubli</a:t>
            </a:r>
            <a:r>
              <a:rPr lang="en-US" dirty="0" smtClean="0"/>
              <a:t> and </a:t>
            </a:r>
            <a:r>
              <a:rPr lang="en-US" dirty="0" err="1" smtClean="0"/>
              <a:t>Zweimuller</a:t>
            </a:r>
            <a:r>
              <a:rPr lang="en-US" dirty="0" smtClean="0"/>
              <a:t>, 2013;</a:t>
            </a:r>
          </a:p>
          <a:p>
            <a:pPr algn="l" rtl="0"/>
            <a:r>
              <a:rPr lang="en-US" dirty="0" smtClean="0"/>
              <a:t>Bank of Israel (2010).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470688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93687"/>
            <a:ext cx="7886700" cy="677862"/>
          </a:xfrm>
        </p:spPr>
        <p:txBody>
          <a:bodyPr>
            <a:normAutofit fontScale="90000"/>
          </a:bodyPr>
          <a:lstStyle/>
          <a:p>
            <a:pPr algn="ctr" rtl="0"/>
            <a:r>
              <a:rPr lang="en-US" sz="4000" b="1" dirty="0" smtClean="0"/>
              <a:t>Increase in male employment (</a:t>
            </a:r>
            <a:r>
              <a:rPr lang="en-US" sz="4000" b="1" dirty="0" err="1" smtClean="0"/>
              <a:t>BoI</a:t>
            </a:r>
            <a:r>
              <a:rPr lang="en-US" sz="4000" b="1" dirty="0" smtClean="0"/>
              <a:t> 2010)</a:t>
            </a:r>
            <a:endParaRPr lang="he-IL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541" y="922994"/>
            <a:ext cx="7501259" cy="538636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13486" y="6278880"/>
            <a:ext cx="4904932" cy="40011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sz="2000" dirty="0" smtClean="0"/>
              <a:t>* Compared to 50-59 years-old males in 2001</a:t>
            </a:r>
            <a:endParaRPr lang="he-IL" sz="2000" dirty="0"/>
          </a:p>
        </p:txBody>
      </p:sp>
    </p:spTree>
    <p:extLst>
      <p:ext uri="{BB962C8B-B14F-4D97-AF65-F5344CB8AC3E}">
        <p14:creationId xmlns:p14="http://schemas.microsoft.com/office/powerpoint/2010/main" val="426929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93687"/>
            <a:ext cx="8119110" cy="677862"/>
          </a:xfrm>
        </p:spPr>
        <p:txBody>
          <a:bodyPr>
            <a:normAutofit fontScale="90000"/>
          </a:bodyPr>
          <a:lstStyle/>
          <a:p>
            <a:pPr algn="ctr" rtl="0"/>
            <a:r>
              <a:rPr lang="en-US" sz="4000" b="1" dirty="0" smtClean="0"/>
              <a:t>Increase in female employment* (</a:t>
            </a:r>
            <a:r>
              <a:rPr lang="en-US" sz="4000" b="1" dirty="0" err="1" smtClean="0"/>
              <a:t>BoI</a:t>
            </a:r>
            <a:r>
              <a:rPr lang="en-US" sz="4000" b="1" dirty="0" smtClean="0"/>
              <a:t> 2010)</a:t>
            </a:r>
            <a:endParaRPr lang="he-IL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80" y="929322"/>
            <a:ext cx="7681100" cy="522763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13486" y="6278880"/>
            <a:ext cx="5105308" cy="40011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sz="2000" dirty="0" smtClean="0"/>
              <a:t>* Compared to 50-54 years-old females in 2001</a:t>
            </a:r>
            <a:endParaRPr lang="he-IL" sz="2000" dirty="0"/>
          </a:p>
        </p:txBody>
      </p:sp>
    </p:spTree>
    <p:extLst>
      <p:ext uri="{BB962C8B-B14F-4D97-AF65-F5344CB8AC3E}">
        <p14:creationId xmlns:p14="http://schemas.microsoft.com/office/powerpoint/2010/main" val="452496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93687"/>
            <a:ext cx="7886700" cy="677862"/>
          </a:xfrm>
        </p:spPr>
        <p:txBody>
          <a:bodyPr/>
          <a:lstStyle/>
          <a:p>
            <a:pPr algn="ctr" rtl="0"/>
            <a:r>
              <a:rPr lang="en-US" sz="4000" b="1" dirty="0" smtClean="0"/>
              <a:t>Theoretical background (2)</a:t>
            </a:r>
            <a:endParaRPr lang="he-IL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28650" y="1214438"/>
                <a:ext cx="7886700" cy="5230607"/>
              </a:xfrm>
            </p:spPr>
            <p:txBody>
              <a:bodyPr>
                <a:normAutofit/>
              </a:bodyPr>
              <a:lstStyle/>
              <a:p>
                <a:pPr marL="0" indent="0" algn="l" rtl="0">
                  <a:buNone/>
                </a:pPr>
                <a:r>
                  <a:rPr lang="en-US" dirty="0" smtClean="0"/>
                  <a:t>Husband-wife model with labor supply (</a:t>
                </a:r>
                <a:r>
                  <a:rPr lang="en-US" dirty="0" err="1"/>
                  <a:t>Gustman</a:t>
                </a:r>
                <a:r>
                  <a:rPr lang="en-US" dirty="0"/>
                  <a:t> and </a:t>
                </a:r>
                <a:r>
                  <a:rPr lang="en-US" dirty="0" err="1"/>
                  <a:t>Steinmeier</a:t>
                </a:r>
                <a:r>
                  <a:rPr lang="en-US" dirty="0"/>
                  <a:t>, </a:t>
                </a:r>
                <a:r>
                  <a:rPr lang="en-US" dirty="0" smtClean="0"/>
                  <a:t>2009</a:t>
                </a:r>
                <a:r>
                  <a:rPr lang="en-US" dirty="0"/>
                  <a:t>)</a:t>
                </a:r>
                <a:r>
                  <a:rPr lang="en-US" dirty="0" smtClean="0"/>
                  <a:t>:</a:t>
                </a:r>
              </a:p>
              <a:p>
                <a:pPr lvl="0" algn="l" rtl="0"/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/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400"/>
                          <m:t>U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2400"/>
                          <m:t>h</m:t>
                        </m:r>
                      </m:sub>
                    </m:sSub>
                    <m:r>
                      <a:rPr lang="en-US" sz="2400"/>
                      <m:t>= </m:t>
                    </m:r>
                    <m:nary>
                      <m:naryPr>
                        <m:chr m:val="∑"/>
                        <m:limLoc m:val="undOvr"/>
                        <m:ctrlPr>
                          <a:rPr lang="en-US" sz="2400" i="1"/>
                        </m:ctrlPr>
                      </m:naryPr>
                      <m:sub>
                        <m:r>
                          <m:rPr>
                            <m:sty m:val="p"/>
                          </m:rPr>
                          <a:rPr lang="en-US" sz="2400"/>
                          <m:t>t</m:t>
                        </m:r>
                        <m:r>
                          <a:rPr lang="en-US" sz="2400"/>
                          <m:t>=</m:t>
                        </m:r>
                        <m:r>
                          <a:rPr lang="en-US" sz="2400"/>
                          <m:t>0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 sz="2400"/>
                          <m:t>T</m:t>
                        </m:r>
                      </m:sup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2400" i="1"/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2400" i="1"/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n-US" sz="2400"/>
                                  <m:t>e</m:t>
                                </m:r>
                              </m:e>
                              <m:sup>
                                <m:r>
                                  <a:rPr lang="en-US" sz="2400" i="1"/>
                                  <m:t>−</m:t>
                                </m:r>
                                <m:r>
                                  <m:rPr>
                                    <m:sty m:val="p"/>
                                  </m:rPr>
                                  <a:rPr lang="en-US" sz="2400"/>
                                  <m:t>ρt</m:t>
                                </m:r>
                              </m:sup>
                            </m:sSup>
                            <m:nary>
                              <m:naryPr>
                                <m:chr m:val="∑"/>
                                <m:limLoc m:val="undOvr"/>
                                <m:ctrlPr>
                                  <a:rPr lang="en-US" sz="2400" i="1"/>
                                </m:ctrlPr>
                              </m:naryPr>
                              <m:sub>
                                <m:r>
                                  <m:rPr>
                                    <m:sty m:val="p"/>
                                  </m:rPr>
                                  <a:rPr lang="en-US" sz="2400"/>
                                  <m:t>m</m:t>
                                </m:r>
                                <m:r>
                                  <a:rPr lang="en-US" sz="2400"/>
                                  <m:t>=</m:t>
                                </m:r>
                                <m:r>
                                  <a:rPr lang="en-US" sz="2400"/>
                                  <m:t>1</m:t>
                                </m:r>
                              </m:sub>
                              <m:sup>
                                <m:r>
                                  <a:rPr lang="en-US" sz="2400"/>
                                  <m:t>3</m:t>
                                </m:r>
                              </m:sup>
                              <m:e>
                                <m:sSub>
                                  <m:sSubPr>
                                    <m:ctrlPr>
                                      <a:rPr lang="en-US" sz="2400" i="1"/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400"/>
                                      <m:t>S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2400"/>
                                      <m:t>m</m:t>
                                    </m:r>
                                    <m:r>
                                      <a:rPr lang="en-US" sz="2400"/>
                                      <m:t>,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sz="2400"/>
                                      <m:t>t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en-US" sz="2400" i="1"/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lang="en-US" sz="2400" i="1"/>
                                        </m:ctrlPr>
                                      </m:fPr>
                                      <m:num>
                                        <m:r>
                                          <a:rPr lang="en-US" sz="2400"/>
                                          <m:t>1</m:t>
                                        </m:r>
                                      </m:num>
                                      <m:den>
                                        <m:r>
                                          <m:rPr>
                                            <m:sty m:val="p"/>
                                          </m:rPr>
                                          <a:rPr lang="en-US" sz="2400"/>
                                          <m:t>α</m:t>
                                        </m:r>
                                      </m:den>
                                    </m:f>
                                    <m:sSub>
                                      <m:sSubPr>
                                        <m:ctrlPr>
                                          <a:rPr lang="en-US" sz="2400" i="1"/>
                                        </m:ctrlPr>
                                      </m:sSub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n-US" sz="2400"/>
                                          <m:t>C</m:t>
                                        </m:r>
                                      </m:e>
                                      <m:sub>
                                        <m:r>
                                          <m:rPr>
                                            <m:sty m:val="p"/>
                                          </m:rPr>
                                          <a:rPr lang="en-US" sz="2400"/>
                                          <m:t>m</m:t>
                                        </m:r>
                                        <m:r>
                                          <a:rPr lang="en-US" sz="2400"/>
                                          <m:t>,</m:t>
                                        </m:r>
                                        <m:r>
                                          <m:rPr>
                                            <m:sty m:val="p"/>
                                          </m:rPr>
                                          <a:rPr lang="en-US" sz="2400"/>
                                          <m:t>t</m:t>
                                        </m:r>
                                      </m:sub>
                                    </m:sSub>
                                    <m:r>
                                      <a:rPr lang="en-US" sz="2400"/>
                                      <m:t>+</m:t>
                                    </m:r>
                                    <m:sSup>
                                      <m:sSupPr>
                                        <m:ctrlPr>
                                          <a:rPr lang="en-US" sz="2400" i="1"/>
                                        </m:ctrlPr>
                                      </m:sSup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n-US" sz="2400"/>
                                          <m:t>e</m:t>
                                        </m:r>
                                      </m:e>
                                      <m:sup>
                                        <m:sSubSup>
                                          <m:sSubSupPr>
                                            <m:ctrlPr>
                                              <a:rPr lang="en-US" sz="2400" i="1"/>
                                            </m:ctrlPr>
                                          </m:sSubSupPr>
                                          <m:e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US" sz="2400"/>
                                              <m:t>X</m:t>
                                            </m:r>
                                          </m:e>
                                          <m:sub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US" sz="2400"/>
                                              <m:t>t</m:t>
                                            </m:r>
                                          </m:sub>
                                          <m:sup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US" sz="2400"/>
                                              <m:t>h</m:t>
                                            </m:r>
                                          </m:sup>
                                        </m:sSubSup>
                                        <m:sSub>
                                          <m:sSubPr>
                                            <m:ctrlPr>
                                              <a:rPr lang="en-US" sz="2400" i="1"/>
                                            </m:ctrlPr>
                                          </m:sSubPr>
                                          <m:e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US" sz="2400"/>
                                              <m:t>β</m:t>
                                            </m:r>
                                          </m:e>
                                          <m:sub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US" sz="2400"/>
                                              <m:t>h</m:t>
                                            </m:r>
                                          </m:sub>
                                        </m:sSub>
                                        <m:r>
                                          <a:rPr lang="en-US" sz="2400"/>
                                          <m:t>+</m:t>
                                        </m:r>
                                        <m:sSub>
                                          <m:sSubPr>
                                            <m:ctrlPr>
                                              <a:rPr lang="en-US" sz="2400" i="1"/>
                                            </m:ctrlPr>
                                          </m:sSubPr>
                                          <m:e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US" sz="2400"/>
                                              <m:t>ε</m:t>
                                            </m:r>
                                          </m:e>
                                          <m:sub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US" sz="2400"/>
                                              <m:t>h</m:t>
                                            </m:r>
                                          </m:sub>
                                        </m:sSub>
                                      </m:sup>
                                    </m:sSup>
                                    <m:sSubSup>
                                      <m:sSubSupPr>
                                        <m:ctrlPr>
                                          <a:rPr lang="en-US" sz="2400" i="1"/>
                                        </m:ctrlPr>
                                      </m:sSubSup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n-US" sz="2400"/>
                                          <m:t>V</m:t>
                                        </m:r>
                                      </m:e>
                                      <m:sub>
                                        <m:r>
                                          <m:rPr>
                                            <m:sty m:val="p"/>
                                          </m:rPr>
                                          <a:rPr lang="en-US" sz="2400"/>
                                          <m:t>L</m:t>
                                        </m:r>
                                      </m:sub>
                                      <m:sup>
                                        <m:r>
                                          <m:rPr>
                                            <m:sty m:val="p"/>
                                          </m:rPr>
                                          <a:rPr lang="en-US" sz="2400"/>
                                          <m:t>h</m:t>
                                        </m:r>
                                      </m:sup>
                                    </m:sSubSup>
                                    <m:d>
                                      <m:dPr>
                                        <m:ctrlPr>
                                          <a:rPr lang="en-US" sz="2400" i="1"/>
                                        </m:ctrlPr>
                                      </m:dPr>
                                      <m:e>
                                        <m:sSubSup>
                                          <m:sSubSupPr>
                                            <m:ctrlPr>
                                              <a:rPr lang="en-US" sz="2400" i="1"/>
                                            </m:ctrlPr>
                                          </m:sSubSupPr>
                                          <m:e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US" sz="2400"/>
                                              <m:t>L</m:t>
                                            </m:r>
                                          </m:e>
                                          <m:sub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US" sz="2400"/>
                                              <m:t>t</m:t>
                                            </m:r>
                                          </m:sub>
                                          <m:sup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US" sz="2400"/>
                                              <m:t>h</m:t>
                                            </m:r>
                                          </m:sup>
                                        </m:sSubSup>
                                        <m:r>
                                          <a:rPr lang="en-US" sz="2400"/>
                                          <m:t>,</m:t>
                                        </m:r>
                                        <m:sSubSup>
                                          <m:sSubSupPr>
                                            <m:ctrlPr>
                                              <a:rPr lang="en-US" sz="2400" i="1"/>
                                            </m:ctrlPr>
                                          </m:sSubSupPr>
                                          <m:e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US" sz="2400"/>
                                              <m:t>L</m:t>
                                            </m:r>
                                          </m:e>
                                          <m:sub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US" sz="2400"/>
                                              <m:t>t</m:t>
                                            </m:r>
                                          </m:sub>
                                          <m:sup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US" sz="2400"/>
                                              <m:t>w</m:t>
                                            </m:r>
                                          </m:sup>
                                        </m:sSubSup>
                                      </m:e>
                                    </m:d>
                                  </m:e>
                                </m:d>
                              </m:e>
                            </m:nary>
                          </m:e>
                        </m:d>
                      </m:e>
                    </m:nary>
                  </m:oMath>
                </a14:m>
                <a:endParaRPr lang="en-US" dirty="0"/>
              </a:p>
              <a:p>
                <a:pPr marL="357188" lvl="0" indent="-357188" algn="l" rtl="0">
                  <a:lnSpc>
                    <a:spcPct val="15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/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400"/>
                          <m:t>A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2400"/>
                          <m:t>t</m:t>
                        </m:r>
                        <m:r>
                          <a:rPr lang="en-US" sz="2400"/>
                          <m:t>+</m:t>
                        </m:r>
                        <m:r>
                          <a:rPr lang="en-US" sz="2400"/>
                          <m:t>1</m:t>
                        </m:r>
                      </m:sub>
                    </m:sSub>
                    <m:r>
                      <a:rPr lang="en-US" sz="2400"/>
                      <m:t>=</m:t>
                    </m:r>
                    <m:d>
                      <m:dPr>
                        <m:ctrlPr>
                          <a:rPr lang="en-US" sz="2400" i="1"/>
                        </m:ctrlPr>
                      </m:dPr>
                      <m:e>
                        <m:r>
                          <a:rPr lang="en-US" sz="2400"/>
                          <m:t>1</m:t>
                        </m:r>
                        <m:r>
                          <a:rPr lang="en-US" sz="2400" i="1"/>
                          <m:t>−</m:t>
                        </m:r>
                        <m:sSub>
                          <m:sSubPr>
                            <m:ctrlPr>
                              <a:rPr lang="en-US" sz="2400" i="1"/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400"/>
                              <m:t>r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2400"/>
                              <m:t>t</m:t>
                            </m:r>
                          </m:sub>
                        </m:sSub>
                      </m:e>
                    </m:d>
                    <m:sSub>
                      <m:sSubPr>
                        <m:ctrlPr>
                          <a:rPr lang="en-US" sz="2400" i="1"/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400"/>
                          <m:t>A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2400"/>
                          <m:t>t</m:t>
                        </m:r>
                      </m:sub>
                    </m:sSub>
                    <m:r>
                      <a:rPr lang="en-US" sz="2400"/>
                      <m:t>+</m:t>
                    </m:r>
                    <m:d>
                      <m:dPr>
                        <m:ctrlPr>
                          <a:rPr lang="en-US" sz="2400" i="1"/>
                        </m:ctrlPr>
                      </m:dPr>
                      <m:e>
                        <m:r>
                          <a:rPr lang="en-US" sz="2400"/>
                          <m:t>1</m:t>
                        </m:r>
                        <m:r>
                          <a:rPr lang="en-US" sz="2400" i="1"/>
                          <m:t>−</m:t>
                        </m:r>
                        <m:sSubSup>
                          <m:sSubSupPr>
                            <m:ctrlPr>
                              <a:rPr lang="en-US" sz="2400" i="1"/>
                            </m:ctrlPr>
                          </m:sSubSupPr>
                          <m:e>
                            <m:r>
                              <m:rPr>
                                <m:sty m:val="p"/>
                              </m:rPr>
                              <a:rPr lang="en-US" sz="2400"/>
                              <m:t>L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2400"/>
                              <m:t>t</m:t>
                            </m:r>
                          </m:sub>
                          <m:sup>
                            <m:r>
                              <m:rPr>
                                <m:sty m:val="p"/>
                              </m:rPr>
                              <a:rPr lang="en-US" sz="2400"/>
                              <m:t>h</m:t>
                            </m:r>
                          </m:sup>
                        </m:sSubSup>
                      </m:e>
                    </m:d>
                    <m:sSubSup>
                      <m:sSubSupPr>
                        <m:ctrlPr>
                          <a:rPr lang="en-US" sz="2400" i="1"/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 sz="2400"/>
                          <m:t>w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2400"/>
                          <m:t>t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 sz="2400"/>
                          <m:t>h</m:t>
                        </m:r>
                      </m:sup>
                    </m:sSubSup>
                    <m:r>
                      <a:rPr lang="en-US" sz="2400"/>
                      <m:t>+</m:t>
                    </m:r>
                    <m:sSubSup>
                      <m:sSubSupPr>
                        <m:ctrlPr>
                          <a:rPr lang="en-US" sz="2400" i="1"/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 sz="2400"/>
                          <m:t>B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2400"/>
                          <m:t>t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 sz="2400"/>
                          <m:t>h</m:t>
                        </m:r>
                      </m:sup>
                    </m:sSubSup>
                    <m:r>
                      <a:rPr lang="en-US" sz="2400"/>
                      <m:t>+ </m:t>
                    </m:r>
                    <m:d>
                      <m:dPr>
                        <m:ctrlPr>
                          <a:rPr lang="en-US" sz="2400" i="1"/>
                        </m:ctrlPr>
                      </m:dPr>
                      <m:e>
                        <m:r>
                          <a:rPr lang="en-US" sz="2400"/>
                          <m:t>1</m:t>
                        </m:r>
                        <m:r>
                          <a:rPr lang="en-US" sz="2400" i="1"/>
                          <m:t>−</m:t>
                        </m:r>
                        <m:sSubSup>
                          <m:sSubSupPr>
                            <m:ctrlPr>
                              <a:rPr lang="en-US" sz="2400" i="1"/>
                            </m:ctrlPr>
                          </m:sSubSupPr>
                          <m:e>
                            <m:r>
                              <m:rPr>
                                <m:sty m:val="p"/>
                              </m:rPr>
                              <a:rPr lang="en-US" sz="2400"/>
                              <m:t>L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2400"/>
                              <m:t>t</m:t>
                            </m:r>
                          </m:sub>
                          <m:sup>
                            <m:r>
                              <m:rPr>
                                <m:sty m:val="p"/>
                              </m:rPr>
                              <a:rPr lang="en-US" sz="2400"/>
                              <m:t>w</m:t>
                            </m:r>
                          </m:sup>
                        </m:sSubSup>
                      </m:e>
                    </m:d>
                    <m:sSubSup>
                      <m:sSubSupPr>
                        <m:ctrlPr>
                          <a:rPr lang="en-US" sz="2400" i="1"/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 sz="2400"/>
                          <m:t>w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2400"/>
                          <m:t>t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 sz="2400"/>
                          <m:t>w</m:t>
                        </m:r>
                      </m:sup>
                    </m:sSubSup>
                    <m:r>
                      <a:rPr lang="en-US" sz="2400"/>
                      <m:t>+</m:t>
                    </m:r>
                    <m:sSubSup>
                      <m:sSubSupPr>
                        <m:ctrlPr>
                          <a:rPr lang="en-US" sz="2400" i="1"/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 sz="2400"/>
                          <m:t>B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2400"/>
                          <m:t>t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 sz="2400"/>
                          <m:t>w</m:t>
                        </m:r>
                      </m:sup>
                    </m:sSubSup>
                    <m:r>
                      <a:rPr lang="en-US" sz="2400"/>
                      <m:t>+</m:t>
                    </m:r>
                    <m:sSub>
                      <m:sSubPr>
                        <m:ctrlPr>
                          <a:rPr lang="en-US" sz="2400" i="1"/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400"/>
                          <m:t>I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2400"/>
                          <m:t>t</m:t>
                        </m:r>
                      </m:sub>
                    </m:sSub>
                    <m:r>
                      <a:rPr lang="en-US" sz="2400" i="1"/>
                      <m:t>−</m:t>
                    </m:r>
                    <m:sSub>
                      <m:sSubPr>
                        <m:ctrlPr>
                          <a:rPr lang="en-US" sz="2400" i="1"/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400"/>
                          <m:t>C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2400"/>
                          <m:t>m</m:t>
                        </m:r>
                        <m:r>
                          <a:rPr lang="en-US" sz="2400"/>
                          <m:t>,</m:t>
                        </m:r>
                        <m:r>
                          <m:rPr>
                            <m:sty m:val="p"/>
                          </m:rPr>
                          <a:rPr lang="en-US" sz="2400"/>
                          <m:t>t</m:t>
                        </m:r>
                      </m:sub>
                    </m:sSub>
                  </m:oMath>
                </a14:m>
                <a:endParaRPr lang="en-US" sz="2400" dirty="0"/>
              </a:p>
              <a:p>
                <a:pPr marL="0" indent="0" algn="l" rtl="0">
                  <a:lnSpc>
                    <a:spcPct val="100000"/>
                  </a:lnSpc>
                  <a:buNone/>
                </a:pPr>
                <a:r>
                  <a:rPr lang="en-US" dirty="0" smtClean="0"/>
                  <a:t>Implications:</a:t>
                </a:r>
              </a:p>
              <a:p>
                <a:pPr marL="357188" indent="-357188" algn="l" rtl="0">
                  <a:lnSpc>
                    <a:spcPct val="100000"/>
                  </a:lnSpc>
                </a:pPr>
                <a:r>
                  <a:rPr lang="en-US" dirty="0" smtClean="0"/>
                  <a:t>Labor supply depends on marital status</a:t>
                </a:r>
              </a:p>
              <a:p>
                <a:pPr marL="357188" indent="-357188" algn="l" rtl="0">
                  <a:lnSpc>
                    <a:spcPct val="100000"/>
                  </a:lnSpc>
                </a:pPr>
                <a:r>
                  <a:rPr lang="en-US" dirty="0" smtClean="0"/>
                  <a:t>Couples’ labor supply decisions are interrelated</a:t>
                </a:r>
                <a:endParaRPr lang="he-IL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8650" y="1214438"/>
                <a:ext cx="7886700" cy="5230607"/>
              </a:xfrm>
              <a:blipFill>
                <a:blip r:embed="rId2"/>
                <a:stretch>
                  <a:fillRect l="-1546" t="-1865" r="-2550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92227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93687"/>
            <a:ext cx="7886700" cy="677862"/>
          </a:xfrm>
        </p:spPr>
        <p:txBody>
          <a:bodyPr/>
          <a:lstStyle/>
          <a:p>
            <a:pPr algn="ctr" rtl="0"/>
            <a:r>
              <a:rPr lang="en-US" sz="4000" b="1" dirty="0" smtClean="0"/>
              <a:t>Literature (2)</a:t>
            </a:r>
            <a:endParaRPr lang="he-IL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214438"/>
            <a:ext cx="7886700" cy="4962525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dirty="0" smtClean="0"/>
              <a:t>Married couples’ retirement decisions are:</a:t>
            </a:r>
          </a:p>
          <a:p>
            <a:pPr algn="l" rtl="0"/>
            <a:r>
              <a:rPr lang="en-US" b="1" dirty="0" smtClean="0"/>
              <a:t>positively correlated - leisure complementarity</a:t>
            </a:r>
            <a:r>
              <a:rPr lang="en-US" dirty="0" smtClean="0"/>
              <a:t>: Hurd</a:t>
            </a:r>
            <a:r>
              <a:rPr lang="en-US" dirty="0"/>
              <a:t>, 1990; </a:t>
            </a:r>
            <a:r>
              <a:rPr lang="en-US" dirty="0" err="1"/>
              <a:t>Gustman</a:t>
            </a:r>
            <a:r>
              <a:rPr lang="en-US" dirty="0"/>
              <a:t> and </a:t>
            </a:r>
            <a:r>
              <a:rPr lang="en-US" dirty="0" err="1"/>
              <a:t>Steinmeir</a:t>
            </a:r>
            <a:r>
              <a:rPr lang="en-US" dirty="0"/>
              <a:t>, 2000; Michaud, 2003; </a:t>
            </a:r>
            <a:r>
              <a:rPr lang="en-US" dirty="0" err="1"/>
              <a:t>Coile</a:t>
            </a:r>
            <a:r>
              <a:rPr lang="en-US" dirty="0"/>
              <a:t>, 2004; </a:t>
            </a:r>
            <a:r>
              <a:rPr lang="en-US" dirty="0" err="1"/>
              <a:t>Queiroz</a:t>
            </a:r>
            <a:r>
              <a:rPr lang="en-US" dirty="0"/>
              <a:t>, 2006; </a:t>
            </a:r>
            <a:r>
              <a:rPr lang="en-US" dirty="0" err="1"/>
              <a:t>Kapur</a:t>
            </a:r>
            <a:r>
              <a:rPr lang="en-US" dirty="0"/>
              <a:t> and </a:t>
            </a:r>
            <a:r>
              <a:rPr lang="en-US" dirty="0" err="1"/>
              <a:t>Rogowski</a:t>
            </a:r>
            <a:r>
              <a:rPr lang="en-US" dirty="0"/>
              <a:t>, 2006; </a:t>
            </a:r>
            <a:r>
              <a:rPr lang="en-US" dirty="0" err="1"/>
              <a:t>Honore</a:t>
            </a:r>
            <a:r>
              <a:rPr lang="en-US" dirty="0"/>
              <a:t> and de Paula, 2013; Stancanelli, </a:t>
            </a:r>
            <a:r>
              <a:rPr lang="en-US" dirty="0" smtClean="0"/>
              <a:t>2016; </a:t>
            </a:r>
            <a:r>
              <a:rPr lang="en-US" dirty="0"/>
              <a:t>Johnson and </a:t>
            </a:r>
            <a:r>
              <a:rPr lang="en-US" dirty="0" err="1" smtClean="0"/>
              <a:t>Faverealut</a:t>
            </a:r>
            <a:r>
              <a:rPr lang="en-US" dirty="0" smtClean="0"/>
              <a:t>, 2001; </a:t>
            </a:r>
            <a:r>
              <a:rPr lang="en-US" dirty="0" err="1" smtClean="0"/>
              <a:t>Maestas</a:t>
            </a:r>
            <a:r>
              <a:rPr lang="en-US" dirty="0" smtClean="0"/>
              <a:t>, 2001.</a:t>
            </a:r>
          </a:p>
          <a:p>
            <a:pPr algn="l" rtl="0"/>
            <a:r>
              <a:rPr lang="en-US" b="1" dirty="0" smtClean="0"/>
              <a:t>negatively </a:t>
            </a:r>
            <a:r>
              <a:rPr lang="en-US" b="1" dirty="0"/>
              <a:t>correlated </a:t>
            </a:r>
            <a:r>
              <a:rPr lang="en-US" b="1" dirty="0" smtClean="0"/>
              <a:t>– budget constraint</a:t>
            </a:r>
            <a:r>
              <a:rPr lang="en-US" dirty="0" smtClean="0"/>
              <a:t>: </a:t>
            </a:r>
            <a:r>
              <a:rPr lang="en-US" dirty="0" err="1"/>
              <a:t>Gustman</a:t>
            </a:r>
            <a:r>
              <a:rPr lang="en-US" dirty="0"/>
              <a:t> and </a:t>
            </a:r>
            <a:r>
              <a:rPr lang="en-US" dirty="0" err="1" smtClean="0"/>
              <a:t>Steinmeir</a:t>
            </a:r>
            <a:r>
              <a:rPr lang="en-US" dirty="0" smtClean="0"/>
              <a:t>, 2009; </a:t>
            </a:r>
            <a:r>
              <a:rPr lang="en-US" dirty="0"/>
              <a:t>Stancanelli and van </a:t>
            </a:r>
            <a:r>
              <a:rPr lang="en-US" dirty="0" smtClean="0"/>
              <a:t>Soest, 2016.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808182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93687"/>
            <a:ext cx="7886700" cy="677862"/>
          </a:xfrm>
        </p:spPr>
        <p:txBody>
          <a:bodyPr/>
          <a:lstStyle/>
          <a:p>
            <a:pPr algn="ctr" rtl="0"/>
            <a:r>
              <a:rPr lang="en-US" sz="4000" b="1" dirty="0" smtClean="0"/>
              <a:t>Literature (3)</a:t>
            </a:r>
            <a:endParaRPr lang="he-IL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214438"/>
            <a:ext cx="7886700" cy="4962525"/>
          </a:xfrm>
        </p:spPr>
        <p:txBody>
          <a:bodyPr>
            <a:normAutofit/>
          </a:bodyPr>
          <a:lstStyle/>
          <a:p>
            <a:pPr algn="l" rtl="0"/>
            <a:r>
              <a:rPr lang="en-US" dirty="0" err="1" smtClean="0"/>
              <a:t>Cribb</a:t>
            </a:r>
            <a:r>
              <a:rPr lang="en-US" dirty="0" smtClean="0"/>
              <a:t>, Emerson and </a:t>
            </a:r>
            <a:r>
              <a:rPr lang="en-US" dirty="0" err="1" smtClean="0"/>
              <a:t>Tetlow</a:t>
            </a:r>
            <a:r>
              <a:rPr lang="en-US" dirty="0" smtClean="0"/>
              <a:t> (2015): husband’s employment rate increases with the increase in women’s retirement age – leisure complementarity.</a:t>
            </a:r>
          </a:p>
          <a:p>
            <a:pPr algn="l" rtl="0"/>
            <a:r>
              <a:rPr lang="en-US" dirty="0"/>
              <a:t>Johnson and </a:t>
            </a:r>
            <a:r>
              <a:rPr lang="en-US" dirty="0" err="1" smtClean="0"/>
              <a:t>Favrealt</a:t>
            </a:r>
            <a:r>
              <a:rPr lang="en-US" dirty="0" smtClean="0"/>
              <a:t> (2001): people are more likely to retire if their spouse is already retired, but are less likely to retire if the spouse is retired for health reasons.</a:t>
            </a:r>
            <a:endParaRPr lang="en-US" dirty="0"/>
          </a:p>
          <a:p>
            <a:pPr algn="l" rtl="0"/>
            <a:r>
              <a:rPr lang="en-US" dirty="0" smtClean="0"/>
              <a:t>Martins</a:t>
            </a:r>
            <a:r>
              <a:rPr lang="en-US" dirty="0"/>
              <a:t>, Novo and Portugal (2009</a:t>
            </a:r>
            <a:r>
              <a:rPr lang="en-US" dirty="0" smtClean="0"/>
              <a:t>): no </a:t>
            </a:r>
            <a:r>
              <a:rPr lang="en-US" dirty="0"/>
              <a:t>effect of increasing the retirement age on hours of work of female employees in </a:t>
            </a:r>
            <a:r>
              <a:rPr lang="en-US" dirty="0" smtClean="0"/>
              <a:t>Portugal.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717219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6839</TotalTime>
  <Words>849</Words>
  <Application>Microsoft Office PowerPoint</Application>
  <PresentationFormat>On-screen Show (4:3)</PresentationFormat>
  <Paragraphs>192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David</vt:lpstr>
      <vt:lpstr>Times New Roman</vt:lpstr>
      <vt:lpstr>Office Theme</vt:lpstr>
      <vt:lpstr>The Effects of Increasing the Formal Retirement Age on Labor Supply:  Gender and Family Considerations</vt:lpstr>
      <vt:lpstr>Motivation</vt:lpstr>
      <vt:lpstr>Theoretical background (1)</vt:lpstr>
      <vt:lpstr>Literature (1)</vt:lpstr>
      <vt:lpstr>Increase in male employment (BoI 2010)</vt:lpstr>
      <vt:lpstr>Increase in female employment* (BoI 2010)</vt:lpstr>
      <vt:lpstr>Theoretical background (2)</vt:lpstr>
      <vt:lpstr>Literature (2)</vt:lpstr>
      <vt:lpstr>Literature (3)</vt:lpstr>
      <vt:lpstr>Empirical approach</vt:lpstr>
      <vt:lpstr>Descriptive statistics</vt:lpstr>
      <vt:lpstr>Probit results</vt:lpstr>
      <vt:lpstr>Tobit results</vt:lpstr>
      <vt:lpstr>Summary and conclusion</vt:lpstr>
      <vt:lpstr>Future research…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Owner</dc:creator>
  <cp:lastModifiedBy>KIMHI</cp:lastModifiedBy>
  <cp:revision>619</cp:revision>
  <dcterms:created xsi:type="dcterms:W3CDTF">2016-12-06T09:57:42Z</dcterms:created>
  <dcterms:modified xsi:type="dcterms:W3CDTF">2018-03-28T23:42:11Z</dcterms:modified>
</cp:coreProperties>
</file>