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&amp;ehk=GBBctnd1fVSpQ5zDnJIGWg&amp;r=0&amp;pid=OfficeInsert" ContentType="image/jpeg"/>
  <Default Extension="jpg&amp;ehk=iQgYoBARRF9" ContentType="image/jpeg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590" r:id="rId3"/>
    <p:sldId id="256" r:id="rId4"/>
    <p:sldId id="346" r:id="rId5"/>
    <p:sldId id="582" r:id="rId6"/>
    <p:sldId id="587" r:id="rId7"/>
    <p:sldId id="324" r:id="rId8"/>
    <p:sldId id="584" r:id="rId9"/>
    <p:sldId id="314" r:id="rId10"/>
    <p:sldId id="316" r:id="rId11"/>
    <p:sldId id="325" r:id="rId12"/>
    <p:sldId id="326" r:id="rId13"/>
    <p:sldId id="327" r:id="rId14"/>
    <p:sldId id="323" r:id="rId15"/>
    <p:sldId id="329" r:id="rId16"/>
    <p:sldId id="418" r:id="rId17"/>
    <p:sldId id="330" r:id="rId18"/>
    <p:sldId id="417" r:id="rId19"/>
    <p:sldId id="300" r:id="rId20"/>
    <p:sldId id="292" r:id="rId21"/>
    <p:sldId id="294" r:id="rId22"/>
    <p:sldId id="589" r:id="rId23"/>
    <p:sldId id="320" r:id="rId24"/>
    <p:sldId id="416" r:id="rId25"/>
    <p:sldId id="415" r:id="rId26"/>
    <p:sldId id="585" r:id="rId27"/>
    <p:sldId id="413" r:id="rId28"/>
    <p:sldId id="414" r:id="rId29"/>
    <p:sldId id="328" r:id="rId30"/>
    <p:sldId id="275" r:id="rId31"/>
    <p:sldId id="340" r:id="rId32"/>
    <p:sldId id="332" r:id="rId33"/>
    <p:sldId id="419" r:id="rId34"/>
    <p:sldId id="583" r:id="rId35"/>
    <p:sldId id="41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8E957F84-792C-4CA8-8C7F-4CC32E79810B}">
          <p14:sldIdLst>
            <p14:sldId id="590"/>
          </p14:sldIdLst>
        </p14:section>
        <p14:section name="Intro" id="{BAC826B5-588C-487A-9044-FD15669D7A11}">
          <p14:sldIdLst>
            <p14:sldId id="256"/>
            <p14:sldId id="346"/>
            <p14:sldId id="582"/>
          </p14:sldIdLst>
        </p14:section>
        <p14:section name="Hernan" id="{0AFDAD19-DF96-4938-842A-D2DB6197F7A7}">
          <p14:sldIdLst>
            <p14:sldId id="587"/>
            <p14:sldId id="324"/>
            <p14:sldId id="584"/>
            <p14:sldId id="314"/>
            <p14:sldId id="316"/>
            <p14:sldId id="325"/>
            <p14:sldId id="326"/>
            <p14:sldId id="327"/>
            <p14:sldId id="323"/>
            <p14:sldId id="329"/>
            <p14:sldId id="418"/>
            <p14:sldId id="330"/>
            <p14:sldId id="417"/>
          </p14:sldIdLst>
        </p14:section>
        <p14:section name="severance pay" id="{8656FD8F-E8B6-49FF-8F6B-647FF50C3FA6}">
          <p14:sldIdLst>
            <p14:sldId id="300"/>
            <p14:sldId id="292"/>
            <p14:sldId id="294"/>
            <p14:sldId id="589"/>
            <p14:sldId id="320"/>
            <p14:sldId id="416"/>
            <p14:sldId id="415"/>
            <p14:sldId id="585"/>
            <p14:sldId id="413"/>
            <p14:sldId id="414"/>
            <p14:sldId id="328"/>
            <p14:sldId id="275"/>
          </p14:sldIdLst>
        </p14:section>
        <p14:section name="Menaged" id="{3DD6DAE7-10FB-48DD-84A1-D4C2641DC28D}">
          <p14:sldIdLst>
            <p14:sldId id="340"/>
            <p14:sldId id="332"/>
            <p14:sldId id="419"/>
          </p14:sldIdLst>
        </p14:section>
        <p14:section name="Sarit Saban" id="{E358690A-77D3-4436-8D09-6917EB60F62E}">
          <p14:sldIdLst/>
        </p14:section>
        <p14:section name="Conclusions" id="{842D54D7-C075-4651-AC74-C215FF6F061F}">
          <p14:sldIdLst>
            <p14:sldId id="583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 autoAdjust="0"/>
  </p:normalViewPr>
  <p:slideViewPr>
    <p:cSldViewPr snapToGrid="0">
      <p:cViewPr>
        <p:scale>
          <a:sx n="74" d="100"/>
          <a:sy n="74" d="100"/>
        </p:scale>
        <p:origin x="36" y="293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00" normalizeH="0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 sz="1800">
                <a:effectLst/>
              </a:rPr>
              <a:t>Pension</a:t>
            </a:r>
            <a:r>
              <a:rPr lang="fr-FR" sz="1800" baseline="0">
                <a:effectLst/>
              </a:rPr>
              <a:t> as </a:t>
            </a:r>
            <a:r>
              <a:rPr lang="fr-FR" sz="1800" baseline="0" err="1">
                <a:effectLst/>
              </a:rPr>
              <a:t>managed</a:t>
            </a:r>
            <a:r>
              <a:rPr lang="fr-FR" sz="1800" baseline="0">
                <a:effectLst/>
              </a:rPr>
              <a:t> </a:t>
            </a:r>
            <a:r>
              <a:rPr lang="fr-FR" sz="1800" baseline="0" err="1">
                <a:effectLst/>
              </a:rPr>
              <a:t>investment</a:t>
            </a:r>
            <a:endParaRPr lang="en-US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00" normalizeH="0" baseline="0">
              <a:solidFill>
                <a:schemeClr val="lt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bg2">
                  <a:lumMod val="75000"/>
                </a:schemeClr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Sheet1!$C$2:$C$7</c:f>
              <c:strCache>
                <c:ptCount val="6"/>
                <c:pt idx="0">
                  <c:v>אין בכלל הכנסה</c:v>
                </c:pt>
                <c:pt idx="1">
                  <c:v>הרבה מתחת לממוצע</c:v>
                </c:pt>
                <c:pt idx="2">
                  <c:v>מתחת לממוצע</c:v>
                </c:pt>
                <c:pt idx="3">
                  <c:v>ממוצע</c:v>
                </c:pt>
                <c:pt idx="4">
                  <c:v>מעל הממוצע</c:v>
                </c:pt>
                <c:pt idx="5">
                  <c:v>הרבה מעל הממוצע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0.12418700000000001</c:v>
                </c:pt>
                <c:pt idx="1">
                  <c:v>9.1890239999999998E-2</c:v>
                </c:pt>
                <c:pt idx="2">
                  <c:v>3.880977E-2</c:v>
                </c:pt>
                <c:pt idx="3">
                  <c:v>-2.5269389999999999E-2</c:v>
                </c:pt>
                <c:pt idx="4">
                  <c:v>-0.16840910000000001</c:v>
                </c:pt>
                <c:pt idx="5">
                  <c:v>-0.25043290000000001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79-4AFC-BF9B-92F54EF7E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upDownBars>
          <c:gapWidth val="150"/>
          <c:upBars>
            <c:spPr>
              <a:solidFill>
                <a:schemeClr val="lt1">
                  <a:lumMod val="95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35000"/>
                  <a:lumOff val="65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downBars>
        </c:upDownBars>
        <c:smooth val="0"/>
        <c:axId val="557365712"/>
        <c:axId val="557363088"/>
      </c:lineChart>
      <c:catAx>
        <c:axId val="55736571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557363088"/>
        <c:crosses val="autoZero"/>
        <c:auto val="1"/>
        <c:lblAlgn val="ctr"/>
        <c:lblOffset val="100"/>
        <c:noMultiLvlLbl val="0"/>
      </c:catAx>
      <c:valAx>
        <c:axId val="55736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6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995" b="1" i="0" u="none" strike="noStrike" kern="1200" cap="all" spc="100" normalizeH="0" baseline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Pension as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9.3483702749743672E-2"/>
          <c:y val="1.6444185281070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995" b="1" i="0" u="none" strike="noStrike" kern="1200" cap="all" spc="100" normalizeH="0" baseline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445808089027723E-2"/>
          <c:y val="0.18389373327781872"/>
          <c:w val="0.87221658388819001"/>
          <c:h val="0.7868318212940425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solidFill>
                <a:srgbClr val="00206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elete val="1"/>
          </c:dLbls>
          <c:cat>
            <c:strRef>
              <c:f>Sheet1!$A$2:$A$7</c:f>
              <c:strCache>
                <c:ptCount val="6"/>
                <c:pt idx="0">
                  <c:v>אין בכלל הכנסה</c:v>
                </c:pt>
                <c:pt idx="1">
                  <c:v>הרבה מתחת לממוצע</c:v>
                </c:pt>
                <c:pt idx="2">
                  <c:v>מתחת לממוצע</c:v>
                </c:pt>
                <c:pt idx="3">
                  <c:v>ממוצע</c:v>
                </c:pt>
                <c:pt idx="4">
                  <c:v>מעל הממוצע</c:v>
                </c:pt>
                <c:pt idx="5">
                  <c:v>הרבה מעל הממוצע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-0.28172409999999998</c:v>
                </c:pt>
                <c:pt idx="1">
                  <c:v>-0.1457309</c:v>
                </c:pt>
                <c:pt idx="2">
                  <c:v>-8.1449160000000007E-2</c:v>
                </c:pt>
                <c:pt idx="3">
                  <c:v>6.4932989999999996E-2</c:v>
                </c:pt>
                <c:pt idx="4">
                  <c:v>0.22631879999999999</c:v>
                </c:pt>
                <c:pt idx="5">
                  <c:v>0.28033380000000002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4-4B3B-BA54-350FCC6C4B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upDownBars>
          <c:gapWidth val="75"/>
          <c:upBars>
            <c:spPr>
              <a:solidFill>
                <a:schemeClr val="lt1">
                  <a:lumMod val="95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35000"/>
                  <a:lumOff val="65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downBars>
        </c:upDownBars>
        <c:smooth val="0"/>
        <c:axId val="505652032"/>
        <c:axId val="505662856"/>
      </c:lineChart>
      <c:catAx>
        <c:axId val="50565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662856"/>
        <c:crosses val="autoZero"/>
        <c:auto val="1"/>
        <c:lblAlgn val="ctr"/>
        <c:lblOffset val="100"/>
        <c:noMultiLvlLbl val="0"/>
      </c:catAx>
      <c:valAx>
        <c:axId val="505662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7AF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65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92D050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aciousnewsnetwork.com/dangers-of-people-pleasing/" TargetMode="External"/><Relationship Id="rId2" Type="http://schemas.openxmlformats.org/officeDocument/2006/relationships/image" Target="../media/image13.jpg&amp;ehk=iQgYoBARRF9"/><Relationship Id="rId1" Type="http://schemas.openxmlformats.org/officeDocument/2006/relationships/image" Target="../media/image12.jpg&amp;ehk=GBBctnd1fVSpQ5zDnJIGWg&amp;r=0&amp;pid=OfficeInsert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aciousnewsnetwork.com/dangers-of-people-pleasing/" TargetMode="External"/><Relationship Id="rId2" Type="http://schemas.openxmlformats.org/officeDocument/2006/relationships/image" Target="../media/image13.jpg&amp;ehk=iQgYoBARRF9"/><Relationship Id="rId1" Type="http://schemas.openxmlformats.org/officeDocument/2006/relationships/image" Target="../media/image12.jpg&amp;ehk=GBBctnd1fVSpQ5zDnJIGWg&amp;r=0&amp;pid=OfficeInsert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1509B-C051-47E9-8A1A-49FD071978E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CC4DA-5933-48E7-98F5-BA06A82BA311}">
      <dgm:prSet phldrT="[Text]"/>
      <dgm:spPr/>
      <dgm:t>
        <a:bodyPr/>
        <a:lstStyle/>
        <a:p>
          <a:r>
            <a:rPr lang="en-US" dirty="0"/>
            <a:t>Lucky guesses</a:t>
          </a:r>
        </a:p>
      </dgm:t>
    </dgm:pt>
    <dgm:pt modelId="{430AB8F1-302F-4AA2-89AA-B855896BF25F}" type="parTrans" cxnId="{D159F8D4-3CE8-4674-B3D5-B6B2DCC08A6E}">
      <dgm:prSet/>
      <dgm:spPr/>
      <dgm:t>
        <a:bodyPr/>
        <a:lstStyle/>
        <a:p>
          <a:endParaRPr lang="en-US"/>
        </a:p>
      </dgm:t>
    </dgm:pt>
    <dgm:pt modelId="{11695312-3660-4DEF-B837-DC1B70733AA7}" type="sibTrans" cxnId="{D159F8D4-3CE8-4674-B3D5-B6B2DCC08A6E}">
      <dgm:prSet/>
      <dgm:spPr/>
      <dgm:t>
        <a:bodyPr/>
        <a:lstStyle/>
        <a:p>
          <a:endParaRPr lang="en-US"/>
        </a:p>
      </dgm:t>
    </dgm:pt>
    <dgm:pt modelId="{5039AE83-35A4-49D1-BF6A-A2E7B0887345}">
      <dgm:prSet phldrT="[Text]"/>
      <dgm:spPr/>
      <dgm:t>
        <a:bodyPr/>
        <a:lstStyle/>
        <a:p>
          <a:r>
            <a:rPr lang="en-US" dirty="0"/>
            <a:t>Social desirability</a:t>
          </a:r>
        </a:p>
      </dgm:t>
    </dgm:pt>
    <dgm:pt modelId="{1AC5E5F8-97FB-44BD-9C84-1C721A0CA8E7}" type="parTrans" cxnId="{BC4E3C56-1000-45F9-A55D-9E4CD7BF54A7}">
      <dgm:prSet/>
      <dgm:spPr/>
      <dgm:t>
        <a:bodyPr/>
        <a:lstStyle/>
        <a:p>
          <a:endParaRPr lang="en-US"/>
        </a:p>
      </dgm:t>
    </dgm:pt>
    <dgm:pt modelId="{D74CD8D8-CC5E-4ADE-9FEB-C127563E5293}" type="sibTrans" cxnId="{BC4E3C56-1000-45F9-A55D-9E4CD7BF54A7}">
      <dgm:prSet/>
      <dgm:spPr/>
      <dgm:t>
        <a:bodyPr/>
        <a:lstStyle/>
        <a:p>
          <a:endParaRPr lang="en-US"/>
        </a:p>
      </dgm:t>
    </dgm:pt>
    <dgm:pt modelId="{8E8AAAF6-7C6A-4C79-BDED-0D5B28B28AFD}" type="pres">
      <dgm:prSet presAssocID="{8561509B-C051-47E9-8A1A-49FD071978EE}" presName="Name0" presStyleCnt="0">
        <dgm:presLayoutVars>
          <dgm:dir/>
          <dgm:resizeHandles val="exact"/>
        </dgm:presLayoutVars>
      </dgm:prSet>
      <dgm:spPr/>
    </dgm:pt>
    <dgm:pt modelId="{D52B7410-69B0-4ABC-9F16-E025172EC720}" type="pres">
      <dgm:prSet presAssocID="{D51CC4DA-5933-48E7-98F5-BA06A82BA311}" presName="compNode" presStyleCnt="0"/>
      <dgm:spPr/>
    </dgm:pt>
    <dgm:pt modelId="{7124DF37-C92C-464F-ACB8-5FFDA004B6C5}" type="pres">
      <dgm:prSet presAssocID="{D51CC4DA-5933-48E7-98F5-BA06A82BA311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26BBD598-A62C-4F64-8F4A-76FBB34E6712}" type="pres">
      <dgm:prSet presAssocID="{D51CC4DA-5933-48E7-98F5-BA06A82BA311}" presName="textRect" presStyleLbl="revTx" presStyleIdx="0" presStyleCnt="2">
        <dgm:presLayoutVars>
          <dgm:bulletEnabled val="1"/>
        </dgm:presLayoutVars>
      </dgm:prSet>
      <dgm:spPr/>
    </dgm:pt>
    <dgm:pt modelId="{F5AB41CB-7C8E-4A29-9C55-A66275DCA582}" type="pres">
      <dgm:prSet presAssocID="{11695312-3660-4DEF-B837-DC1B70733AA7}" presName="sibTrans" presStyleLbl="sibTrans2D1" presStyleIdx="0" presStyleCnt="0"/>
      <dgm:spPr/>
    </dgm:pt>
    <dgm:pt modelId="{C1E45817-6CF5-470D-9E07-27DEB4B281A6}" type="pres">
      <dgm:prSet presAssocID="{5039AE83-35A4-49D1-BF6A-A2E7B0887345}" presName="compNode" presStyleCnt="0"/>
      <dgm:spPr/>
    </dgm:pt>
    <dgm:pt modelId="{9866F35C-672D-4C0B-83AB-5D7153E6B976}" type="pres">
      <dgm:prSet presAssocID="{5039AE83-35A4-49D1-BF6A-A2E7B0887345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" r="-1000"/>
          </a:stretch>
        </a:blipFill>
      </dgm:spPr>
    </dgm:pt>
    <dgm:pt modelId="{092A0921-A8FA-473B-A258-5DAD0289D2C9}" type="pres">
      <dgm:prSet presAssocID="{5039AE83-35A4-49D1-BF6A-A2E7B0887345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65805F44-3CB0-478A-B8BF-875FA007D1C3}" type="presOf" srcId="{8561509B-C051-47E9-8A1A-49FD071978EE}" destId="{8E8AAAF6-7C6A-4C79-BDED-0D5B28B28AFD}" srcOrd="0" destOrd="0" presId="urn:microsoft.com/office/officeart/2005/8/layout/pList1"/>
    <dgm:cxn modelId="{FCD9C764-818A-4A9A-B87F-54F3BD55E726}" type="presOf" srcId="{11695312-3660-4DEF-B837-DC1B70733AA7}" destId="{F5AB41CB-7C8E-4A29-9C55-A66275DCA582}" srcOrd="0" destOrd="0" presId="urn:microsoft.com/office/officeart/2005/8/layout/pList1"/>
    <dgm:cxn modelId="{BC4E3C56-1000-45F9-A55D-9E4CD7BF54A7}" srcId="{8561509B-C051-47E9-8A1A-49FD071978EE}" destId="{5039AE83-35A4-49D1-BF6A-A2E7B0887345}" srcOrd="1" destOrd="0" parTransId="{1AC5E5F8-97FB-44BD-9C84-1C721A0CA8E7}" sibTransId="{D74CD8D8-CC5E-4ADE-9FEB-C127563E5293}"/>
    <dgm:cxn modelId="{82AFEFB3-9695-46C1-BCA6-A59C6833098A}" type="presOf" srcId="{5039AE83-35A4-49D1-BF6A-A2E7B0887345}" destId="{092A0921-A8FA-473B-A258-5DAD0289D2C9}" srcOrd="0" destOrd="0" presId="urn:microsoft.com/office/officeart/2005/8/layout/pList1"/>
    <dgm:cxn modelId="{D159F8D4-3CE8-4674-B3D5-B6B2DCC08A6E}" srcId="{8561509B-C051-47E9-8A1A-49FD071978EE}" destId="{D51CC4DA-5933-48E7-98F5-BA06A82BA311}" srcOrd="0" destOrd="0" parTransId="{430AB8F1-302F-4AA2-89AA-B855896BF25F}" sibTransId="{11695312-3660-4DEF-B837-DC1B70733AA7}"/>
    <dgm:cxn modelId="{636AA9F4-051F-42D5-AFF4-DC759E20A4D3}" type="presOf" srcId="{D51CC4DA-5933-48E7-98F5-BA06A82BA311}" destId="{26BBD598-A62C-4F64-8F4A-76FBB34E6712}" srcOrd="0" destOrd="0" presId="urn:microsoft.com/office/officeart/2005/8/layout/pList1"/>
    <dgm:cxn modelId="{D83ED28E-4274-4564-8F82-CCE7AC1ADCEA}" type="presParOf" srcId="{8E8AAAF6-7C6A-4C79-BDED-0D5B28B28AFD}" destId="{D52B7410-69B0-4ABC-9F16-E025172EC720}" srcOrd="0" destOrd="0" presId="urn:microsoft.com/office/officeart/2005/8/layout/pList1"/>
    <dgm:cxn modelId="{9E19C62C-7315-47A3-ACB6-644CBE4BDB12}" type="presParOf" srcId="{D52B7410-69B0-4ABC-9F16-E025172EC720}" destId="{7124DF37-C92C-464F-ACB8-5FFDA004B6C5}" srcOrd="0" destOrd="0" presId="urn:microsoft.com/office/officeart/2005/8/layout/pList1"/>
    <dgm:cxn modelId="{9B34D73F-5073-4686-B440-717E28336137}" type="presParOf" srcId="{D52B7410-69B0-4ABC-9F16-E025172EC720}" destId="{26BBD598-A62C-4F64-8F4A-76FBB34E6712}" srcOrd="1" destOrd="0" presId="urn:microsoft.com/office/officeart/2005/8/layout/pList1"/>
    <dgm:cxn modelId="{86EB6B65-F07A-4805-87EA-521BC1CFEEBF}" type="presParOf" srcId="{8E8AAAF6-7C6A-4C79-BDED-0D5B28B28AFD}" destId="{F5AB41CB-7C8E-4A29-9C55-A66275DCA582}" srcOrd="1" destOrd="0" presId="urn:microsoft.com/office/officeart/2005/8/layout/pList1"/>
    <dgm:cxn modelId="{A91255B4-3012-4800-821C-0E5E13FB3547}" type="presParOf" srcId="{8E8AAAF6-7C6A-4C79-BDED-0D5B28B28AFD}" destId="{C1E45817-6CF5-470D-9E07-27DEB4B281A6}" srcOrd="2" destOrd="0" presId="urn:microsoft.com/office/officeart/2005/8/layout/pList1"/>
    <dgm:cxn modelId="{C16DD4D2-463C-468E-ACD7-4D446BE610E9}" type="presParOf" srcId="{C1E45817-6CF5-470D-9E07-27DEB4B281A6}" destId="{9866F35C-672D-4C0B-83AB-5D7153E6B976}" srcOrd="0" destOrd="0" presId="urn:microsoft.com/office/officeart/2005/8/layout/pList1"/>
    <dgm:cxn modelId="{16F273F2-BB02-4830-8BB9-299CFFF7AA22}" type="presParOf" srcId="{C1E45817-6CF5-470D-9E07-27DEB4B281A6}" destId="{092A0921-A8FA-473B-A258-5DAD0289D2C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349F7D-247B-4E8F-8AFC-D1DD5D4A7A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B6E6D-9202-4095-A955-2D4D6A1AE70F}">
      <dgm:prSet/>
      <dgm:spPr>
        <a:solidFill>
          <a:srgbClr val="002060"/>
        </a:solidFill>
      </dgm:spPr>
      <dgm:t>
        <a:bodyPr/>
        <a:lstStyle/>
        <a:p>
          <a:pPr algn="l" rtl="0"/>
          <a:r>
            <a:rPr lang="fr-FR">
              <a:latin typeface="Arial Nova" panose="020B0504020202020204" pitchFamily="34" charset="0"/>
            </a:rPr>
            <a:t>Pension </a:t>
          </a:r>
          <a:r>
            <a:rPr lang="fr-FR" err="1">
              <a:latin typeface="Arial Nova" panose="020B0504020202020204" pitchFamily="34" charset="0"/>
            </a:rPr>
            <a:t>fund</a:t>
          </a:r>
          <a:r>
            <a:rPr lang="fr-FR">
              <a:latin typeface="Arial Nova" panose="020B0504020202020204" pitchFamily="34" charset="0"/>
            </a:rPr>
            <a:t> as </a:t>
          </a:r>
          <a:r>
            <a:rPr lang="fr-FR" err="1">
              <a:latin typeface="Arial Nova" panose="020B0504020202020204" pitchFamily="34" charset="0"/>
            </a:rPr>
            <a:t>Savings</a:t>
          </a:r>
          <a:r>
            <a:rPr lang="fr-FR">
              <a:latin typeface="Arial Nova" panose="020B0504020202020204" pitchFamily="34" charset="0"/>
            </a:rPr>
            <a:t> </a:t>
          </a:r>
          <a:r>
            <a:rPr lang="fr-FR" err="1">
              <a:latin typeface="Arial Nova" panose="020B0504020202020204" pitchFamily="34" charset="0"/>
            </a:rPr>
            <a:t>account</a:t>
          </a:r>
          <a:r>
            <a:rPr lang="fr-FR">
              <a:latin typeface="Arial Nova" panose="020B0504020202020204" pitchFamily="34" charset="0"/>
            </a:rPr>
            <a:t> (Piggy Bank)</a:t>
          </a:r>
          <a:endParaRPr lang="he-IL">
            <a:latin typeface="Arial Nova" panose="020B0504020202020204" pitchFamily="34" charset="0"/>
          </a:endParaRPr>
        </a:p>
      </dgm:t>
    </dgm:pt>
    <dgm:pt modelId="{3CDCD3A9-9B59-4E04-B09E-B8DBED4D8C96}" type="parTrans" cxnId="{AF9A19B0-3A2C-48B4-A99A-5670CED85467}">
      <dgm:prSet/>
      <dgm:spPr/>
      <dgm:t>
        <a:bodyPr/>
        <a:lstStyle/>
        <a:p>
          <a:endParaRPr lang="en-US"/>
        </a:p>
      </dgm:t>
    </dgm:pt>
    <dgm:pt modelId="{38417D39-FD82-4109-8AB8-05C583349BF5}" type="sibTrans" cxnId="{AF9A19B0-3A2C-48B4-A99A-5670CED85467}">
      <dgm:prSet/>
      <dgm:spPr/>
      <dgm:t>
        <a:bodyPr/>
        <a:lstStyle/>
        <a:p>
          <a:endParaRPr lang="en-US"/>
        </a:p>
      </dgm:t>
    </dgm:pt>
    <dgm:pt modelId="{CE5D930D-39E9-43C8-8B53-CBA1AF52EA38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noProof="0" dirty="0"/>
            <a:t>The whole can be received as lump sum upon retirement</a:t>
          </a:r>
        </a:p>
      </dgm:t>
    </dgm:pt>
    <dgm:pt modelId="{E4044935-4CC1-4D46-AF4E-824116264213}" type="parTrans" cxnId="{0AA42C32-D34D-48B9-89EA-59BFF298A0D3}">
      <dgm:prSet/>
      <dgm:spPr/>
      <dgm:t>
        <a:bodyPr/>
        <a:lstStyle/>
        <a:p>
          <a:endParaRPr lang="en-US"/>
        </a:p>
      </dgm:t>
    </dgm:pt>
    <dgm:pt modelId="{78E827AA-530B-40DF-A7D4-FCB5580AF7EC}" type="sibTrans" cxnId="{0AA42C32-D34D-48B9-89EA-59BFF298A0D3}">
      <dgm:prSet/>
      <dgm:spPr/>
      <dgm:t>
        <a:bodyPr/>
        <a:lstStyle/>
        <a:p>
          <a:endParaRPr lang="en-US"/>
        </a:p>
      </dgm:t>
    </dgm:pt>
    <dgm:pt modelId="{DFD5A52E-033F-4765-B100-53D70434E1A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noProof="0" dirty="0"/>
            <a:t>Doesn’t really matter where deposited</a:t>
          </a:r>
        </a:p>
      </dgm:t>
    </dgm:pt>
    <dgm:pt modelId="{D29D431D-D443-46FE-9211-AA477799D6F6}" type="parTrans" cxnId="{E169CCC0-BCD3-4571-A37D-AD1C2C5572B9}">
      <dgm:prSet/>
      <dgm:spPr/>
      <dgm:t>
        <a:bodyPr/>
        <a:lstStyle/>
        <a:p>
          <a:endParaRPr lang="en-US"/>
        </a:p>
      </dgm:t>
    </dgm:pt>
    <dgm:pt modelId="{7BFDD7CD-59F0-453B-86CF-3D455CBDA4DD}" type="sibTrans" cxnId="{E169CCC0-BCD3-4571-A37D-AD1C2C5572B9}">
      <dgm:prSet/>
      <dgm:spPr/>
      <dgm:t>
        <a:bodyPr/>
        <a:lstStyle/>
        <a:p>
          <a:endParaRPr lang="en-US"/>
        </a:p>
      </dgm:t>
    </dgm:pt>
    <dgm:pt modelId="{A474C86D-7EA4-4002-8622-D60A97582EE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noProof="0" dirty="0"/>
            <a:t>When the sum total of what the retiree received equals the amount deposited, pension payment come to an end</a:t>
          </a:r>
        </a:p>
      </dgm:t>
    </dgm:pt>
    <dgm:pt modelId="{CE99C51F-FF55-4BFE-B9C8-AA5E19197C25}" type="parTrans" cxnId="{76C06F4B-ACD9-4882-8A18-D7D1C30E9362}">
      <dgm:prSet/>
      <dgm:spPr/>
      <dgm:t>
        <a:bodyPr/>
        <a:lstStyle/>
        <a:p>
          <a:endParaRPr lang="en-US"/>
        </a:p>
      </dgm:t>
    </dgm:pt>
    <dgm:pt modelId="{9DECE867-6C3C-406D-A4E0-4CF2BCFAF293}" type="sibTrans" cxnId="{76C06F4B-ACD9-4882-8A18-D7D1C30E9362}">
      <dgm:prSet/>
      <dgm:spPr/>
      <dgm:t>
        <a:bodyPr/>
        <a:lstStyle/>
        <a:p>
          <a:endParaRPr lang="en-US"/>
        </a:p>
      </dgm:t>
    </dgm:pt>
    <dgm:pt modelId="{9A90E194-9459-49B9-A709-62ECA2D1EDC6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noProof="0" dirty="0"/>
            <a:t>The specific investment fund matters because they obtain different returns on investment</a:t>
          </a:r>
          <a:endParaRPr lang="en-US" b="1" noProof="0" dirty="0"/>
        </a:p>
      </dgm:t>
    </dgm:pt>
    <dgm:pt modelId="{B78B159E-4FA7-4C22-A345-747F58C54359}" type="parTrans" cxnId="{F541DF9C-2B44-4860-A979-749A65326570}">
      <dgm:prSet/>
      <dgm:spPr/>
      <dgm:t>
        <a:bodyPr/>
        <a:lstStyle/>
        <a:p>
          <a:endParaRPr lang="en-US"/>
        </a:p>
      </dgm:t>
    </dgm:pt>
    <dgm:pt modelId="{D1DB6B12-033D-4F81-90F8-B3A2580E8DF2}" type="sibTrans" cxnId="{F541DF9C-2B44-4860-A979-749A65326570}">
      <dgm:prSet/>
      <dgm:spPr/>
      <dgm:t>
        <a:bodyPr/>
        <a:lstStyle/>
        <a:p>
          <a:endParaRPr lang="en-US"/>
        </a:p>
      </dgm:t>
    </dgm:pt>
    <dgm:pt modelId="{BEC97605-CCCC-4878-8052-EC8C0D66B25F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noProof="0" dirty="0"/>
            <a:t>When the sum total of what the retiree received equals the amount deposited, pension payment come from deposits by other savers</a:t>
          </a:r>
        </a:p>
      </dgm:t>
    </dgm:pt>
    <dgm:pt modelId="{61CD407D-E754-453F-8E6C-63DD1F27EFEE}" type="parTrans" cxnId="{2897505D-FBEB-49C8-B283-A4603952A2C7}">
      <dgm:prSet/>
      <dgm:spPr/>
      <dgm:t>
        <a:bodyPr/>
        <a:lstStyle/>
        <a:p>
          <a:endParaRPr lang="en-US"/>
        </a:p>
      </dgm:t>
    </dgm:pt>
    <dgm:pt modelId="{48AC6927-92A3-4DA8-8D31-09B70C7A79EF}" type="sibTrans" cxnId="{2897505D-FBEB-49C8-B283-A4603952A2C7}">
      <dgm:prSet/>
      <dgm:spPr/>
      <dgm:t>
        <a:bodyPr/>
        <a:lstStyle/>
        <a:p>
          <a:endParaRPr lang="en-US"/>
        </a:p>
      </dgm:t>
    </dgm:pt>
    <dgm:pt modelId="{60162999-82BF-4244-B75C-A17C6F08505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</dgm:spPr>
      <dgm:t>
        <a:bodyPr/>
        <a:lstStyle/>
        <a:p>
          <a:pPr algn="l" rtl="0"/>
          <a:r>
            <a:rPr lang="fr-FR">
              <a:latin typeface="Arial Nova" panose="020B0604020202020204" pitchFamily="34" charset="0"/>
            </a:rPr>
            <a:t>Pension </a:t>
          </a:r>
          <a:r>
            <a:rPr lang="fr-FR" err="1">
              <a:latin typeface="Arial Nova" panose="020B0604020202020204" pitchFamily="34" charset="0"/>
            </a:rPr>
            <a:t>fund</a:t>
          </a:r>
          <a:r>
            <a:rPr lang="fr-FR">
              <a:latin typeface="Arial Nova" panose="020B0604020202020204" pitchFamily="34" charset="0"/>
            </a:rPr>
            <a:t> as </a:t>
          </a:r>
          <a:r>
            <a:rPr lang="fr-FR" err="1">
              <a:latin typeface="Arial Nova" panose="020B0604020202020204" pitchFamily="34" charset="0"/>
            </a:rPr>
            <a:t>Managed</a:t>
          </a:r>
          <a:r>
            <a:rPr lang="fr-FR">
              <a:latin typeface="Arial Nova" panose="020B0604020202020204" pitchFamily="34" charset="0"/>
            </a:rPr>
            <a:t> Investment</a:t>
          </a:r>
          <a:endParaRPr lang="en-US">
            <a:latin typeface="Arial Nova" panose="020B0604020202020204" pitchFamily="34" charset="0"/>
          </a:endParaRPr>
        </a:p>
      </dgm:t>
    </dgm:pt>
    <dgm:pt modelId="{06E6879B-252D-4FFA-A703-32F1DE99AAB1}" type="parTrans" cxnId="{8A0E12F0-F694-4F22-9798-AA75BA9F3A45}">
      <dgm:prSet/>
      <dgm:spPr/>
      <dgm:t>
        <a:bodyPr/>
        <a:lstStyle/>
        <a:p>
          <a:endParaRPr lang="en-US"/>
        </a:p>
      </dgm:t>
    </dgm:pt>
    <dgm:pt modelId="{92023690-A50C-474A-A3C6-B242DB5BF0E3}" type="sibTrans" cxnId="{8A0E12F0-F694-4F22-9798-AA75BA9F3A45}">
      <dgm:prSet/>
      <dgm:spPr/>
      <dgm:t>
        <a:bodyPr/>
        <a:lstStyle/>
        <a:p>
          <a:endParaRPr lang="en-US"/>
        </a:p>
      </dgm:t>
    </dgm:pt>
    <dgm:pt modelId="{22BC1DEB-A30A-41C4-BE68-B4FC318E369C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b="0" noProof="0" dirty="0"/>
            <a:t>Amount saved grows from </a:t>
          </a:r>
          <a:r>
            <a:rPr lang="en-US" b="1" noProof="0" dirty="0"/>
            <a:t>deposits</a:t>
          </a:r>
          <a:r>
            <a:rPr lang="en-US" b="0" noProof="0" dirty="0"/>
            <a:t> and </a:t>
          </a:r>
          <a:r>
            <a:rPr lang="en-US" b="1" noProof="0" dirty="0"/>
            <a:t>interest</a:t>
          </a:r>
          <a:r>
            <a:rPr lang="en-US" b="0" noProof="0" dirty="0"/>
            <a:t> payment</a:t>
          </a:r>
        </a:p>
      </dgm:t>
    </dgm:pt>
    <dgm:pt modelId="{55CB4E4A-1FA4-4F71-AE30-54298D30E78D}" type="parTrans" cxnId="{A642DC1E-A372-47EB-B41F-7C7ADEC04C69}">
      <dgm:prSet/>
      <dgm:spPr/>
      <dgm:t>
        <a:bodyPr/>
        <a:lstStyle/>
        <a:p>
          <a:endParaRPr lang="en-US"/>
        </a:p>
      </dgm:t>
    </dgm:pt>
    <dgm:pt modelId="{5A5B87BB-E83E-4433-9BBE-77769CDE5514}" type="sibTrans" cxnId="{A642DC1E-A372-47EB-B41F-7C7ADEC04C69}">
      <dgm:prSet/>
      <dgm:spPr/>
      <dgm:t>
        <a:bodyPr/>
        <a:lstStyle/>
        <a:p>
          <a:endParaRPr lang="en-US"/>
        </a:p>
      </dgm:t>
    </dgm:pt>
    <dgm:pt modelId="{F9766599-E03B-4258-B184-39C55430F1F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en-US" noProof="0" dirty="0"/>
            <a:t>What increases/decreases the savings are investments in the stock market</a:t>
          </a:r>
        </a:p>
      </dgm:t>
    </dgm:pt>
    <dgm:pt modelId="{1B75BB96-4398-4082-8CC1-70402BF1DB71}" type="parTrans" cxnId="{A9D7FA7D-7FD6-4BF5-8066-76063BF0E5B6}">
      <dgm:prSet/>
      <dgm:spPr/>
      <dgm:t>
        <a:bodyPr/>
        <a:lstStyle/>
        <a:p>
          <a:endParaRPr lang="en-US"/>
        </a:p>
      </dgm:t>
    </dgm:pt>
    <dgm:pt modelId="{D856BB49-D5FC-449E-BE8E-DCB8C22641BA}" type="sibTrans" cxnId="{A9D7FA7D-7FD6-4BF5-8066-76063BF0E5B6}">
      <dgm:prSet/>
      <dgm:spPr/>
      <dgm:t>
        <a:bodyPr/>
        <a:lstStyle/>
        <a:p>
          <a:endParaRPr lang="en-US"/>
        </a:p>
      </dgm:t>
    </dgm:pt>
    <dgm:pt modelId="{E431EB3C-FDC2-4230-B48B-963F862A7644}" type="pres">
      <dgm:prSet presAssocID="{55349F7D-247B-4E8F-8AFC-D1DD5D4A7A6D}" presName="linear" presStyleCnt="0">
        <dgm:presLayoutVars>
          <dgm:dir/>
          <dgm:animLvl val="lvl"/>
          <dgm:resizeHandles val="exact"/>
        </dgm:presLayoutVars>
      </dgm:prSet>
      <dgm:spPr/>
    </dgm:pt>
    <dgm:pt modelId="{D4AEC4EE-7854-423B-8D58-FD89BC116F3C}" type="pres">
      <dgm:prSet presAssocID="{829B6E6D-9202-4095-A955-2D4D6A1AE70F}" presName="parentLin" presStyleCnt="0"/>
      <dgm:spPr/>
    </dgm:pt>
    <dgm:pt modelId="{18767C05-7E56-4CA7-9AB0-0B3D4DA84D73}" type="pres">
      <dgm:prSet presAssocID="{829B6E6D-9202-4095-A955-2D4D6A1AE70F}" presName="parentLeftMargin" presStyleLbl="node1" presStyleIdx="0" presStyleCnt="2"/>
      <dgm:spPr/>
    </dgm:pt>
    <dgm:pt modelId="{3979A55D-8A18-4816-B3C1-A2EF6FC03298}" type="pres">
      <dgm:prSet presAssocID="{829B6E6D-9202-4095-A955-2D4D6A1AE70F}" presName="parentText" presStyleLbl="node1" presStyleIdx="0" presStyleCnt="2" custScaleX="120463">
        <dgm:presLayoutVars>
          <dgm:chMax val="0"/>
          <dgm:bulletEnabled val="1"/>
        </dgm:presLayoutVars>
      </dgm:prSet>
      <dgm:spPr/>
    </dgm:pt>
    <dgm:pt modelId="{FC423E46-1D44-478C-8322-D91C8B2C1EB2}" type="pres">
      <dgm:prSet presAssocID="{829B6E6D-9202-4095-A955-2D4D6A1AE70F}" presName="negativeSpace" presStyleCnt="0"/>
      <dgm:spPr/>
    </dgm:pt>
    <dgm:pt modelId="{8B6CAC29-1A61-44E8-B4B4-4FD85A3581E1}" type="pres">
      <dgm:prSet presAssocID="{829B6E6D-9202-4095-A955-2D4D6A1AE70F}" presName="childText" presStyleLbl="conFgAcc1" presStyleIdx="0" presStyleCnt="2">
        <dgm:presLayoutVars>
          <dgm:bulletEnabled val="1"/>
        </dgm:presLayoutVars>
      </dgm:prSet>
      <dgm:spPr/>
    </dgm:pt>
    <dgm:pt modelId="{E106307C-7C86-46F2-B3E9-24E945E8EC71}" type="pres">
      <dgm:prSet presAssocID="{38417D39-FD82-4109-8AB8-05C583349BF5}" presName="spaceBetweenRectangles" presStyleCnt="0"/>
      <dgm:spPr/>
    </dgm:pt>
    <dgm:pt modelId="{EEC2B6CE-9120-4C08-A00B-EDEC69582BB9}" type="pres">
      <dgm:prSet presAssocID="{60162999-82BF-4244-B75C-A17C6F085058}" presName="parentLin" presStyleCnt="0"/>
      <dgm:spPr/>
    </dgm:pt>
    <dgm:pt modelId="{F840F559-97E1-4D7B-9D48-16B856B31DF7}" type="pres">
      <dgm:prSet presAssocID="{60162999-82BF-4244-B75C-A17C6F085058}" presName="parentLeftMargin" presStyleLbl="node1" presStyleIdx="0" presStyleCnt="2"/>
      <dgm:spPr/>
    </dgm:pt>
    <dgm:pt modelId="{BB3F44D6-7CE3-4D67-AC22-3E62AB452943}" type="pres">
      <dgm:prSet presAssocID="{60162999-82BF-4244-B75C-A17C6F0850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4CBCF7-EEA5-4C0F-99DA-7620E13431ED}" type="pres">
      <dgm:prSet presAssocID="{60162999-82BF-4244-B75C-A17C6F085058}" presName="negativeSpace" presStyleCnt="0"/>
      <dgm:spPr/>
    </dgm:pt>
    <dgm:pt modelId="{1D45262A-DF6E-40F6-97CC-F55797FA58E2}" type="pres">
      <dgm:prSet presAssocID="{60162999-82BF-4244-B75C-A17C6F08505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0D4030C-B922-4760-A2F3-4CCB9549C8F7}" type="presOf" srcId="{60162999-82BF-4244-B75C-A17C6F085058}" destId="{F840F559-97E1-4D7B-9D48-16B856B31DF7}" srcOrd="0" destOrd="0" presId="urn:microsoft.com/office/officeart/2005/8/layout/list1"/>
    <dgm:cxn modelId="{4319CE14-3D93-4ADD-BB8B-49613847CF44}" type="presOf" srcId="{829B6E6D-9202-4095-A955-2D4D6A1AE70F}" destId="{3979A55D-8A18-4816-B3C1-A2EF6FC03298}" srcOrd="1" destOrd="0" presId="urn:microsoft.com/office/officeart/2005/8/layout/list1"/>
    <dgm:cxn modelId="{A642DC1E-A372-47EB-B41F-7C7ADEC04C69}" srcId="{829B6E6D-9202-4095-A955-2D4D6A1AE70F}" destId="{22BC1DEB-A30A-41C4-BE68-B4FC318E369C}" srcOrd="0" destOrd="0" parTransId="{55CB4E4A-1FA4-4F71-AE30-54298D30E78D}" sibTransId="{5A5B87BB-E83E-4433-9BBE-77769CDE5514}"/>
    <dgm:cxn modelId="{E5C08930-077D-47C9-B7B2-257E55BBB2B6}" type="presOf" srcId="{60162999-82BF-4244-B75C-A17C6F085058}" destId="{BB3F44D6-7CE3-4D67-AC22-3E62AB452943}" srcOrd="1" destOrd="0" presId="urn:microsoft.com/office/officeart/2005/8/layout/list1"/>
    <dgm:cxn modelId="{0AA42C32-D34D-48B9-89EA-59BFF298A0D3}" srcId="{829B6E6D-9202-4095-A955-2D4D6A1AE70F}" destId="{CE5D930D-39E9-43C8-8B53-CBA1AF52EA38}" srcOrd="1" destOrd="0" parTransId="{E4044935-4CC1-4D46-AF4E-824116264213}" sibTransId="{78E827AA-530B-40DF-A7D4-FCB5580AF7EC}"/>
    <dgm:cxn modelId="{2897505D-FBEB-49C8-B283-A4603952A2C7}" srcId="{60162999-82BF-4244-B75C-A17C6F085058}" destId="{BEC97605-CCCC-4878-8052-EC8C0D66B25F}" srcOrd="2" destOrd="0" parTransId="{61CD407D-E754-453F-8E6C-63DD1F27EFEE}" sibTransId="{48AC6927-92A3-4DA8-8D31-09B70C7A79EF}"/>
    <dgm:cxn modelId="{76C06F4B-ACD9-4882-8A18-D7D1C30E9362}" srcId="{829B6E6D-9202-4095-A955-2D4D6A1AE70F}" destId="{A474C86D-7EA4-4002-8622-D60A97582EEA}" srcOrd="3" destOrd="0" parTransId="{CE99C51F-FF55-4BFE-B9C8-AA5E19197C25}" sibTransId="{9DECE867-6C3C-406D-A4E0-4CF2BCFAF293}"/>
    <dgm:cxn modelId="{8979AC4C-7459-4655-8605-7621A9390BC5}" type="presOf" srcId="{829B6E6D-9202-4095-A955-2D4D6A1AE70F}" destId="{18767C05-7E56-4CA7-9AB0-0B3D4DA84D73}" srcOrd="0" destOrd="0" presId="urn:microsoft.com/office/officeart/2005/8/layout/list1"/>
    <dgm:cxn modelId="{61B50D71-9682-4113-B3F4-052FC5B56FE7}" type="presOf" srcId="{A474C86D-7EA4-4002-8622-D60A97582EEA}" destId="{8B6CAC29-1A61-44E8-B4B4-4FD85A3581E1}" srcOrd="0" destOrd="3" presId="urn:microsoft.com/office/officeart/2005/8/layout/list1"/>
    <dgm:cxn modelId="{A9D7FA7D-7FD6-4BF5-8066-76063BF0E5B6}" srcId="{60162999-82BF-4244-B75C-A17C6F085058}" destId="{F9766599-E03B-4258-B184-39C55430F1F9}" srcOrd="0" destOrd="0" parTransId="{1B75BB96-4398-4082-8CC1-70402BF1DB71}" sibTransId="{D856BB49-D5FC-449E-BE8E-DCB8C22641BA}"/>
    <dgm:cxn modelId="{A3B07486-ABF8-44B3-8A58-A66C5B69D167}" type="presOf" srcId="{22BC1DEB-A30A-41C4-BE68-B4FC318E369C}" destId="{8B6CAC29-1A61-44E8-B4B4-4FD85A3581E1}" srcOrd="0" destOrd="0" presId="urn:microsoft.com/office/officeart/2005/8/layout/list1"/>
    <dgm:cxn modelId="{F541DF9C-2B44-4860-A979-749A65326570}" srcId="{60162999-82BF-4244-B75C-A17C6F085058}" destId="{9A90E194-9459-49B9-A709-62ECA2D1EDC6}" srcOrd="1" destOrd="0" parTransId="{B78B159E-4FA7-4C22-A345-747F58C54359}" sibTransId="{D1DB6B12-033D-4F81-90F8-B3A2580E8DF2}"/>
    <dgm:cxn modelId="{AF9A19B0-3A2C-48B4-A99A-5670CED85467}" srcId="{55349F7D-247B-4E8F-8AFC-D1DD5D4A7A6D}" destId="{829B6E6D-9202-4095-A955-2D4D6A1AE70F}" srcOrd="0" destOrd="0" parTransId="{3CDCD3A9-9B59-4E04-B09E-B8DBED4D8C96}" sibTransId="{38417D39-FD82-4109-8AB8-05C583349BF5}"/>
    <dgm:cxn modelId="{01CC9EBB-4D2D-4DCC-934B-98392CCD8A5E}" type="presOf" srcId="{9A90E194-9459-49B9-A709-62ECA2D1EDC6}" destId="{1D45262A-DF6E-40F6-97CC-F55797FA58E2}" srcOrd="0" destOrd="1" presId="urn:microsoft.com/office/officeart/2005/8/layout/list1"/>
    <dgm:cxn modelId="{A81056C0-4844-451B-93D5-B4E811CF29E2}" type="presOf" srcId="{CE5D930D-39E9-43C8-8B53-CBA1AF52EA38}" destId="{8B6CAC29-1A61-44E8-B4B4-4FD85A3581E1}" srcOrd="0" destOrd="1" presId="urn:microsoft.com/office/officeart/2005/8/layout/list1"/>
    <dgm:cxn modelId="{E169CCC0-BCD3-4571-A37D-AD1C2C5572B9}" srcId="{829B6E6D-9202-4095-A955-2D4D6A1AE70F}" destId="{DFD5A52E-033F-4765-B100-53D70434E1AE}" srcOrd="2" destOrd="0" parTransId="{D29D431D-D443-46FE-9211-AA477799D6F6}" sibTransId="{7BFDD7CD-59F0-453B-86CF-3D455CBDA4DD}"/>
    <dgm:cxn modelId="{B3EACBD7-C835-4754-9F1A-4F74BDAAF330}" type="presOf" srcId="{DFD5A52E-033F-4765-B100-53D70434E1AE}" destId="{8B6CAC29-1A61-44E8-B4B4-4FD85A3581E1}" srcOrd="0" destOrd="2" presId="urn:microsoft.com/office/officeart/2005/8/layout/list1"/>
    <dgm:cxn modelId="{9D75B4DA-F16A-4CE6-A2DD-9DA71164604D}" type="presOf" srcId="{BEC97605-CCCC-4878-8052-EC8C0D66B25F}" destId="{1D45262A-DF6E-40F6-97CC-F55797FA58E2}" srcOrd="0" destOrd="2" presId="urn:microsoft.com/office/officeart/2005/8/layout/list1"/>
    <dgm:cxn modelId="{541CFBE3-6E57-43D1-A9B8-35AE030687A2}" type="presOf" srcId="{55349F7D-247B-4E8F-8AFC-D1DD5D4A7A6D}" destId="{E431EB3C-FDC2-4230-B48B-963F862A7644}" srcOrd="0" destOrd="0" presId="urn:microsoft.com/office/officeart/2005/8/layout/list1"/>
    <dgm:cxn modelId="{552F84ED-C4B5-4133-B60E-96238CB88886}" type="presOf" srcId="{F9766599-E03B-4258-B184-39C55430F1F9}" destId="{1D45262A-DF6E-40F6-97CC-F55797FA58E2}" srcOrd="0" destOrd="0" presId="urn:microsoft.com/office/officeart/2005/8/layout/list1"/>
    <dgm:cxn modelId="{8A0E12F0-F694-4F22-9798-AA75BA9F3A45}" srcId="{55349F7D-247B-4E8F-8AFC-D1DD5D4A7A6D}" destId="{60162999-82BF-4244-B75C-A17C6F085058}" srcOrd="1" destOrd="0" parTransId="{06E6879B-252D-4FFA-A703-32F1DE99AAB1}" sibTransId="{92023690-A50C-474A-A3C6-B242DB5BF0E3}"/>
    <dgm:cxn modelId="{CF30552B-61AC-4102-8404-0EECA9F085B3}" type="presParOf" srcId="{E431EB3C-FDC2-4230-B48B-963F862A7644}" destId="{D4AEC4EE-7854-423B-8D58-FD89BC116F3C}" srcOrd="0" destOrd="0" presId="urn:microsoft.com/office/officeart/2005/8/layout/list1"/>
    <dgm:cxn modelId="{023084DC-9FA8-47F2-9CD2-11B06138369F}" type="presParOf" srcId="{D4AEC4EE-7854-423B-8D58-FD89BC116F3C}" destId="{18767C05-7E56-4CA7-9AB0-0B3D4DA84D73}" srcOrd="0" destOrd="0" presId="urn:microsoft.com/office/officeart/2005/8/layout/list1"/>
    <dgm:cxn modelId="{C6222DE7-EF88-4F60-AD14-A93BA71C9A98}" type="presParOf" srcId="{D4AEC4EE-7854-423B-8D58-FD89BC116F3C}" destId="{3979A55D-8A18-4816-B3C1-A2EF6FC03298}" srcOrd="1" destOrd="0" presId="urn:microsoft.com/office/officeart/2005/8/layout/list1"/>
    <dgm:cxn modelId="{10027B5A-6FE5-4A4E-BB3B-4539755EE069}" type="presParOf" srcId="{E431EB3C-FDC2-4230-B48B-963F862A7644}" destId="{FC423E46-1D44-478C-8322-D91C8B2C1EB2}" srcOrd="1" destOrd="0" presId="urn:microsoft.com/office/officeart/2005/8/layout/list1"/>
    <dgm:cxn modelId="{BB61784A-6877-4584-840E-617B9C7545C6}" type="presParOf" srcId="{E431EB3C-FDC2-4230-B48B-963F862A7644}" destId="{8B6CAC29-1A61-44E8-B4B4-4FD85A3581E1}" srcOrd="2" destOrd="0" presId="urn:microsoft.com/office/officeart/2005/8/layout/list1"/>
    <dgm:cxn modelId="{43C570B1-E0A3-424E-B45E-7A136BED7CB9}" type="presParOf" srcId="{E431EB3C-FDC2-4230-B48B-963F862A7644}" destId="{E106307C-7C86-46F2-B3E9-24E945E8EC71}" srcOrd="3" destOrd="0" presId="urn:microsoft.com/office/officeart/2005/8/layout/list1"/>
    <dgm:cxn modelId="{6AB9BB49-49D9-41CF-B6E9-A71F8E1ACC0D}" type="presParOf" srcId="{E431EB3C-FDC2-4230-B48B-963F862A7644}" destId="{EEC2B6CE-9120-4C08-A00B-EDEC69582BB9}" srcOrd="4" destOrd="0" presId="urn:microsoft.com/office/officeart/2005/8/layout/list1"/>
    <dgm:cxn modelId="{8A5AC680-40BE-47EC-9FB1-358D1B8B8177}" type="presParOf" srcId="{EEC2B6CE-9120-4C08-A00B-EDEC69582BB9}" destId="{F840F559-97E1-4D7B-9D48-16B856B31DF7}" srcOrd="0" destOrd="0" presId="urn:microsoft.com/office/officeart/2005/8/layout/list1"/>
    <dgm:cxn modelId="{513D19DE-C208-43DE-9D22-590F784B1E80}" type="presParOf" srcId="{EEC2B6CE-9120-4C08-A00B-EDEC69582BB9}" destId="{BB3F44D6-7CE3-4D67-AC22-3E62AB452943}" srcOrd="1" destOrd="0" presId="urn:microsoft.com/office/officeart/2005/8/layout/list1"/>
    <dgm:cxn modelId="{D9A0488B-3DB0-4417-966B-9E23592EC7E6}" type="presParOf" srcId="{E431EB3C-FDC2-4230-B48B-963F862A7644}" destId="{B94CBCF7-EEA5-4C0F-99DA-7620E13431ED}" srcOrd="5" destOrd="0" presId="urn:microsoft.com/office/officeart/2005/8/layout/list1"/>
    <dgm:cxn modelId="{FEE21AA6-71B5-4917-913E-FFEB64172F6E}" type="presParOf" srcId="{E431EB3C-FDC2-4230-B48B-963F862A7644}" destId="{1D45262A-DF6E-40F6-97CC-F55797FA58E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4DF37-C92C-464F-ACB8-5FFDA004B6C5}">
      <dsp:nvSpPr>
        <dsp:cNvPr id="0" name=""/>
        <dsp:cNvSpPr/>
      </dsp:nvSpPr>
      <dsp:spPr>
        <a:xfrm>
          <a:off x="2214" y="675961"/>
          <a:ext cx="3272150" cy="225451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D598-A62C-4F64-8F4A-76FBB34E6712}">
      <dsp:nvSpPr>
        <dsp:cNvPr id="0" name=""/>
        <dsp:cNvSpPr/>
      </dsp:nvSpPr>
      <dsp:spPr>
        <a:xfrm>
          <a:off x="2214" y="2930473"/>
          <a:ext cx="3272150" cy="121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Lucky guesses</a:t>
          </a:r>
        </a:p>
      </dsp:txBody>
      <dsp:txXfrm>
        <a:off x="2214" y="2930473"/>
        <a:ext cx="3272150" cy="1213967"/>
      </dsp:txXfrm>
    </dsp:sp>
    <dsp:sp modelId="{9866F35C-672D-4C0B-83AB-5D7153E6B976}">
      <dsp:nvSpPr>
        <dsp:cNvPr id="0" name=""/>
        <dsp:cNvSpPr/>
      </dsp:nvSpPr>
      <dsp:spPr>
        <a:xfrm>
          <a:off x="3601716" y="675961"/>
          <a:ext cx="3272150" cy="225451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A0921-A8FA-473B-A258-5DAD0289D2C9}">
      <dsp:nvSpPr>
        <dsp:cNvPr id="0" name=""/>
        <dsp:cNvSpPr/>
      </dsp:nvSpPr>
      <dsp:spPr>
        <a:xfrm>
          <a:off x="3601716" y="2930473"/>
          <a:ext cx="3272150" cy="1213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Social desirability</a:t>
          </a:r>
        </a:p>
      </dsp:txBody>
      <dsp:txXfrm>
        <a:off x="3601716" y="2930473"/>
        <a:ext cx="3272150" cy="1213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CAC29-1A61-44E8-B4B4-4FD85A3581E1}">
      <dsp:nvSpPr>
        <dsp:cNvPr id="0" name=""/>
        <dsp:cNvSpPr/>
      </dsp:nvSpPr>
      <dsp:spPr>
        <a:xfrm>
          <a:off x="0" y="691927"/>
          <a:ext cx="6836334" cy="1663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0575" tIns="333248" rIns="53057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Amount saved grows from </a:t>
          </a:r>
          <a:r>
            <a:rPr lang="en-US" sz="1600" b="1" kern="1200" noProof="0" dirty="0"/>
            <a:t>deposits</a:t>
          </a:r>
          <a:r>
            <a:rPr lang="en-US" sz="1600" b="0" kern="1200" noProof="0" dirty="0"/>
            <a:t> and </a:t>
          </a:r>
          <a:r>
            <a:rPr lang="en-US" sz="1600" b="1" kern="1200" noProof="0" dirty="0"/>
            <a:t>interest</a:t>
          </a:r>
          <a:r>
            <a:rPr lang="en-US" sz="1600" b="0" kern="1200" noProof="0" dirty="0"/>
            <a:t> payment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The whole can be received as lump sum upon retirement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Doesn’t really matter where deposited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When the sum total of what the retiree received equals the amount deposited, pension payment come to an end</a:t>
          </a:r>
        </a:p>
      </dsp:txBody>
      <dsp:txXfrm>
        <a:off x="0" y="691927"/>
        <a:ext cx="6836334" cy="1663200"/>
      </dsp:txXfrm>
    </dsp:sp>
    <dsp:sp modelId="{3979A55D-8A18-4816-B3C1-A2EF6FC03298}">
      <dsp:nvSpPr>
        <dsp:cNvPr id="0" name=""/>
        <dsp:cNvSpPr/>
      </dsp:nvSpPr>
      <dsp:spPr>
        <a:xfrm>
          <a:off x="341816" y="455767"/>
          <a:ext cx="5764677" cy="47232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878" tIns="0" rIns="180878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Arial Nova" panose="020B0504020202020204" pitchFamily="34" charset="0"/>
            </a:rPr>
            <a:t>Pension </a:t>
          </a:r>
          <a:r>
            <a:rPr lang="fr-FR" sz="1600" kern="1200" err="1">
              <a:latin typeface="Arial Nova" panose="020B0504020202020204" pitchFamily="34" charset="0"/>
            </a:rPr>
            <a:t>fund</a:t>
          </a:r>
          <a:r>
            <a:rPr lang="fr-FR" sz="1600" kern="1200">
              <a:latin typeface="Arial Nova" panose="020B0504020202020204" pitchFamily="34" charset="0"/>
            </a:rPr>
            <a:t> as </a:t>
          </a:r>
          <a:r>
            <a:rPr lang="fr-FR" sz="1600" kern="1200" err="1">
              <a:latin typeface="Arial Nova" panose="020B0504020202020204" pitchFamily="34" charset="0"/>
            </a:rPr>
            <a:t>Savings</a:t>
          </a:r>
          <a:r>
            <a:rPr lang="fr-FR" sz="1600" kern="1200">
              <a:latin typeface="Arial Nova" panose="020B0504020202020204" pitchFamily="34" charset="0"/>
            </a:rPr>
            <a:t> </a:t>
          </a:r>
          <a:r>
            <a:rPr lang="fr-FR" sz="1600" kern="1200" err="1">
              <a:latin typeface="Arial Nova" panose="020B0504020202020204" pitchFamily="34" charset="0"/>
            </a:rPr>
            <a:t>account</a:t>
          </a:r>
          <a:r>
            <a:rPr lang="fr-FR" sz="1600" kern="1200">
              <a:latin typeface="Arial Nova" panose="020B0504020202020204" pitchFamily="34" charset="0"/>
            </a:rPr>
            <a:t> (Piggy Bank)</a:t>
          </a:r>
          <a:endParaRPr lang="he-IL" sz="1600" kern="1200">
            <a:latin typeface="Arial Nova" panose="020B0504020202020204" pitchFamily="34" charset="0"/>
          </a:endParaRPr>
        </a:p>
      </dsp:txBody>
      <dsp:txXfrm>
        <a:off x="364873" y="478824"/>
        <a:ext cx="5718563" cy="426206"/>
      </dsp:txXfrm>
    </dsp:sp>
    <dsp:sp modelId="{1D45262A-DF6E-40F6-97CC-F55797FA58E2}">
      <dsp:nvSpPr>
        <dsp:cNvPr id="0" name=""/>
        <dsp:cNvSpPr/>
      </dsp:nvSpPr>
      <dsp:spPr>
        <a:xfrm>
          <a:off x="0" y="2677687"/>
          <a:ext cx="6836334" cy="2066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0575" tIns="333248" rIns="530575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What increases/decreases the savings are investments in the stock market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The specific investment fund matters because they obtain different returns on investment</a:t>
          </a:r>
          <a:endParaRPr lang="en-US" sz="16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noProof="0" dirty="0"/>
            <a:t>When the sum total of what the retiree received equals the amount deposited, pension payment come from deposits by other savers</a:t>
          </a:r>
        </a:p>
      </dsp:txBody>
      <dsp:txXfrm>
        <a:off x="0" y="2677687"/>
        <a:ext cx="6836334" cy="2066400"/>
      </dsp:txXfrm>
    </dsp:sp>
    <dsp:sp modelId="{BB3F44D6-7CE3-4D67-AC22-3E62AB452943}">
      <dsp:nvSpPr>
        <dsp:cNvPr id="0" name=""/>
        <dsp:cNvSpPr/>
      </dsp:nvSpPr>
      <dsp:spPr>
        <a:xfrm>
          <a:off x="341816" y="2441527"/>
          <a:ext cx="4785433" cy="472320"/>
        </a:xfrm>
        <a:prstGeom prst="roundRect">
          <a:avLst/>
        </a:prstGeom>
        <a:solidFill>
          <a:srgbClr val="92D050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80878" tIns="0" rIns="180878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Arial Nova" panose="020B0604020202020204" pitchFamily="34" charset="0"/>
            </a:rPr>
            <a:t>Pension </a:t>
          </a:r>
          <a:r>
            <a:rPr lang="fr-FR" sz="1600" kern="1200" err="1">
              <a:latin typeface="Arial Nova" panose="020B0604020202020204" pitchFamily="34" charset="0"/>
            </a:rPr>
            <a:t>fund</a:t>
          </a:r>
          <a:r>
            <a:rPr lang="fr-FR" sz="1600" kern="1200">
              <a:latin typeface="Arial Nova" panose="020B0604020202020204" pitchFamily="34" charset="0"/>
            </a:rPr>
            <a:t> as </a:t>
          </a:r>
          <a:r>
            <a:rPr lang="fr-FR" sz="1600" kern="1200" err="1">
              <a:latin typeface="Arial Nova" panose="020B0604020202020204" pitchFamily="34" charset="0"/>
            </a:rPr>
            <a:t>Managed</a:t>
          </a:r>
          <a:r>
            <a:rPr lang="fr-FR" sz="1600" kern="1200">
              <a:latin typeface="Arial Nova" panose="020B0604020202020204" pitchFamily="34" charset="0"/>
            </a:rPr>
            <a:t> Investment</a:t>
          </a:r>
          <a:endParaRPr lang="en-US" sz="1600" kern="1200">
            <a:latin typeface="Arial Nova" panose="020B0604020202020204" pitchFamily="34" charset="0"/>
          </a:endParaRPr>
        </a:p>
      </dsp:txBody>
      <dsp:txXfrm>
        <a:off x="364873" y="2464584"/>
        <a:ext cx="473931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0.40203</cdr:x>
      <cdr:y>0.90163</cdr:y>
    </cdr:from>
    <cdr:to>
      <cdr:x>0.59862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2877B14-8C31-4120-83F0-BF8E3C791D14}"/>
            </a:ext>
          </a:extLst>
        </cdr:cNvPr>
        <cdr:cNvSpPr txBox="1"/>
      </cdr:nvSpPr>
      <cdr:spPr>
        <a:xfrm xmlns:a="http://schemas.openxmlformats.org/drawingml/2006/main">
          <a:off x="1869948" y="4421980"/>
          <a:ext cx="914400" cy="482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800">
              <a:solidFill>
                <a:schemeClr val="bg2"/>
              </a:solidFill>
            </a:rPr>
            <a:t>SES</a:t>
          </a:r>
          <a:endParaRPr lang="en-US" sz="110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0.1202</cdr:x>
      <cdr:y>0.48796</cdr:y>
    </cdr:from>
    <cdr:to>
      <cdr:x>0.30066</cdr:x>
      <cdr:y>0.61905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DF480CA-F804-4F5C-969C-79CDDD9B0F91}"/>
            </a:ext>
          </a:extLst>
        </cdr:cNvPr>
        <cdr:cNvSpPr txBox="1"/>
      </cdr:nvSpPr>
      <cdr:spPr>
        <a:xfrm xmlns:a="http://schemas.openxmlformats.org/drawingml/2006/main">
          <a:off x="559070" y="2393157"/>
          <a:ext cx="839391" cy="64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err="1">
              <a:solidFill>
                <a:schemeClr val="bg2"/>
              </a:solidFill>
            </a:rPr>
            <a:t>much</a:t>
          </a:r>
          <a:endParaRPr lang="fr-FR" sz="1000">
            <a:solidFill>
              <a:schemeClr val="bg2"/>
            </a:solidFill>
          </a:endParaRPr>
        </a:p>
        <a:p xmlns:a="http://schemas.openxmlformats.org/drawingml/2006/main">
          <a:r>
            <a:rPr lang="fr-FR" sz="1000" err="1">
              <a:solidFill>
                <a:schemeClr val="bg2"/>
              </a:solidFill>
            </a:rPr>
            <a:t>below</a:t>
          </a:r>
          <a:endParaRPr lang="fr-FR" sz="1000">
            <a:solidFill>
              <a:schemeClr val="bg2"/>
            </a:solidFill>
          </a:endParaRPr>
        </a:p>
        <a:p xmlns:a="http://schemas.openxmlformats.org/drawingml/2006/main">
          <a:r>
            <a:rPr lang="fr-FR" sz="1000" err="1">
              <a:solidFill>
                <a:schemeClr val="bg2"/>
              </a:solidFill>
            </a:rPr>
            <a:t>average</a:t>
          </a:r>
          <a:endParaRPr lang="en-US" sz="100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0.84206</cdr:x>
      <cdr:y>0.33579</cdr:y>
    </cdr:from>
    <cdr:to>
      <cdr:x>1</cdr:x>
      <cdr:y>0.46689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A980EC7-6996-4EE7-B85E-F2A1887AEDDD}"/>
            </a:ext>
          </a:extLst>
        </cdr:cNvPr>
        <cdr:cNvSpPr txBox="1"/>
      </cdr:nvSpPr>
      <cdr:spPr>
        <a:xfrm xmlns:a="http://schemas.openxmlformats.org/drawingml/2006/main">
          <a:off x="3916632" y="1646864"/>
          <a:ext cx="734616" cy="64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00" err="1">
              <a:solidFill>
                <a:schemeClr val="bg2"/>
              </a:solidFill>
            </a:rPr>
            <a:t>much</a:t>
          </a:r>
          <a:endParaRPr lang="fr-FR" sz="1000">
            <a:solidFill>
              <a:schemeClr val="bg2"/>
            </a:solidFill>
          </a:endParaRPr>
        </a:p>
        <a:p xmlns:a="http://schemas.openxmlformats.org/drawingml/2006/main">
          <a:r>
            <a:rPr lang="fr-FR" sz="1000" err="1">
              <a:solidFill>
                <a:schemeClr val="bg2"/>
              </a:solidFill>
            </a:rPr>
            <a:t>above</a:t>
          </a:r>
          <a:endParaRPr lang="fr-FR" sz="1000">
            <a:solidFill>
              <a:schemeClr val="bg2"/>
            </a:solidFill>
          </a:endParaRPr>
        </a:p>
        <a:p xmlns:a="http://schemas.openxmlformats.org/drawingml/2006/main">
          <a:r>
            <a:rPr lang="fr-FR" sz="1000" err="1">
              <a:solidFill>
                <a:schemeClr val="bg2"/>
              </a:solidFill>
            </a:rPr>
            <a:t>average</a:t>
          </a:r>
          <a:endParaRPr lang="en-US" sz="100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0.1411</cdr:x>
      <cdr:y>0.52264</cdr:y>
    </cdr:from>
    <cdr:to>
      <cdr:x>0.93023</cdr:x>
      <cdr:y>0.52264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95E3A8D-1284-4EAA-9F73-C8A7C26B981D}"/>
            </a:ext>
          </a:extLst>
        </cdr:cNvPr>
        <cdr:cNvCxnSpPr/>
      </cdr:nvCxnSpPr>
      <cdr:spPr>
        <a:xfrm xmlns:a="http://schemas.openxmlformats.org/drawingml/2006/main">
          <a:off x="614230" y="3417673"/>
          <a:ext cx="3435179" cy="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0.43939</cdr:x>
      <cdr:y>0.89212</cdr:y>
    </cdr:from>
    <cdr:to>
      <cdr:x>0.63342</cdr:x>
      <cdr:y>0.99048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5931728-8F9A-447D-AF90-688A8678DE7B}"/>
            </a:ext>
          </a:extLst>
        </cdr:cNvPr>
        <cdr:cNvSpPr txBox="1"/>
      </cdr:nvSpPr>
      <cdr:spPr>
        <a:xfrm xmlns:a="http://schemas.openxmlformats.org/drawingml/2006/main">
          <a:off x="2070767" y="4375315"/>
          <a:ext cx="914400" cy="482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80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</a:t>
          </a:r>
          <a:endParaRPr lang="en-US" sz="110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0.81987</cdr:x>
      <cdr:y>0.55007</cdr:y>
    </cdr:from>
    <cdr:to>
      <cdr:x>0.97575</cdr:x>
      <cdr:y>0.68117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BFE876D-4888-4AA6-8F8C-C6B44F6AF629}"/>
            </a:ext>
          </a:extLst>
        </cdr:cNvPr>
        <cdr:cNvSpPr txBox="1"/>
      </cdr:nvSpPr>
      <cdr:spPr>
        <a:xfrm xmlns:a="http://schemas.openxmlformats.org/drawingml/2006/main">
          <a:off x="3863863" y="2697789"/>
          <a:ext cx="734616" cy="64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err="1">
              <a:solidFill>
                <a:srgbClr val="002060"/>
              </a:solidFill>
            </a:rPr>
            <a:t>much</a:t>
          </a:r>
          <a:endParaRPr lang="fr-FR" sz="1000">
            <a:solidFill>
              <a:srgbClr val="002060"/>
            </a:solidFill>
          </a:endParaRPr>
        </a:p>
        <a:p xmlns:a="http://schemas.openxmlformats.org/drawingml/2006/main">
          <a:r>
            <a:rPr lang="fr-FR" sz="1000" err="1">
              <a:solidFill>
                <a:srgbClr val="002060"/>
              </a:solidFill>
            </a:rPr>
            <a:t>above</a:t>
          </a:r>
          <a:endParaRPr lang="fr-FR" sz="1000">
            <a:solidFill>
              <a:srgbClr val="002060"/>
            </a:solidFill>
          </a:endParaRPr>
        </a:p>
        <a:p xmlns:a="http://schemas.openxmlformats.org/drawingml/2006/main">
          <a:r>
            <a:rPr lang="fr-FR" sz="1000" err="1">
              <a:solidFill>
                <a:srgbClr val="002060"/>
              </a:solidFill>
            </a:rPr>
            <a:t>average</a:t>
          </a:r>
          <a:endParaRPr lang="en-US" sz="100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0.10667</cdr:x>
      <cdr:y>0.36891</cdr:y>
    </cdr:from>
    <cdr:to>
      <cdr:x>0.28478</cdr:x>
      <cdr:y>0.5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404ADC56-61D4-43E0-8D27-653AB271923D}"/>
            </a:ext>
          </a:extLst>
        </cdr:cNvPr>
        <cdr:cNvSpPr txBox="1"/>
      </cdr:nvSpPr>
      <cdr:spPr>
        <a:xfrm xmlns:a="http://schemas.openxmlformats.org/drawingml/2006/main">
          <a:off x="502714" y="1809269"/>
          <a:ext cx="839391" cy="642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err="1">
              <a:solidFill>
                <a:srgbClr val="002060"/>
              </a:solidFill>
            </a:rPr>
            <a:t>much</a:t>
          </a:r>
          <a:endParaRPr lang="fr-FR" sz="1000">
            <a:solidFill>
              <a:srgbClr val="002060"/>
            </a:solidFill>
          </a:endParaRPr>
        </a:p>
        <a:p xmlns:a="http://schemas.openxmlformats.org/drawingml/2006/main">
          <a:r>
            <a:rPr lang="fr-FR" sz="1000" err="1">
              <a:solidFill>
                <a:srgbClr val="002060"/>
              </a:solidFill>
            </a:rPr>
            <a:t>below</a:t>
          </a:r>
          <a:endParaRPr lang="fr-FR" sz="1000">
            <a:solidFill>
              <a:srgbClr val="002060"/>
            </a:solidFill>
          </a:endParaRPr>
        </a:p>
        <a:p xmlns:a="http://schemas.openxmlformats.org/drawingml/2006/main">
          <a:r>
            <a:rPr lang="fr-FR" sz="1000" err="1">
              <a:solidFill>
                <a:srgbClr val="002060"/>
              </a:solidFill>
            </a:rPr>
            <a:t>average</a:t>
          </a:r>
          <a:endParaRPr lang="en-US" sz="100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27-Mar-18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Anecdote Nani</a:t>
            </a:r>
          </a:p>
          <a:p>
            <a:r>
              <a:rPr lang="fr-FR" dirty="0"/>
              <a:t>Anecdote Fornero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ויש מנחשים רבים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5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7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term compensation has an historical context that might effect the tendency to withdraw</a:t>
            </a:r>
            <a:endParaRPr lang="he-IL"/>
          </a:p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9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term compensation has an historical context that might effect the tendency to withdraw</a:t>
            </a:r>
            <a:endParaRPr lang="he-IL"/>
          </a:p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2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term compensation has an historical context that might effect the tendency to withdraw</a:t>
            </a:r>
            <a:endParaRPr lang="he-IL"/>
          </a:p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0785-40ED-423B-9A83-DBB388EA9B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7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9888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3.xml"/><Relationship Id="rId5" Type="http://schemas.openxmlformats.org/officeDocument/2006/relationships/image" Target="../media/image7.png"/><Relationship Id="rId10" Type="http://schemas.openxmlformats.org/officeDocument/2006/relationships/slide" Target="slide30.xml"/><Relationship Id="rId4" Type="http://schemas.openxmlformats.org/officeDocument/2006/relationships/image" Target="../media/image6.png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aciousnewsnetwork.com/dangers-of-people-pleasing/" TargetMode="External"/><Relationship Id="rId2" Type="http://schemas.openxmlformats.org/officeDocument/2006/relationships/image" Target="../media/image13.jpg&amp;ehk=iQgYoBARRF9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iQgYoBARRF9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agaciousnewsnetwork.com/dangers-of-people-pleas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3CDA-92EC-431D-B5ED-55B8FABB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742B73E7-96DF-40CC-ADEB-52E127363B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1220291"/>
                  </p:ext>
                </p:extLst>
              </p:nvPr>
            </p:nvGraphicFramePr>
            <p:xfrm>
              <a:off x="971550" y="1828800"/>
              <a:ext cx="7200900" cy="4114800"/>
            </p:xfrm>
            <a:graphic>
              <a:graphicData uri="http://schemas.microsoft.com/office/powerpoint/2016/summaryzoom">
                <psuz:summaryZm>
                  <psuz:summaryZmObj sectionId="{BAC826B5-588C-487A-9044-FD15669D7A11}">
                    <psuz:zmPr id="{5AF955D8-D26B-419D-BB29-62143936735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2031" y="383190"/>
                          <a:ext cx="2160270" cy="1620203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0AFDAD19-DF96-4938-842A-D2DB6197F7A7}">
                    <psuz:zmPr id="{1BA6CE9C-559B-4ADE-A074-DFCD7D43C97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20315" y="383190"/>
                          <a:ext cx="2160270" cy="1620203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8656FD8F-E8B6-49FF-8F6B-647FF50C3FA6}">
                    <psuz:zmPr id="{B2A7D856-2D95-401C-8BEF-91EBF2EED9B9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88599" y="383190"/>
                          <a:ext cx="2160270" cy="1620203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3DD6DAE7-10FB-48DD-84A1-D4C2641DC28D}">
                    <psuz:zmPr id="{80583BCC-1B49-4A07-BA31-F4135B0D013F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2031" y="2111407"/>
                          <a:ext cx="2160270" cy="1620203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summaryZmObj sectionId="{842D54D7-C075-4651-AC74-C215FF6F061F}">
                    <psuz:zmPr id="{0C7769C6-95BD-40A3-BE69-952BA8E12A2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520315" y="2111407"/>
                          <a:ext cx="2160270" cy="1620203"/>
                        </a:xfrm>
                        <a:prstGeom prst="rect">
                          <a:avLst/>
                        </a:prstGeom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742B73E7-96DF-40CC-ADEB-52E127363BE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971550" y="1828800"/>
                <a:ext cx="7200900" cy="4114800"/>
                <a:chOff x="971550" y="1828800"/>
                <a:chExt cx="7200900" cy="4114800"/>
              </a:xfrm>
            </p:grpSpPr>
            <p:pic>
              <p:nvPicPr>
                <p:cNvPr id="6" name="Picture 6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23581" y="2211990"/>
                  <a:ext cx="2160270" cy="1620203"/>
                </a:xfrm>
                <a:prstGeom prst="rect">
                  <a:avLst/>
                </a:prstGeom>
              </p:spPr>
            </p:pic>
            <p:pic>
              <p:nvPicPr>
                <p:cNvPr id="7" name="Picture 7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91865" y="2211990"/>
                  <a:ext cx="2160270" cy="1620203"/>
                </a:xfrm>
                <a:prstGeom prst="rect">
                  <a:avLst/>
                </a:prstGeom>
              </p:spPr>
            </p:pic>
            <p:pic>
              <p:nvPicPr>
                <p:cNvPr id="8" name="Pictur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760149" y="2211990"/>
                  <a:ext cx="2160270" cy="1620203"/>
                </a:xfrm>
                <a:prstGeom prst="rect">
                  <a:avLst/>
                </a:prstGeom>
              </p:spPr>
            </p:pic>
            <p:pic>
              <p:nvPicPr>
                <p:cNvPr id="9" name="Picture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3581" y="3940207"/>
                  <a:ext cx="2160270" cy="1620203"/>
                </a:xfrm>
                <a:prstGeom prst="rect">
                  <a:avLst/>
                </a:prstGeom>
              </p:spPr>
            </p:pic>
            <p:pic>
              <p:nvPicPr>
                <p:cNvPr id="10" name="Picture 10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91865" y="3940207"/>
                  <a:ext cx="2160270" cy="1620203"/>
                </a:xfrm>
                <a:prstGeom prst="rect">
                  <a:avLst/>
                </a:prstGeom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32533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161FC-3618-4B80-B71D-B63A70AFD7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573737" y="2061851"/>
            <a:ext cx="4813113" cy="29253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BE4318-C894-4032-B3E7-662DE782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381" y="1543050"/>
            <a:ext cx="4124792" cy="381129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HOW WELL DO YOU UNDERSTAND </a:t>
            </a:r>
            <a:r>
              <a:rPr lang="fr-FR" dirty="0" err="1"/>
              <a:t>these</a:t>
            </a:r>
            <a:r>
              <a:rPr lang="fr-FR" dirty="0"/>
              <a:t> issues?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E9FD7-9E24-4ADA-AC68-CC3710C88838}"/>
              </a:ext>
            </a:extLst>
          </p:cNvPr>
          <p:cNvSpPr txBox="1"/>
          <p:nvPr/>
        </p:nvSpPr>
        <p:spPr>
          <a:xfrm>
            <a:off x="3200400" y="4684594"/>
            <a:ext cx="3791423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100"/>
              <a:t>   Not at all      A </a:t>
            </a:r>
            <a:r>
              <a:rPr lang="fr-FR" sz="1100" err="1"/>
              <a:t>little</a:t>
            </a:r>
            <a:r>
              <a:rPr lang="fr-FR" sz="1100"/>
              <a:t>            </a:t>
            </a:r>
            <a:r>
              <a:rPr lang="fr-FR" sz="1100" err="1"/>
              <a:t>Reasonably</a:t>
            </a:r>
            <a:r>
              <a:rPr lang="fr-FR" sz="1100"/>
              <a:t>     Not </a:t>
            </a:r>
            <a:r>
              <a:rPr lang="fr-FR" sz="1100" err="1"/>
              <a:t>bad</a:t>
            </a:r>
            <a:r>
              <a:rPr lang="fr-FR" sz="1100"/>
              <a:t>     Very </a:t>
            </a:r>
            <a:r>
              <a:rPr lang="fr-FR" sz="1100" err="1"/>
              <a:t>well</a:t>
            </a:r>
            <a:endParaRPr lang="en-US" sz="110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151E2DE-F9B5-4E06-9FB9-B649E111451B}"/>
              </a:ext>
            </a:extLst>
          </p:cNvPr>
          <p:cNvSpPr/>
          <p:nvPr/>
        </p:nvSpPr>
        <p:spPr>
          <a:xfrm rot="5400000">
            <a:off x="3959875" y="4559143"/>
            <a:ext cx="273686" cy="1405180"/>
          </a:xfrm>
          <a:prstGeom prst="rightBrace">
            <a:avLst>
              <a:gd name="adj1" fmla="val 8333"/>
              <a:gd name="adj2" fmla="val 507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502B-EF41-496E-9EB3-101D22BE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DID YOU EVER COMPARE VARIOUS FUNDS?</a:t>
            </a:r>
            <a:endParaRPr lang="en-US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E994D7A-B6FA-449C-9D2D-2B9954D60C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5574" y="1882938"/>
            <a:ext cx="4993591" cy="3688761"/>
            <a:chOff x="856" y="1107"/>
            <a:chExt cx="3429" cy="253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E1E10B91-8D27-43BD-833C-47EAF7FA6B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56" y="1107"/>
              <a:ext cx="3428" cy="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grpSp>
          <p:nvGrpSpPr>
            <p:cNvPr id="6" name="Group 205">
              <a:extLst>
                <a:ext uri="{FF2B5EF4-FFF2-40B4-BE49-F238E27FC236}">
                  <a16:creationId xmlns:a16="http://schemas.microsoft.com/office/drawing/2014/main" id="{30614322-7F45-47C6-B3B0-208FF09E9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6" y="1107"/>
              <a:ext cx="3429" cy="2533"/>
              <a:chOff x="856" y="1107"/>
              <a:chExt cx="3429" cy="2533"/>
            </a:xfrm>
          </p:grpSpPr>
          <p:sp>
            <p:nvSpPr>
              <p:cNvPr id="60" name="Rectangle 5">
                <a:extLst>
                  <a:ext uri="{FF2B5EF4-FFF2-40B4-BE49-F238E27FC236}">
                    <a16:creationId xmlns:a16="http://schemas.microsoft.com/office/drawing/2014/main" id="{6CB9BA80-4573-4FFD-B706-96E3A6EC6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6" y="1107"/>
                <a:ext cx="3429" cy="2533"/>
              </a:xfrm>
              <a:prstGeom prst="rect">
                <a:avLst/>
              </a:prstGeom>
              <a:solidFill>
                <a:srgbClr val="FFFB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1" name="Rectangle 6">
                <a:extLst>
                  <a:ext uri="{FF2B5EF4-FFF2-40B4-BE49-F238E27FC236}">
                    <a16:creationId xmlns:a16="http://schemas.microsoft.com/office/drawing/2014/main" id="{FCD12012-4A4E-4E78-914E-C7261944B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" y="116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506">
                    <a:solidFill>
                      <a:srgbClr val="000000"/>
                    </a:solidFill>
                  </a:rPr>
                  <a:t> </a:t>
                </a:r>
                <a:endParaRPr lang="en-US" altLang="en-US" sz="1013"/>
              </a:p>
            </p:txBody>
          </p:sp>
          <p:sp>
            <p:nvSpPr>
              <p:cNvPr id="65" name="Line 10">
                <a:extLst>
                  <a:ext uri="{FF2B5EF4-FFF2-40B4-BE49-F238E27FC236}">
                    <a16:creationId xmlns:a16="http://schemas.microsoft.com/office/drawing/2014/main" id="{6C36E0F0-680A-45D8-9F4A-874079437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3082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6" name="Line 11">
                <a:extLst>
                  <a:ext uri="{FF2B5EF4-FFF2-40B4-BE49-F238E27FC236}">
                    <a16:creationId xmlns:a16="http://schemas.microsoft.com/office/drawing/2014/main" id="{FAA04342-86BF-4F41-A71C-93FE4659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828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7" name="Line 12">
                <a:extLst>
                  <a:ext uri="{FF2B5EF4-FFF2-40B4-BE49-F238E27FC236}">
                    <a16:creationId xmlns:a16="http://schemas.microsoft.com/office/drawing/2014/main" id="{BB6A0995-4B74-4617-85DF-C4D3E229B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574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8" name="Line 13">
                <a:extLst>
                  <a:ext uri="{FF2B5EF4-FFF2-40B4-BE49-F238E27FC236}">
                    <a16:creationId xmlns:a16="http://schemas.microsoft.com/office/drawing/2014/main" id="{28C5F344-8AC1-4419-91D2-13FD4A5D4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319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9" name="Line 14">
                <a:extLst>
                  <a:ext uri="{FF2B5EF4-FFF2-40B4-BE49-F238E27FC236}">
                    <a16:creationId xmlns:a16="http://schemas.microsoft.com/office/drawing/2014/main" id="{C18E3580-B939-4C71-A2D3-F713204F8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065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0" name="Line 15">
                <a:extLst>
                  <a:ext uri="{FF2B5EF4-FFF2-40B4-BE49-F238E27FC236}">
                    <a16:creationId xmlns:a16="http://schemas.microsoft.com/office/drawing/2014/main" id="{651741BB-E15A-4F52-A1C6-860625974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811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1" name="Line 16">
                <a:extLst>
                  <a:ext uri="{FF2B5EF4-FFF2-40B4-BE49-F238E27FC236}">
                    <a16:creationId xmlns:a16="http://schemas.microsoft.com/office/drawing/2014/main" id="{980A65F6-8DCB-4AB2-B513-FD93A80FE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1556"/>
                <a:ext cx="3041" cy="0"/>
              </a:xfrm>
              <a:prstGeom prst="line">
                <a:avLst/>
              </a:prstGeom>
              <a:noFill/>
              <a:ln w="0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2" name="Rectangle 17">
                <a:extLst>
                  <a:ext uri="{FF2B5EF4-FFF2-40B4-BE49-F238E27FC236}">
                    <a16:creationId xmlns:a16="http://schemas.microsoft.com/office/drawing/2014/main" id="{49311459-C543-42A0-ADD5-865D9193A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29"/>
                <a:ext cx="1018" cy="8"/>
              </a:xfrm>
              <a:prstGeom prst="rect">
                <a:avLst/>
              </a:prstGeom>
              <a:solidFill>
                <a:srgbClr val="95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3" name="Rectangle 18">
                <a:extLst>
                  <a:ext uri="{FF2B5EF4-FFF2-40B4-BE49-F238E27FC236}">
                    <a16:creationId xmlns:a16="http://schemas.microsoft.com/office/drawing/2014/main" id="{623E4F47-A52C-4199-9C57-B169F87AE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37"/>
                <a:ext cx="1018" cy="7"/>
              </a:xfrm>
              <a:prstGeom prst="rect">
                <a:avLst/>
              </a:prstGeom>
              <a:solidFill>
                <a:srgbClr val="96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4" name="Rectangle 19">
                <a:extLst>
                  <a:ext uri="{FF2B5EF4-FFF2-40B4-BE49-F238E27FC236}">
                    <a16:creationId xmlns:a16="http://schemas.microsoft.com/office/drawing/2014/main" id="{20AD912A-576E-48D4-9647-BED5DE7D3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44"/>
                <a:ext cx="1018" cy="7"/>
              </a:xfrm>
              <a:prstGeom prst="rect">
                <a:avLst/>
              </a:prstGeom>
              <a:solidFill>
                <a:srgbClr val="96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5" name="Rectangle 20">
                <a:extLst>
                  <a:ext uri="{FF2B5EF4-FFF2-40B4-BE49-F238E27FC236}">
                    <a16:creationId xmlns:a16="http://schemas.microsoft.com/office/drawing/2014/main" id="{8EE20214-958D-4A01-819F-F42FFE65A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51"/>
                <a:ext cx="1018" cy="7"/>
              </a:xfrm>
              <a:prstGeom prst="rect">
                <a:avLst/>
              </a:prstGeom>
              <a:solidFill>
                <a:srgbClr val="97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6" name="Rectangle 21">
                <a:extLst>
                  <a:ext uri="{FF2B5EF4-FFF2-40B4-BE49-F238E27FC236}">
                    <a16:creationId xmlns:a16="http://schemas.microsoft.com/office/drawing/2014/main" id="{EDFCDE7C-7CAF-4FC6-891A-2CA0ACDED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58"/>
                <a:ext cx="1018" cy="7"/>
              </a:xfrm>
              <a:prstGeom prst="rect">
                <a:avLst/>
              </a:prstGeom>
              <a:solidFill>
                <a:srgbClr val="98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8" name="Rectangle 23">
                <a:extLst>
                  <a:ext uri="{FF2B5EF4-FFF2-40B4-BE49-F238E27FC236}">
                    <a16:creationId xmlns:a16="http://schemas.microsoft.com/office/drawing/2014/main" id="{0ECB29EC-F48B-46DC-B298-F972453B0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73"/>
                <a:ext cx="1018" cy="7"/>
              </a:xfrm>
              <a:prstGeom prst="rect">
                <a:avLst/>
              </a:prstGeom>
              <a:solidFill>
                <a:srgbClr val="9A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9" name="Rectangle 24">
                <a:extLst>
                  <a:ext uri="{FF2B5EF4-FFF2-40B4-BE49-F238E27FC236}">
                    <a16:creationId xmlns:a16="http://schemas.microsoft.com/office/drawing/2014/main" id="{11877A0F-32B2-41B9-81BB-BCEE70AAE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80"/>
                <a:ext cx="1018" cy="7"/>
              </a:xfrm>
              <a:prstGeom prst="rect">
                <a:avLst/>
              </a:prstGeom>
              <a:solidFill>
                <a:srgbClr val="9AC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1" name="Rectangle 26">
                <a:extLst>
                  <a:ext uri="{FF2B5EF4-FFF2-40B4-BE49-F238E27FC236}">
                    <a16:creationId xmlns:a16="http://schemas.microsoft.com/office/drawing/2014/main" id="{980893E8-69D2-401E-8F9B-BE4E422C6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694"/>
                <a:ext cx="1018" cy="8"/>
              </a:xfrm>
              <a:prstGeom prst="rect">
                <a:avLst/>
              </a:prstGeom>
              <a:solidFill>
                <a:srgbClr val="9CC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2" name="Rectangle 27">
                <a:extLst>
                  <a:ext uri="{FF2B5EF4-FFF2-40B4-BE49-F238E27FC236}">
                    <a16:creationId xmlns:a16="http://schemas.microsoft.com/office/drawing/2014/main" id="{40692D05-59BE-4378-9A7D-FE3FA666B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02"/>
                <a:ext cx="1018" cy="7"/>
              </a:xfrm>
              <a:prstGeom prst="rect">
                <a:avLst/>
              </a:prstGeom>
              <a:solidFill>
                <a:srgbClr val="9D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3" name="Rectangle 28">
                <a:extLst>
                  <a:ext uri="{FF2B5EF4-FFF2-40B4-BE49-F238E27FC236}">
                    <a16:creationId xmlns:a16="http://schemas.microsoft.com/office/drawing/2014/main" id="{8AD0AFEC-49AA-4065-A633-3F6E48B28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2656"/>
                <a:ext cx="1018" cy="5"/>
              </a:xfrm>
              <a:prstGeom prst="rect">
                <a:avLst/>
              </a:prstGeom>
              <a:solidFill>
                <a:srgbClr val="9E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4" name="Rectangle 29">
                <a:extLst>
                  <a:ext uri="{FF2B5EF4-FFF2-40B4-BE49-F238E27FC236}">
                    <a16:creationId xmlns:a16="http://schemas.microsoft.com/office/drawing/2014/main" id="{C918CB83-C01C-47E0-BB00-C0BBAB4F0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16"/>
                <a:ext cx="1018" cy="7"/>
              </a:xfrm>
              <a:prstGeom prst="rect">
                <a:avLst/>
              </a:prstGeom>
              <a:solidFill>
                <a:srgbClr val="9E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5" name="Rectangle 30">
                <a:extLst>
                  <a:ext uri="{FF2B5EF4-FFF2-40B4-BE49-F238E27FC236}">
                    <a16:creationId xmlns:a16="http://schemas.microsoft.com/office/drawing/2014/main" id="{F13D8C47-5DF1-4072-8DBF-5F681608D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23"/>
                <a:ext cx="1018" cy="7"/>
              </a:xfrm>
              <a:prstGeom prst="rect">
                <a:avLst/>
              </a:prstGeom>
              <a:solidFill>
                <a:srgbClr val="9F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6" name="Rectangle 31">
                <a:extLst>
                  <a:ext uri="{FF2B5EF4-FFF2-40B4-BE49-F238E27FC236}">
                    <a16:creationId xmlns:a16="http://schemas.microsoft.com/office/drawing/2014/main" id="{67F55B6A-A8B9-4F8A-861D-2C0CEF3D8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30"/>
                <a:ext cx="1018" cy="8"/>
              </a:xfrm>
              <a:prstGeom prst="rect">
                <a:avLst/>
              </a:prstGeom>
              <a:solidFill>
                <a:srgbClr val="A0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8" name="Rectangle 33">
                <a:extLst>
                  <a:ext uri="{FF2B5EF4-FFF2-40B4-BE49-F238E27FC236}">
                    <a16:creationId xmlns:a16="http://schemas.microsoft.com/office/drawing/2014/main" id="{F2A38D44-5ACC-4FA6-8F58-18C80F231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45"/>
                <a:ext cx="1018" cy="7"/>
              </a:xfrm>
              <a:prstGeom prst="rect">
                <a:avLst/>
              </a:prstGeom>
              <a:solidFill>
                <a:srgbClr val="A2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9" name="Rectangle 34">
                <a:extLst>
                  <a:ext uri="{FF2B5EF4-FFF2-40B4-BE49-F238E27FC236}">
                    <a16:creationId xmlns:a16="http://schemas.microsoft.com/office/drawing/2014/main" id="{A55CC14C-F94B-4AFF-A9A1-0D8CE3CA4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52"/>
                <a:ext cx="1018" cy="14"/>
              </a:xfrm>
              <a:prstGeom prst="rect">
                <a:avLst/>
              </a:prstGeom>
              <a:solidFill>
                <a:srgbClr val="A3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0" name="Rectangle 35">
                <a:extLst>
                  <a:ext uri="{FF2B5EF4-FFF2-40B4-BE49-F238E27FC236}">
                    <a16:creationId xmlns:a16="http://schemas.microsoft.com/office/drawing/2014/main" id="{B3B3F25D-BF91-47C5-84E3-00DD07999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66"/>
                <a:ext cx="1018" cy="8"/>
              </a:xfrm>
              <a:prstGeom prst="rect">
                <a:avLst/>
              </a:prstGeom>
              <a:solidFill>
                <a:srgbClr val="A4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1" name="Rectangle 36">
                <a:extLst>
                  <a:ext uri="{FF2B5EF4-FFF2-40B4-BE49-F238E27FC236}">
                    <a16:creationId xmlns:a16="http://schemas.microsoft.com/office/drawing/2014/main" id="{BCAEFF62-8404-42AD-A9B5-269BF18FE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74"/>
                <a:ext cx="1018" cy="7"/>
              </a:xfrm>
              <a:prstGeom prst="rect">
                <a:avLst/>
              </a:prstGeom>
              <a:solidFill>
                <a:srgbClr val="A5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2" name="Rectangle 37">
                <a:extLst>
                  <a:ext uri="{FF2B5EF4-FFF2-40B4-BE49-F238E27FC236}">
                    <a16:creationId xmlns:a16="http://schemas.microsoft.com/office/drawing/2014/main" id="{44D59247-E8CF-48BA-B8B4-AB78AE7CE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81"/>
                <a:ext cx="1018" cy="7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3" name="Rectangle 38">
                <a:extLst>
                  <a:ext uri="{FF2B5EF4-FFF2-40B4-BE49-F238E27FC236}">
                    <a16:creationId xmlns:a16="http://schemas.microsoft.com/office/drawing/2014/main" id="{86D12347-AD4F-4F20-8DFF-2C6C19DFA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88"/>
                <a:ext cx="1018" cy="7"/>
              </a:xfrm>
              <a:prstGeom prst="rect">
                <a:avLst/>
              </a:prstGeom>
              <a:solidFill>
                <a:srgbClr val="A7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4" name="Rectangle 39">
                <a:extLst>
                  <a:ext uri="{FF2B5EF4-FFF2-40B4-BE49-F238E27FC236}">
                    <a16:creationId xmlns:a16="http://schemas.microsoft.com/office/drawing/2014/main" id="{EB7D7EDA-43EF-43C1-BBF6-FB5FAEEBC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795"/>
                <a:ext cx="1018" cy="8"/>
              </a:xfrm>
              <a:prstGeom prst="rect">
                <a:avLst/>
              </a:prstGeom>
              <a:solidFill>
                <a:srgbClr val="A8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5" name="Rectangle 40">
                <a:extLst>
                  <a:ext uri="{FF2B5EF4-FFF2-40B4-BE49-F238E27FC236}">
                    <a16:creationId xmlns:a16="http://schemas.microsoft.com/office/drawing/2014/main" id="{D01F6177-8530-412E-A93E-EC91DF231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03"/>
                <a:ext cx="1018" cy="7"/>
              </a:xfrm>
              <a:prstGeom prst="rect">
                <a:avLst/>
              </a:prstGeom>
              <a:solidFill>
                <a:srgbClr val="A9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6" name="Rectangle 41">
                <a:extLst>
                  <a:ext uri="{FF2B5EF4-FFF2-40B4-BE49-F238E27FC236}">
                    <a16:creationId xmlns:a16="http://schemas.microsoft.com/office/drawing/2014/main" id="{06E8A261-3AFC-4F00-9E4D-58EB3BB26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10"/>
                <a:ext cx="1018" cy="7"/>
              </a:xfrm>
              <a:prstGeom prst="rect">
                <a:avLst/>
              </a:prstGeom>
              <a:solidFill>
                <a:srgbClr val="A9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7" name="Rectangle 42">
                <a:extLst>
                  <a:ext uri="{FF2B5EF4-FFF2-40B4-BE49-F238E27FC236}">
                    <a16:creationId xmlns:a16="http://schemas.microsoft.com/office/drawing/2014/main" id="{31234BA2-E012-4756-98A1-5ACAE5375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17"/>
                <a:ext cx="1018" cy="7"/>
              </a:xfrm>
              <a:prstGeom prst="rect">
                <a:avLst/>
              </a:prstGeom>
              <a:solidFill>
                <a:srgbClr val="AA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8" name="Rectangle 43">
                <a:extLst>
                  <a:ext uri="{FF2B5EF4-FFF2-40B4-BE49-F238E27FC236}">
                    <a16:creationId xmlns:a16="http://schemas.microsoft.com/office/drawing/2014/main" id="{92E51C5C-0DC9-49AD-A02C-AD4ECBF4A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24"/>
                <a:ext cx="1018" cy="7"/>
              </a:xfrm>
              <a:prstGeom prst="rect">
                <a:avLst/>
              </a:prstGeom>
              <a:solidFill>
                <a:srgbClr val="AB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9" name="Rectangle 44">
                <a:extLst>
                  <a:ext uri="{FF2B5EF4-FFF2-40B4-BE49-F238E27FC236}">
                    <a16:creationId xmlns:a16="http://schemas.microsoft.com/office/drawing/2014/main" id="{B1F0022F-F1F3-4871-87E7-EEF121AB2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31"/>
                <a:ext cx="1018" cy="8"/>
              </a:xfrm>
              <a:prstGeom prst="rect">
                <a:avLst/>
              </a:prstGeom>
              <a:solidFill>
                <a:srgbClr val="AC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0" name="Rectangle 45">
                <a:extLst>
                  <a:ext uri="{FF2B5EF4-FFF2-40B4-BE49-F238E27FC236}">
                    <a16:creationId xmlns:a16="http://schemas.microsoft.com/office/drawing/2014/main" id="{FB8A70C1-1A44-495F-9E4A-235F32EA1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39"/>
                <a:ext cx="1018" cy="7"/>
              </a:xfrm>
              <a:prstGeom prst="rect">
                <a:avLst/>
              </a:prstGeom>
              <a:solidFill>
                <a:srgbClr val="AD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1" name="Rectangle 46">
                <a:extLst>
                  <a:ext uri="{FF2B5EF4-FFF2-40B4-BE49-F238E27FC236}">
                    <a16:creationId xmlns:a16="http://schemas.microsoft.com/office/drawing/2014/main" id="{AA08A198-D284-401C-8B96-316DD0A94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46"/>
                <a:ext cx="1018" cy="7"/>
              </a:xfrm>
              <a:prstGeom prst="rect">
                <a:avLst/>
              </a:prstGeom>
              <a:solidFill>
                <a:srgbClr val="AD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2" name="Rectangle 47">
                <a:extLst>
                  <a:ext uri="{FF2B5EF4-FFF2-40B4-BE49-F238E27FC236}">
                    <a16:creationId xmlns:a16="http://schemas.microsoft.com/office/drawing/2014/main" id="{103DDE88-52B6-476A-8222-2F4A02858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53"/>
                <a:ext cx="1018" cy="7"/>
              </a:xfrm>
              <a:prstGeom prst="rect">
                <a:avLst/>
              </a:prstGeom>
              <a:solidFill>
                <a:srgbClr val="AED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3" name="Rectangle 48">
                <a:extLst>
                  <a:ext uri="{FF2B5EF4-FFF2-40B4-BE49-F238E27FC236}">
                    <a16:creationId xmlns:a16="http://schemas.microsoft.com/office/drawing/2014/main" id="{234651B0-CED5-420F-AACE-1FA042823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60"/>
                <a:ext cx="1018" cy="7"/>
              </a:xfrm>
              <a:prstGeom prst="rect">
                <a:avLst/>
              </a:prstGeom>
              <a:solidFill>
                <a:srgbClr val="AF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4" name="Rectangle 49">
                <a:extLst>
                  <a:ext uri="{FF2B5EF4-FFF2-40B4-BE49-F238E27FC236}">
                    <a16:creationId xmlns:a16="http://schemas.microsoft.com/office/drawing/2014/main" id="{882FC116-4462-459E-9880-0F355268A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67"/>
                <a:ext cx="1018" cy="8"/>
              </a:xfrm>
              <a:prstGeom prst="rect">
                <a:avLst/>
              </a:prstGeom>
              <a:solidFill>
                <a:srgbClr val="B0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5" name="Rectangle 50">
                <a:extLst>
                  <a:ext uri="{FF2B5EF4-FFF2-40B4-BE49-F238E27FC236}">
                    <a16:creationId xmlns:a16="http://schemas.microsoft.com/office/drawing/2014/main" id="{DC8D9EBD-12F9-47BE-9424-281BFDD44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75"/>
                <a:ext cx="1018" cy="7"/>
              </a:xfrm>
              <a:prstGeom prst="rect">
                <a:avLst/>
              </a:prstGeom>
              <a:solidFill>
                <a:srgbClr val="B1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6" name="Rectangle 51">
                <a:extLst>
                  <a:ext uri="{FF2B5EF4-FFF2-40B4-BE49-F238E27FC236}">
                    <a16:creationId xmlns:a16="http://schemas.microsoft.com/office/drawing/2014/main" id="{6FB50051-1DC1-4B87-ABB0-844F53142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82"/>
                <a:ext cx="1018" cy="7"/>
              </a:xfrm>
              <a:prstGeom prst="rect">
                <a:avLst/>
              </a:prstGeom>
              <a:solidFill>
                <a:srgbClr val="B1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7" name="Rectangle 52">
                <a:extLst>
                  <a:ext uri="{FF2B5EF4-FFF2-40B4-BE49-F238E27FC236}">
                    <a16:creationId xmlns:a16="http://schemas.microsoft.com/office/drawing/2014/main" id="{833086E9-F894-44F0-9A8D-47F567E6F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89"/>
                <a:ext cx="1018" cy="7"/>
              </a:xfrm>
              <a:prstGeom prst="rect">
                <a:avLst/>
              </a:prstGeom>
              <a:solidFill>
                <a:srgbClr val="B2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8" name="Rectangle 53">
                <a:extLst>
                  <a:ext uri="{FF2B5EF4-FFF2-40B4-BE49-F238E27FC236}">
                    <a16:creationId xmlns:a16="http://schemas.microsoft.com/office/drawing/2014/main" id="{C59C4753-BF9E-47BF-B724-04E119F6D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896"/>
                <a:ext cx="1018" cy="8"/>
              </a:xfrm>
              <a:prstGeom prst="rect">
                <a:avLst/>
              </a:prstGeom>
              <a:solidFill>
                <a:srgbClr val="B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9" name="Rectangle 54">
                <a:extLst>
                  <a:ext uri="{FF2B5EF4-FFF2-40B4-BE49-F238E27FC236}">
                    <a16:creationId xmlns:a16="http://schemas.microsoft.com/office/drawing/2014/main" id="{E470AE77-433B-49C3-888D-090E3468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04"/>
                <a:ext cx="1018" cy="7"/>
              </a:xfrm>
              <a:prstGeom prst="rect">
                <a:avLst/>
              </a:prstGeom>
              <a:solidFill>
                <a:srgbClr val="B4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0" name="Rectangle 55">
                <a:extLst>
                  <a:ext uri="{FF2B5EF4-FFF2-40B4-BE49-F238E27FC236}">
                    <a16:creationId xmlns:a16="http://schemas.microsoft.com/office/drawing/2014/main" id="{1347EF67-5C72-4299-A78A-576BBEF1B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11"/>
                <a:ext cx="1018" cy="7"/>
              </a:xfrm>
              <a:prstGeom prst="rect">
                <a:avLst/>
              </a:prstGeom>
              <a:solidFill>
                <a:srgbClr val="B5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1" name="Rectangle 56">
                <a:extLst>
                  <a:ext uri="{FF2B5EF4-FFF2-40B4-BE49-F238E27FC236}">
                    <a16:creationId xmlns:a16="http://schemas.microsoft.com/office/drawing/2014/main" id="{D67BC472-C0C4-4979-9AB5-63712ECE9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18"/>
                <a:ext cx="1018" cy="7"/>
              </a:xfrm>
              <a:prstGeom prst="rect">
                <a:avLst/>
              </a:prstGeom>
              <a:solidFill>
                <a:srgbClr val="B5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2" name="Rectangle 57">
                <a:extLst>
                  <a:ext uri="{FF2B5EF4-FFF2-40B4-BE49-F238E27FC236}">
                    <a16:creationId xmlns:a16="http://schemas.microsoft.com/office/drawing/2014/main" id="{B124E0B6-679A-4026-93A6-4F6CFE5D1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25"/>
                <a:ext cx="1018" cy="7"/>
              </a:xfrm>
              <a:prstGeom prst="rect">
                <a:avLst/>
              </a:prstGeom>
              <a:solidFill>
                <a:srgbClr val="B6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3" name="Rectangle 58">
                <a:extLst>
                  <a:ext uri="{FF2B5EF4-FFF2-40B4-BE49-F238E27FC236}">
                    <a16:creationId xmlns:a16="http://schemas.microsoft.com/office/drawing/2014/main" id="{D4DAD391-BA96-47F8-BA5A-5B0A0F960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32"/>
                <a:ext cx="1018" cy="8"/>
              </a:xfrm>
              <a:prstGeom prst="rect">
                <a:avLst/>
              </a:prstGeom>
              <a:solidFill>
                <a:srgbClr val="B7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4" name="Rectangle 59">
                <a:extLst>
                  <a:ext uri="{FF2B5EF4-FFF2-40B4-BE49-F238E27FC236}">
                    <a16:creationId xmlns:a16="http://schemas.microsoft.com/office/drawing/2014/main" id="{848C3B8F-B8BD-4A0A-8753-06A4B2EA4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40"/>
                <a:ext cx="1018" cy="7"/>
              </a:xfrm>
              <a:prstGeom prst="rect">
                <a:avLst/>
              </a:prstGeom>
              <a:solidFill>
                <a:srgbClr val="B8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5" name="Rectangle 60">
                <a:extLst>
                  <a:ext uri="{FF2B5EF4-FFF2-40B4-BE49-F238E27FC236}">
                    <a16:creationId xmlns:a16="http://schemas.microsoft.com/office/drawing/2014/main" id="{46E38ECF-91FD-4818-BE69-D4CAFC2F8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47"/>
                <a:ext cx="1018" cy="7"/>
              </a:xfrm>
              <a:prstGeom prst="rect">
                <a:avLst/>
              </a:prstGeom>
              <a:solidFill>
                <a:srgbClr val="B9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6" name="Rectangle 61">
                <a:extLst>
                  <a:ext uri="{FF2B5EF4-FFF2-40B4-BE49-F238E27FC236}">
                    <a16:creationId xmlns:a16="http://schemas.microsoft.com/office/drawing/2014/main" id="{D883910F-950D-40FF-8A7F-DA50AA67E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54"/>
                <a:ext cx="1018" cy="7"/>
              </a:xfrm>
              <a:prstGeom prst="rect">
                <a:avLst/>
              </a:prstGeom>
              <a:solidFill>
                <a:srgbClr val="B9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7" name="Rectangle 62">
                <a:extLst>
                  <a:ext uri="{FF2B5EF4-FFF2-40B4-BE49-F238E27FC236}">
                    <a16:creationId xmlns:a16="http://schemas.microsoft.com/office/drawing/2014/main" id="{A26BC3FB-4143-460C-A473-1CDEEA3FD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61"/>
                <a:ext cx="1018" cy="8"/>
              </a:xfrm>
              <a:prstGeom prst="rect">
                <a:avLst/>
              </a:prstGeom>
              <a:solidFill>
                <a:srgbClr val="BA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8" name="Rectangle 63">
                <a:extLst>
                  <a:ext uri="{FF2B5EF4-FFF2-40B4-BE49-F238E27FC236}">
                    <a16:creationId xmlns:a16="http://schemas.microsoft.com/office/drawing/2014/main" id="{526A96EF-8003-4B09-8ACD-A3D7E7172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69"/>
                <a:ext cx="1018" cy="7"/>
              </a:xfrm>
              <a:prstGeom prst="rect">
                <a:avLst/>
              </a:prstGeom>
              <a:solidFill>
                <a:srgbClr val="BB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9" name="Rectangle 64">
                <a:extLst>
                  <a:ext uri="{FF2B5EF4-FFF2-40B4-BE49-F238E27FC236}">
                    <a16:creationId xmlns:a16="http://schemas.microsoft.com/office/drawing/2014/main" id="{8E6A8B1F-5210-40F4-8E35-FC1A21ECF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76"/>
                <a:ext cx="1018" cy="7"/>
              </a:xfrm>
              <a:prstGeom prst="rect">
                <a:avLst/>
              </a:prstGeom>
              <a:solidFill>
                <a:srgbClr val="BC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0" name="Rectangle 65">
                <a:extLst>
                  <a:ext uri="{FF2B5EF4-FFF2-40B4-BE49-F238E27FC236}">
                    <a16:creationId xmlns:a16="http://schemas.microsoft.com/office/drawing/2014/main" id="{8174326F-C7F3-44BC-93AD-C54B0E749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83"/>
                <a:ext cx="1018" cy="7"/>
              </a:xfrm>
              <a:prstGeom prst="rect">
                <a:avLst/>
              </a:prstGeom>
              <a:solidFill>
                <a:srgbClr val="BD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1" name="Rectangle 66">
                <a:extLst>
                  <a:ext uri="{FF2B5EF4-FFF2-40B4-BE49-F238E27FC236}">
                    <a16:creationId xmlns:a16="http://schemas.microsoft.com/office/drawing/2014/main" id="{E4D7AE51-C82C-4F15-9035-A865D3681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90"/>
                <a:ext cx="1018" cy="7"/>
              </a:xfrm>
              <a:prstGeom prst="rect">
                <a:avLst/>
              </a:prstGeom>
              <a:solidFill>
                <a:srgbClr val="BD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2" name="Rectangle 67">
                <a:extLst>
                  <a:ext uri="{FF2B5EF4-FFF2-40B4-BE49-F238E27FC236}">
                    <a16:creationId xmlns:a16="http://schemas.microsoft.com/office/drawing/2014/main" id="{4DCB0E07-EED5-42BB-9981-49BC37DF2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2997"/>
                <a:ext cx="1018" cy="8"/>
              </a:xfrm>
              <a:prstGeom prst="rect">
                <a:avLst/>
              </a:prstGeom>
              <a:solidFill>
                <a:srgbClr val="BE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3" name="Rectangle 68">
                <a:extLst>
                  <a:ext uri="{FF2B5EF4-FFF2-40B4-BE49-F238E27FC236}">
                    <a16:creationId xmlns:a16="http://schemas.microsoft.com/office/drawing/2014/main" id="{99A71167-C2DF-4412-A6F2-1F1106218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05"/>
                <a:ext cx="1018" cy="7"/>
              </a:xfrm>
              <a:prstGeom prst="rect">
                <a:avLst/>
              </a:prstGeom>
              <a:solidFill>
                <a:srgbClr val="B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4" name="Rectangle 69">
                <a:extLst>
                  <a:ext uri="{FF2B5EF4-FFF2-40B4-BE49-F238E27FC236}">
                    <a16:creationId xmlns:a16="http://schemas.microsoft.com/office/drawing/2014/main" id="{7C1FFC93-76DF-420A-9D76-41828AABC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12"/>
                <a:ext cx="1018" cy="14"/>
              </a:xfrm>
              <a:prstGeom prst="rect">
                <a:avLst/>
              </a:prstGeom>
              <a:solidFill>
                <a:srgbClr val="C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5" name="Rectangle 70">
                <a:extLst>
                  <a:ext uri="{FF2B5EF4-FFF2-40B4-BE49-F238E27FC236}">
                    <a16:creationId xmlns:a16="http://schemas.microsoft.com/office/drawing/2014/main" id="{9539B598-311F-4340-94B6-64082FAE8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26"/>
                <a:ext cx="1018" cy="7"/>
              </a:xfrm>
              <a:prstGeom prst="rect">
                <a:avLst/>
              </a:prstGeom>
              <a:solidFill>
                <a:srgbClr val="C1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6" name="Rectangle 71">
                <a:extLst>
                  <a:ext uri="{FF2B5EF4-FFF2-40B4-BE49-F238E27FC236}">
                    <a16:creationId xmlns:a16="http://schemas.microsoft.com/office/drawing/2014/main" id="{B7A6F978-57EF-4394-B4EC-816FEF4E6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33"/>
                <a:ext cx="1018" cy="8"/>
              </a:xfrm>
              <a:prstGeom prst="rect">
                <a:avLst/>
              </a:prstGeom>
              <a:solidFill>
                <a:srgbClr val="C2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7" name="Rectangle 72">
                <a:extLst>
                  <a:ext uri="{FF2B5EF4-FFF2-40B4-BE49-F238E27FC236}">
                    <a16:creationId xmlns:a16="http://schemas.microsoft.com/office/drawing/2014/main" id="{8253AA0C-83E4-4989-AF19-48E3A03650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41"/>
                <a:ext cx="1018" cy="7"/>
              </a:xfrm>
              <a:prstGeom prst="rect">
                <a:avLst/>
              </a:prstGeom>
              <a:solidFill>
                <a:srgbClr val="C3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8" name="Rectangle 73">
                <a:extLst>
                  <a:ext uri="{FF2B5EF4-FFF2-40B4-BE49-F238E27FC236}">
                    <a16:creationId xmlns:a16="http://schemas.microsoft.com/office/drawing/2014/main" id="{2E724AEF-1451-4EFE-9690-C1457FCC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48"/>
                <a:ext cx="1018" cy="14"/>
              </a:xfrm>
              <a:prstGeom prst="rect">
                <a:avLst/>
              </a:prstGeom>
              <a:solidFill>
                <a:srgbClr val="C4E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9" name="Rectangle 74">
                <a:extLst>
                  <a:ext uri="{FF2B5EF4-FFF2-40B4-BE49-F238E27FC236}">
                    <a16:creationId xmlns:a16="http://schemas.microsoft.com/office/drawing/2014/main" id="{17546CE8-569C-4A81-B495-5210041DF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62"/>
                <a:ext cx="1018" cy="8"/>
              </a:xfrm>
              <a:prstGeom prst="rect">
                <a:avLst/>
              </a:prstGeom>
              <a:solidFill>
                <a:srgbClr val="C5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0" name="Rectangle 75">
                <a:extLst>
                  <a:ext uri="{FF2B5EF4-FFF2-40B4-BE49-F238E27FC236}">
                    <a16:creationId xmlns:a16="http://schemas.microsoft.com/office/drawing/2014/main" id="{28A93B9E-38C2-495E-A880-A9AC6AA30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70"/>
                <a:ext cx="1018" cy="7"/>
              </a:xfrm>
              <a:prstGeom prst="rect">
                <a:avLst/>
              </a:prstGeom>
              <a:solidFill>
                <a:srgbClr val="C6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1" name="Rectangle 76">
                <a:extLst>
                  <a:ext uri="{FF2B5EF4-FFF2-40B4-BE49-F238E27FC236}">
                    <a16:creationId xmlns:a16="http://schemas.microsoft.com/office/drawing/2014/main" id="{18FE9245-6734-4E0A-BA97-6A460FCF3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77"/>
                <a:ext cx="1018" cy="7"/>
              </a:xfrm>
              <a:prstGeom prst="rect">
                <a:avLst/>
              </a:prstGeom>
              <a:solidFill>
                <a:srgbClr val="C7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2" name="Rectangle 77">
                <a:extLst>
                  <a:ext uri="{FF2B5EF4-FFF2-40B4-BE49-F238E27FC236}">
                    <a16:creationId xmlns:a16="http://schemas.microsoft.com/office/drawing/2014/main" id="{47E845EA-6B0F-464A-A206-2DCBB6E35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84"/>
                <a:ext cx="1018" cy="14"/>
              </a:xfrm>
              <a:prstGeom prst="rect">
                <a:avLst/>
              </a:prstGeom>
              <a:solidFill>
                <a:srgbClr val="C8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3" name="Rectangle 78">
                <a:extLst>
                  <a:ext uri="{FF2B5EF4-FFF2-40B4-BE49-F238E27FC236}">
                    <a16:creationId xmlns:a16="http://schemas.microsoft.com/office/drawing/2014/main" id="{E8D47C93-90F0-4FE7-93FF-5ABD7EFEA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098"/>
                <a:ext cx="1018" cy="8"/>
              </a:xfrm>
              <a:prstGeom prst="rect">
                <a:avLst/>
              </a:prstGeom>
              <a:solidFill>
                <a:srgbClr val="C9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4" name="Rectangle 79">
                <a:extLst>
                  <a:ext uri="{FF2B5EF4-FFF2-40B4-BE49-F238E27FC236}">
                    <a16:creationId xmlns:a16="http://schemas.microsoft.com/office/drawing/2014/main" id="{E2CA5E3C-2D0E-49FE-BB58-4FEBCAAF8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06"/>
                <a:ext cx="1018" cy="7"/>
              </a:xfrm>
              <a:prstGeom prst="rect">
                <a:avLst/>
              </a:prstGeom>
              <a:solidFill>
                <a:srgbClr val="CA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5" name="Rectangle 80">
                <a:extLst>
                  <a:ext uri="{FF2B5EF4-FFF2-40B4-BE49-F238E27FC236}">
                    <a16:creationId xmlns:a16="http://schemas.microsoft.com/office/drawing/2014/main" id="{5A6725AD-E14C-44B1-815E-7C5C2049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13"/>
                <a:ext cx="1018" cy="7"/>
              </a:xfrm>
              <a:prstGeom prst="rect">
                <a:avLst/>
              </a:prstGeom>
              <a:solidFill>
                <a:srgbClr val="CB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6" name="Rectangle 81">
                <a:extLst>
                  <a:ext uri="{FF2B5EF4-FFF2-40B4-BE49-F238E27FC236}">
                    <a16:creationId xmlns:a16="http://schemas.microsoft.com/office/drawing/2014/main" id="{AFAD7D29-58D5-45AB-9D14-2C6ECFD6F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20"/>
                <a:ext cx="1018" cy="7"/>
              </a:xfrm>
              <a:prstGeom prst="rect">
                <a:avLst/>
              </a:prstGeom>
              <a:solidFill>
                <a:srgbClr val="CC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7" name="Rectangle 82">
                <a:extLst>
                  <a:ext uri="{FF2B5EF4-FFF2-40B4-BE49-F238E27FC236}">
                    <a16:creationId xmlns:a16="http://schemas.microsoft.com/office/drawing/2014/main" id="{A230B92A-879F-4E47-8B1E-463CFFB33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27"/>
                <a:ext cx="1018" cy="7"/>
              </a:xfrm>
              <a:prstGeom prst="rect">
                <a:avLst/>
              </a:prstGeom>
              <a:solidFill>
                <a:srgbClr val="CD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8" name="Rectangle 83">
                <a:extLst>
                  <a:ext uri="{FF2B5EF4-FFF2-40B4-BE49-F238E27FC236}">
                    <a16:creationId xmlns:a16="http://schemas.microsoft.com/office/drawing/2014/main" id="{7FC7CC13-E386-4F6B-B09D-7F1B294A5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34"/>
                <a:ext cx="1018" cy="15"/>
              </a:xfrm>
              <a:prstGeom prst="rect">
                <a:avLst/>
              </a:prstGeom>
              <a:solidFill>
                <a:srgbClr val="CE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9" name="Rectangle 84">
                <a:extLst>
                  <a:ext uri="{FF2B5EF4-FFF2-40B4-BE49-F238E27FC236}">
                    <a16:creationId xmlns:a16="http://schemas.microsoft.com/office/drawing/2014/main" id="{A1F7AEA3-DBE2-48AE-822A-99A48B881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49"/>
                <a:ext cx="1018" cy="7"/>
              </a:xfrm>
              <a:prstGeom prst="rect">
                <a:avLst/>
              </a:prstGeom>
              <a:solidFill>
                <a:srgbClr val="CF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0" name="Rectangle 85">
                <a:extLst>
                  <a:ext uri="{FF2B5EF4-FFF2-40B4-BE49-F238E27FC236}">
                    <a16:creationId xmlns:a16="http://schemas.microsoft.com/office/drawing/2014/main" id="{BBA1E64B-51B8-4C39-92B2-247E71FEB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56"/>
                <a:ext cx="1018" cy="7"/>
              </a:xfrm>
              <a:prstGeom prst="rect">
                <a:avLst/>
              </a:prstGeom>
              <a:solidFill>
                <a:srgbClr val="D0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1" name="Rectangle 86">
                <a:extLst>
                  <a:ext uri="{FF2B5EF4-FFF2-40B4-BE49-F238E27FC236}">
                    <a16:creationId xmlns:a16="http://schemas.microsoft.com/office/drawing/2014/main" id="{84CFBBCF-095A-456B-941B-CC5394565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63"/>
                <a:ext cx="1018" cy="8"/>
              </a:xfrm>
              <a:prstGeom prst="rect">
                <a:avLst/>
              </a:prstGeom>
              <a:solidFill>
                <a:srgbClr val="D1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2" name="Rectangle 87">
                <a:extLst>
                  <a:ext uri="{FF2B5EF4-FFF2-40B4-BE49-F238E27FC236}">
                    <a16:creationId xmlns:a16="http://schemas.microsoft.com/office/drawing/2014/main" id="{B680EE5C-F4A1-45E2-BF4B-337D81EA6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71"/>
                <a:ext cx="1018" cy="7"/>
              </a:xfrm>
              <a:prstGeom prst="rect">
                <a:avLst/>
              </a:prstGeom>
              <a:solidFill>
                <a:srgbClr val="D2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3" name="Rectangle 88">
                <a:extLst>
                  <a:ext uri="{FF2B5EF4-FFF2-40B4-BE49-F238E27FC236}">
                    <a16:creationId xmlns:a16="http://schemas.microsoft.com/office/drawing/2014/main" id="{FBF93BEF-95CD-45E5-A956-B3468F0D2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78"/>
                <a:ext cx="1018" cy="14"/>
              </a:xfrm>
              <a:prstGeom prst="rect">
                <a:avLst/>
              </a:prstGeom>
              <a:solidFill>
                <a:srgbClr val="D3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4" name="Rectangle 89">
                <a:extLst>
                  <a:ext uri="{FF2B5EF4-FFF2-40B4-BE49-F238E27FC236}">
                    <a16:creationId xmlns:a16="http://schemas.microsoft.com/office/drawing/2014/main" id="{11C91ABF-874B-4145-B8A9-8E46A55DC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92"/>
                <a:ext cx="1018" cy="7"/>
              </a:xfrm>
              <a:prstGeom prst="rect">
                <a:avLst/>
              </a:prstGeom>
              <a:solidFill>
                <a:srgbClr val="D4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5" name="Rectangle 90">
                <a:extLst>
                  <a:ext uri="{FF2B5EF4-FFF2-40B4-BE49-F238E27FC236}">
                    <a16:creationId xmlns:a16="http://schemas.microsoft.com/office/drawing/2014/main" id="{E394D7F8-899B-4304-AA54-6D8F654C5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199"/>
                <a:ext cx="1018" cy="8"/>
              </a:xfrm>
              <a:prstGeom prst="rect">
                <a:avLst/>
              </a:prstGeom>
              <a:solidFill>
                <a:srgbClr val="D5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6" name="Rectangle 91">
                <a:extLst>
                  <a:ext uri="{FF2B5EF4-FFF2-40B4-BE49-F238E27FC236}">
                    <a16:creationId xmlns:a16="http://schemas.microsoft.com/office/drawing/2014/main" id="{0E4CCFB5-68FB-4F7E-8C14-CF00BA729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07"/>
                <a:ext cx="1018" cy="7"/>
              </a:xfrm>
              <a:prstGeom prst="rect">
                <a:avLst/>
              </a:prstGeom>
              <a:solidFill>
                <a:srgbClr val="D6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7" name="Rectangle 92">
                <a:extLst>
                  <a:ext uri="{FF2B5EF4-FFF2-40B4-BE49-F238E27FC236}">
                    <a16:creationId xmlns:a16="http://schemas.microsoft.com/office/drawing/2014/main" id="{92FD4755-CE35-4CB7-B9F9-D356DA4A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14"/>
                <a:ext cx="1018" cy="7"/>
              </a:xfrm>
              <a:prstGeom prst="rect">
                <a:avLst/>
              </a:prstGeom>
              <a:solidFill>
                <a:srgbClr val="D7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8" name="Rectangle 93">
                <a:extLst>
                  <a:ext uri="{FF2B5EF4-FFF2-40B4-BE49-F238E27FC236}">
                    <a16:creationId xmlns:a16="http://schemas.microsoft.com/office/drawing/2014/main" id="{73EB8856-E58F-453C-BF64-A7E5A6BAE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21"/>
                <a:ext cx="1018" cy="7"/>
              </a:xfrm>
              <a:prstGeom prst="rect">
                <a:avLst/>
              </a:prstGeom>
              <a:solidFill>
                <a:srgbClr val="D8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9" name="Rectangle 94">
                <a:extLst>
                  <a:ext uri="{FF2B5EF4-FFF2-40B4-BE49-F238E27FC236}">
                    <a16:creationId xmlns:a16="http://schemas.microsoft.com/office/drawing/2014/main" id="{8933C072-B536-4EA9-9B55-B867F47C1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28"/>
                <a:ext cx="1018" cy="7"/>
              </a:xfrm>
              <a:prstGeom prst="rect">
                <a:avLst/>
              </a:prstGeom>
              <a:solidFill>
                <a:srgbClr val="D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0" name="Rectangle 95">
                <a:extLst>
                  <a:ext uri="{FF2B5EF4-FFF2-40B4-BE49-F238E27FC236}">
                    <a16:creationId xmlns:a16="http://schemas.microsoft.com/office/drawing/2014/main" id="{78554A22-191B-4F25-A6AA-BA6A855EE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35"/>
                <a:ext cx="1018" cy="8"/>
              </a:xfrm>
              <a:prstGeom prst="rect">
                <a:avLst/>
              </a:prstGeom>
              <a:solidFill>
                <a:srgbClr val="D9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1" name="Rectangle 96">
                <a:extLst>
                  <a:ext uri="{FF2B5EF4-FFF2-40B4-BE49-F238E27FC236}">
                    <a16:creationId xmlns:a16="http://schemas.microsoft.com/office/drawing/2014/main" id="{F5005398-270C-4102-B63A-6ED4E47CE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43"/>
                <a:ext cx="1018" cy="7"/>
              </a:xfrm>
              <a:prstGeom prst="rect">
                <a:avLst/>
              </a:prstGeom>
              <a:solidFill>
                <a:srgbClr val="DA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2" name="Rectangle 97">
                <a:extLst>
                  <a:ext uri="{FF2B5EF4-FFF2-40B4-BE49-F238E27FC236}">
                    <a16:creationId xmlns:a16="http://schemas.microsoft.com/office/drawing/2014/main" id="{C4CC3CD2-55A1-4E21-8B7C-CA196C124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50"/>
                <a:ext cx="1018" cy="7"/>
              </a:xfrm>
              <a:prstGeom prst="rect">
                <a:avLst/>
              </a:prstGeom>
              <a:solidFill>
                <a:srgbClr val="DB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3" name="Rectangle 98">
                <a:extLst>
                  <a:ext uri="{FF2B5EF4-FFF2-40B4-BE49-F238E27FC236}">
                    <a16:creationId xmlns:a16="http://schemas.microsoft.com/office/drawing/2014/main" id="{469CA1F0-E1EE-4AF5-B7F8-3F9C3A035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57"/>
                <a:ext cx="1018" cy="7"/>
              </a:xfrm>
              <a:prstGeom prst="rect">
                <a:avLst/>
              </a:prstGeom>
              <a:solidFill>
                <a:srgbClr val="D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4" name="Rectangle 99">
                <a:extLst>
                  <a:ext uri="{FF2B5EF4-FFF2-40B4-BE49-F238E27FC236}">
                    <a16:creationId xmlns:a16="http://schemas.microsoft.com/office/drawing/2014/main" id="{8D5CD86B-BC21-45F1-A87A-5616F51B8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64"/>
                <a:ext cx="1018" cy="8"/>
              </a:xfrm>
              <a:prstGeom prst="rect">
                <a:avLst/>
              </a:prstGeom>
              <a:solidFill>
                <a:srgbClr val="DC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5" name="Rectangle 100">
                <a:extLst>
                  <a:ext uri="{FF2B5EF4-FFF2-40B4-BE49-F238E27FC236}">
                    <a16:creationId xmlns:a16="http://schemas.microsoft.com/office/drawing/2014/main" id="{43AD8811-2974-467D-B050-405782F93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72"/>
                <a:ext cx="1018" cy="7"/>
              </a:xfrm>
              <a:prstGeom prst="rect">
                <a:avLst/>
              </a:prstGeom>
              <a:solidFill>
                <a:srgbClr val="DD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6" name="Rectangle 101">
                <a:extLst>
                  <a:ext uri="{FF2B5EF4-FFF2-40B4-BE49-F238E27FC236}">
                    <a16:creationId xmlns:a16="http://schemas.microsoft.com/office/drawing/2014/main" id="{4133FB91-84FA-47B5-9A96-6FB709D4B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79"/>
                <a:ext cx="1018" cy="7"/>
              </a:xfrm>
              <a:prstGeom prst="rect">
                <a:avLst/>
              </a:prstGeom>
              <a:solidFill>
                <a:srgbClr val="DE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7" name="Rectangle 102">
                <a:extLst>
                  <a:ext uri="{FF2B5EF4-FFF2-40B4-BE49-F238E27FC236}">
                    <a16:creationId xmlns:a16="http://schemas.microsoft.com/office/drawing/2014/main" id="{CF96F6DA-C56A-4978-B34E-073FED6BA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86"/>
                <a:ext cx="1018" cy="7"/>
              </a:xfrm>
              <a:prstGeom prst="rect">
                <a:avLst/>
              </a:prstGeom>
              <a:solidFill>
                <a:srgbClr val="DF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8" name="Rectangle 103">
                <a:extLst>
                  <a:ext uri="{FF2B5EF4-FFF2-40B4-BE49-F238E27FC236}">
                    <a16:creationId xmlns:a16="http://schemas.microsoft.com/office/drawing/2014/main" id="{FB8768F3-A2D3-44AF-AB39-C43DF4541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293"/>
                <a:ext cx="1018" cy="7"/>
              </a:xfrm>
              <a:prstGeom prst="rect">
                <a:avLst/>
              </a:prstGeom>
              <a:solidFill>
                <a:srgbClr val="E0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9" name="Rectangle 104">
                <a:extLst>
                  <a:ext uri="{FF2B5EF4-FFF2-40B4-BE49-F238E27FC236}">
                    <a16:creationId xmlns:a16="http://schemas.microsoft.com/office/drawing/2014/main" id="{43F4B54B-3EEE-4932-8C20-BA23E9955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300"/>
                <a:ext cx="1018" cy="8"/>
              </a:xfrm>
              <a:prstGeom prst="rect">
                <a:avLst/>
              </a:prstGeom>
              <a:solidFill>
                <a:srgbClr val="E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0" name="Rectangle 105">
                <a:extLst>
                  <a:ext uri="{FF2B5EF4-FFF2-40B4-BE49-F238E27FC236}">
                    <a16:creationId xmlns:a16="http://schemas.microsoft.com/office/drawing/2014/main" id="{63B5AE02-AD5B-4F99-A62E-B24C8FFA9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308"/>
                <a:ext cx="1018" cy="7"/>
              </a:xfrm>
              <a:prstGeom prst="rect">
                <a:avLst/>
              </a:prstGeom>
              <a:solidFill>
                <a:srgbClr val="E1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1" name="Rectangle 106">
                <a:extLst>
                  <a:ext uri="{FF2B5EF4-FFF2-40B4-BE49-F238E27FC236}">
                    <a16:creationId xmlns:a16="http://schemas.microsoft.com/office/drawing/2014/main" id="{A96661FA-FAD6-45DD-A37D-9E5CF37B0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315"/>
                <a:ext cx="1018" cy="7"/>
              </a:xfrm>
              <a:prstGeom prst="rect">
                <a:avLst/>
              </a:prstGeom>
              <a:solidFill>
                <a:srgbClr val="E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2" name="Rectangle 107">
                <a:extLst>
                  <a:ext uri="{FF2B5EF4-FFF2-40B4-BE49-F238E27FC236}">
                    <a16:creationId xmlns:a16="http://schemas.microsoft.com/office/drawing/2014/main" id="{E4C8FBC6-B317-4FC2-A680-FD10103C9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" y="3322"/>
                <a:ext cx="1018" cy="14"/>
              </a:xfrm>
              <a:prstGeom prst="rect">
                <a:avLst/>
              </a:prstGeom>
              <a:solidFill>
                <a:srgbClr val="E3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4" name="Rectangle 109">
                <a:extLst>
                  <a:ext uri="{FF2B5EF4-FFF2-40B4-BE49-F238E27FC236}">
                    <a16:creationId xmlns:a16="http://schemas.microsoft.com/office/drawing/2014/main" id="{615F6AE1-7F03-4E6C-A854-DB239F4A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468"/>
                <a:ext cx="1018" cy="14"/>
              </a:xfrm>
              <a:prstGeom prst="rect">
                <a:avLst/>
              </a:prstGeom>
              <a:solidFill>
                <a:srgbClr val="138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5" name="Rectangle 110">
                <a:extLst>
                  <a:ext uri="{FF2B5EF4-FFF2-40B4-BE49-F238E27FC236}">
                    <a16:creationId xmlns:a16="http://schemas.microsoft.com/office/drawing/2014/main" id="{0439B291-AC59-46BE-94F3-D996D5E0DB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482"/>
                <a:ext cx="1018" cy="22"/>
              </a:xfrm>
              <a:prstGeom prst="rect">
                <a:avLst/>
              </a:prstGeom>
              <a:solidFill>
                <a:srgbClr val="158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6" name="Rectangle 111">
                <a:extLst>
                  <a:ext uri="{FF2B5EF4-FFF2-40B4-BE49-F238E27FC236}">
                    <a16:creationId xmlns:a16="http://schemas.microsoft.com/office/drawing/2014/main" id="{F3590D70-052E-4A85-B7DB-6EF46FAF9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504"/>
                <a:ext cx="1018" cy="14"/>
              </a:xfrm>
              <a:prstGeom prst="rect">
                <a:avLst/>
              </a:prstGeom>
              <a:solidFill>
                <a:srgbClr val="178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7" name="Rectangle 112">
                <a:extLst>
                  <a:ext uri="{FF2B5EF4-FFF2-40B4-BE49-F238E27FC236}">
                    <a16:creationId xmlns:a16="http://schemas.microsoft.com/office/drawing/2014/main" id="{C428EFB6-B3D9-406D-8E13-379DD0F01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518"/>
                <a:ext cx="1018" cy="22"/>
              </a:xfrm>
              <a:prstGeom prst="rect">
                <a:avLst/>
              </a:prstGeom>
              <a:solidFill>
                <a:srgbClr val="198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8" name="Rectangle 113">
                <a:extLst>
                  <a:ext uri="{FF2B5EF4-FFF2-40B4-BE49-F238E27FC236}">
                    <a16:creationId xmlns:a16="http://schemas.microsoft.com/office/drawing/2014/main" id="{897DA137-EC99-4655-AEBB-5621504F6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540"/>
                <a:ext cx="1018" cy="14"/>
              </a:xfrm>
              <a:prstGeom prst="rect">
                <a:avLst/>
              </a:prstGeom>
              <a:solidFill>
                <a:srgbClr val="1B8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9" name="Rectangle 114">
                <a:extLst>
                  <a:ext uri="{FF2B5EF4-FFF2-40B4-BE49-F238E27FC236}">
                    <a16:creationId xmlns:a16="http://schemas.microsoft.com/office/drawing/2014/main" id="{62D7342D-6AE5-4713-B5BB-740C1DA11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554"/>
                <a:ext cx="1018" cy="15"/>
              </a:xfrm>
              <a:prstGeom prst="rect">
                <a:avLst/>
              </a:prstGeom>
              <a:solidFill>
                <a:srgbClr val="1D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0" name="Rectangle 115">
                <a:extLst>
                  <a:ext uri="{FF2B5EF4-FFF2-40B4-BE49-F238E27FC236}">
                    <a16:creationId xmlns:a16="http://schemas.microsoft.com/office/drawing/2014/main" id="{A65F02DD-6213-488C-99BB-FCBDD2EEA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569"/>
                <a:ext cx="1018" cy="21"/>
              </a:xfrm>
              <a:prstGeom prst="rect">
                <a:avLst/>
              </a:prstGeom>
              <a:solidFill>
                <a:srgbClr val="1F8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1" name="Rectangle 116">
                <a:extLst>
                  <a:ext uri="{FF2B5EF4-FFF2-40B4-BE49-F238E27FC236}">
                    <a16:creationId xmlns:a16="http://schemas.microsoft.com/office/drawing/2014/main" id="{133A80AF-D7ED-4AA8-8348-F50A116963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590"/>
                <a:ext cx="1018" cy="22"/>
              </a:xfrm>
              <a:prstGeom prst="rect">
                <a:avLst/>
              </a:prstGeom>
              <a:solidFill>
                <a:srgbClr val="219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2" name="Rectangle 117">
                <a:extLst>
                  <a:ext uri="{FF2B5EF4-FFF2-40B4-BE49-F238E27FC236}">
                    <a16:creationId xmlns:a16="http://schemas.microsoft.com/office/drawing/2014/main" id="{E6BCAF16-56CA-4727-B1E7-2C148B1CA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612"/>
                <a:ext cx="1018" cy="14"/>
              </a:xfrm>
              <a:prstGeom prst="rect">
                <a:avLst/>
              </a:prstGeom>
              <a:solidFill>
                <a:srgbClr val="239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3" name="Rectangle 118">
                <a:extLst>
                  <a:ext uri="{FF2B5EF4-FFF2-40B4-BE49-F238E27FC236}">
                    <a16:creationId xmlns:a16="http://schemas.microsoft.com/office/drawing/2014/main" id="{B6B6204D-1875-4A2E-9F21-E51EFF2E4F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626"/>
                <a:ext cx="1018" cy="22"/>
              </a:xfrm>
              <a:prstGeom prst="rect">
                <a:avLst/>
              </a:prstGeom>
              <a:solidFill>
                <a:srgbClr val="259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4" name="Rectangle 119">
                <a:extLst>
                  <a:ext uri="{FF2B5EF4-FFF2-40B4-BE49-F238E27FC236}">
                    <a16:creationId xmlns:a16="http://schemas.microsoft.com/office/drawing/2014/main" id="{C974CF7A-B8F0-4006-AF5E-1CDC2B3F0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648"/>
                <a:ext cx="1018" cy="15"/>
              </a:xfrm>
              <a:prstGeom prst="rect">
                <a:avLst/>
              </a:prstGeom>
              <a:solidFill>
                <a:srgbClr val="279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5" name="Rectangle 120">
                <a:extLst>
                  <a:ext uri="{FF2B5EF4-FFF2-40B4-BE49-F238E27FC236}">
                    <a16:creationId xmlns:a16="http://schemas.microsoft.com/office/drawing/2014/main" id="{9664F4AE-A42A-496F-8F7B-ABE06EA1C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663"/>
                <a:ext cx="1018" cy="21"/>
              </a:xfrm>
              <a:prstGeom prst="rect">
                <a:avLst/>
              </a:prstGeom>
              <a:solidFill>
                <a:srgbClr val="299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6" name="Rectangle 121">
                <a:extLst>
                  <a:ext uri="{FF2B5EF4-FFF2-40B4-BE49-F238E27FC236}">
                    <a16:creationId xmlns:a16="http://schemas.microsoft.com/office/drawing/2014/main" id="{73F14F21-0CF8-4579-A4CB-069F7D80E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684"/>
                <a:ext cx="1018" cy="15"/>
              </a:xfrm>
              <a:prstGeom prst="rect">
                <a:avLst/>
              </a:prstGeom>
              <a:solidFill>
                <a:srgbClr val="2B9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7" name="Rectangle 122">
                <a:extLst>
                  <a:ext uri="{FF2B5EF4-FFF2-40B4-BE49-F238E27FC236}">
                    <a16:creationId xmlns:a16="http://schemas.microsoft.com/office/drawing/2014/main" id="{B6705133-F057-49E2-B991-2CBE21E33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699"/>
                <a:ext cx="1018" cy="21"/>
              </a:xfrm>
              <a:prstGeom prst="rect">
                <a:avLst/>
              </a:prstGeom>
              <a:solidFill>
                <a:srgbClr val="2D9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8" name="Rectangle 123">
                <a:extLst>
                  <a:ext uri="{FF2B5EF4-FFF2-40B4-BE49-F238E27FC236}">
                    <a16:creationId xmlns:a16="http://schemas.microsoft.com/office/drawing/2014/main" id="{06BF6EF1-AA8B-40AA-B0F7-E2CD5A486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720"/>
                <a:ext cx="1018" cy="15"/>
              </a:xfrm>
              <a:prstGeom prst="rect">
                <a:avLst/>
              </a:prstGeom>
              <a:solidFill>
                <a:srgbClr val="2F9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9" name="Rectangle 124">
                <a:extLst>
                  <a:ext uri="{FF2B5EF4-FFF2-40B4-BE49-F238E27FC236}">
                    <a16:creationId xmlns:a16="http://schemas.microsoft.com/office/drawing/2014/main" id="{DD67A6B7-EE6A-4E7F-8FEA-649F827C28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735"/>
                <a:ext cx="1018" cy="21"/>
              </a:xfrm>
              <a:prstGeom prst="rect">
                <a:avLst/>
              </a:prstGeom>
              <a:solidFill>
                <a:srgbClr val="319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0" name="Rectangle 125">
                <a:extLst>
                  <a:ext uri="{FF2B5EF4-FFF2-40B4-BE49-F238E27FC236}">
                    <a16:creationId xmlns:a16="http://schemas.microsoft.com/office/drawing/2014/main" id="{AE55D28A-D211-4D25-8763-84418120B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756"/>
                <a:ext cx="1018" cy="15"/>
              </a:xfrm>
              <a:prstGeom prst="rect">
                <a:avLst/>
              </a:prstGeom>
              <a:solidFill>
                <a:srgbClr val="339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1" name="Rectangle 126">
                <a:extLst>
                  <a:ext uri="{FF2B5EF4-FFF2-40B4-BE49-F238E27FC236}">
                    <a16:creationId xmlns:a16="http://schemas.microsoft.com/office/drawing/2014/main" id="{8DF23F63-3372-401B-8FF4-5B31BA490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771"/>
                <a:ext cx="1018" cy="21"/>
              </a:xfrm>
              <a:prstGeom prst="rect">
                <a:avLst/>
              </a:prstGeom>
              <a:solidFill>
                <a:srgbClr val="359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2" name="Rectangle 127">
                <a:extLst>
                  <a:ext uri="{FF2B5EF4-FFF2-40B4-BE49-F238E27FC236}">
                    <a16:creationId xmlns:a16="http://schemas.microsoft.com/office/drawing/2014/main" id="{9A190DA9-BDA2-4DE3-8C83-7504B09D8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792"/>
                <a:ext cx="1018" cy="15"/>
              </a:xfrm>
              <a:prstGeom prst="rect">
                <a:avLst/>
              </a:prstGeom>
              <a:solidFill>
                <a:srgbClr val="379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3" name="Rectangle 128">
                <a:extLst>
                  <a:ext uri="{FF2B5EF4-FFF2-40B4-BE49-F238E27FC236}">
                    <a16:creationId xmlns:a16="http://schemas.microsoft.com/office/drawing/2014/main" id="{6B743C45-B842-4974-9C2A-E794E99B3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07"/>
                <a:ext cx="1018" cy="22"/>
              </a:xfrm>
              <a:prstGeom prst="rect">
                <a:avLst/>
              </a:prstGeom>
              <a:solidFill>
                <a:srgbClr val="399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4" name="Rectangle 129">
                <a:extLst>
                  <a:ext uri="{FF2B5EF4-FFF2-40B4-BE49-F238E27FC236}">
                    <a16:creationId xmlns:a16="http://schemas.microsoft.com/office/drawing/2014/main" id="{82F062AE-9C16-4256-A88B-54DBAC5D2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29"/>
                <a:ext cx="1018" cy="14"/>
              </a:xfrm>
              <a:prstGeom prst="rect">
                <a:avLst/>
              </a:prstGeom>
              <a:solidFill>
                <a:srgbClr val="3B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5" name="Rectangle 130">
                <a:extLst>
                  <a:ext uri="{FF2B5EF4-FFF2-40B4-BE49-F238E27FC236}">
                    <a16:creationId xmlns:a16="http://schemas.microsoft.com/office/drawing/2014/main" id="{08558466-93AC-4F82-BAC5-6F13E9CE7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43"/>
                <a:ext cx="1018" cy="14"/>
              </a:xfrm>
              <a:prstGeom prst="rect">
                <a:avLst/>
              </a:prstGeom>
              <a:solidFill>
                <a:srgbClr val="3D9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6" name="Rectangle 131">
                <a:extLst>
                  <a:ext uri="{FF2B5EF4-FFF2-40B4-BE49-F238E27FC236}">
                    <a16:creationId xmlns:a16="http://schemas.microsoft.com/office/drawing/2014/main" id="{0A494FE9-4B18-490D-A994-ACB8BEBDF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57"/>
                <a:ext cx="1018" cy="22"/>
              </a:xfrm>
              <a:prstGeom prst="rect">
                <a:avLst/>
              </a:prstGeom>
              <a:solidFill>
                <a:srgbClr val="3F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7" name="Rectangle 132">
                <a:extLst>
                  <a:ext uri="{FF2B5EF4-FFF2-40B4-BE49-F238E27FC236}">
                    <a16:creationId xmlns:a16="http://schemas.microsoft.com/office/drawing/2014/main" id="{C4516B40-5747-4C52-BD1C-8037EC46D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79"/>
                <a:ext cx="1018" cy="14"/>
              </a:xfrm>
              <a:prstGeom prst="rect">
                <a:avLst/>
              </a:prstGeom>
              <a:solidFill>
                <a:srgbClr val="41A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8" name="Rectangle 133">
                <a:extLst>
                  <a:ext uri="{FF2B5EF4-FFF2-40B4-BE49-F238E27FC236}">
                    <a16:creationId xmlns:a16="http://schemas.microsoft.com/office/drawing/2014/main" id="{41C583C2-C5A6-45F2-B3A0-91136B9DF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893"/>
                <a:ext cx="1018" cy="22"/>
              </a:xfrm>
              <a:prstGeom prst="rect">
                <a:avLst/>
              </a:prstGeom>
              <a:solidFill>
                <a:srgbClr val="43A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9" name="Rectangle 134">
                <a:extLst>
                  <a:ext uri="{FF2B5EF4-FFF2-40B4-BE49-F238E27FC236}">
                    <a16:creationId xmlns:a16="http://schemas.microsoft.com/office/drawing/2014/main" id="{B87957DA-004D-4B87-918B-C77AE3A9C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915"/>
                <a:ext cx="1018" cy="15"/>
              </a:xfrm>
              <a:prstGeom prst="rect">
                <a:avLst/>
              </a:prstGeom>
              <a:solidFill>
                <a:srgbClr val="45A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0" name="Rectangle 135">
                <a:extLst>
                  <a:ext uri="{FF2B5EF4-FFF2-40B4-BE49-F238E27FC236}">
                    <a16:creationId xmlns:a16="http://schemas.microsoft.com/office/drawing/2014/main" id="{701A1920-EDCB-4E8C-84D4-B89ECCD20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930"/>
                <a:ext cx="1018" cy="14"/>
              </a:xfrm>
              <a:prstGeom prst="rect">
                <a:avLst/>
              </a:prstGeom>
              <a:solidFill>
                <a:srgbClr val="47A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1" name="Rectangle 136">
                <a:extLst>
                  <a:ext uri="{FF2B5EF4-FFF2-40B4-BE49-F238E27FC236}">
                    <a16:creationId xmlns:a16="http://schemas.microsoft.com/office/drawing/2014/main" id="{E75E24B1-B898-412A-94C8-ABBFC7233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944"/>
                <a:ext cx="1018" cy="22"/>
              </a:xfrm>
              <a:prstGeom prst="rect">
                <a:avLst/>
              </a:prstGeom>
              <a:solidFill>
                <a:srgbClr val="49A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2" name="Rectangle 137">
                <a:extLst>
                  <a:ext uri="{FF2B5EF4-FFF2-40B4-BE49-F238E27FC236}">
                    <a16:creationId xmlns:a16="http://schemas.microsoft.com/office/drawing/2014/main" id="{2BAAD6A3-88F9-4521-8625-B2A306D4E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966"/>
                <a:ext cx="1018" cy="14"/>
              </a:xfrm>
              <a:prstGeom prst="rect">
                <a:avLst/>
              </a:prstGeom>
              <a:solidFill>
                <a:srgbClr val="4B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3" name="Rectangle 138">
                <a:extLst>
                  <a:ext uri="{FF2B5EF4-FFF2-40B4-BE49-F238E27FC236}">
                    <a16:creationId xmlns:a16="http://schemas.microsoft.com/office/drawing/2014/main" id="{969BA600-2978-4525-8C87-2E86B120A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1980"/>
                <a:ext cx="1018" cy="22"/>
              </a:xfrm>
              <a:prstGeom prst="rect">
                <a:avLst/>
              </a:prstGeom>
              <a:solidFill>
                <a:srgbClr val="4D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4" name="Rectangle 139">
                <a:extLst>
                  <a:ext uri="{FF2B5EF4-FFF2-40B4-BE49-F238E27FC236}">
                    <a16:creationId xmlns:a16="http://schemas.microsoft.com/office/drawing/2014/main" id="{A2B44C33-038C-49AF-97D5-F4031F3E0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002"/>
                <a:ext cx="1018" cy="14"/>
              </a:xfrm>
              <a:prstGeom prst="rect">
                <a:avLst/>
              </a:prstGeom>
              <a:solidFill>
                <a:srgbClr val="4F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5" name="Rectangle 140">
                <a:extLst>
                  <a:ext uri="{FF2B5EF4-FFF2-40B4-BE49-F238E27FC236}">
                    <a16:creationId xmlns:a16="http://schemas.microsoft.com/office/drawing/2014/main" id="{870879F0-403A-4739-BEFE-67762799D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016"/>
                <a:ext cx="1018" cy="22"/>
              </a:xfrm>
              <a:prstGeom prst="rect">
                <a:avLst/>
              </a:prstGeom>
              <a:solidFill>
                <a:srgbClr val="51A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6" name="Rectangle 141">
                <a:extLst>
                  <a:ext uri="{FF2B5EF4-FFF2-40B4-BE49-F238E27FC236}">
                    <a16:creationId xmlns:a16="http://schemas.microsoft.com/office/drawing/2014/main" id="{CB6BB615-6514-4B8E-AA4B-AF12B0CF9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038"/>
                <a:ext cx="1018" cy="14"/>
              </a:xfrm>
              <a:prstGeom prst="rect">
                <a:avLst/>
              </a:prstGeom>
              <a:solidFill>
                <a:srgbClr val="53A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7" name="Rectangle 142">
                <a:extLst>
                  <a:ext uri="{FF2B5EF4-FFF2-40B4-BE49-F238E27FC236}">
                    <a16:creationId xmlns:a16="http://schemas.microsoft.com/office/drawing/2014/main" id="{F1731403-190E-4B29-92E2-899B974FF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052"/>
                <a:ext cx="1018" cy="22"/>
              </a:xfrm>
              <a:prstGeom prst="rect">
                <a:avLst/>
              </a:prstGeom>
              <a:solidFill>
                <a:srgbClr val="55A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8" name="Rectangle 143">
                <a:extLst>
                  <a:ext uri="{FF2B5EF4-FFF2-40B4-BE49-F238E27FC236}">
                    <a16:creationId xmlns:a16="http://schemas.microsoft.com/office/drawing/2014/main" id="{0836D703-35C6-4298-B2F2-931240873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074"/>
                <a:ext cx="1018" cy="21"/>
              </a:xfrm>
              <a:prstGeom prst="rect">
                <a:avLst/>
              </a:prstGeom>
              <a:solidFill>
                <a:srgbClr val="57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9" name="Rectangle 144">
                <a:extLst>
                  <a:ext uri="{FF2B5EF4-FFF2-40B4-BE49-F238E27FC236}">
                    <a16:creationId xmlns:a16="http://schemas.microsoft.com/office/drawing/2014/main" id="{40B6B861-CA2B-4B5F-9B6E-1D50DB623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095"/>
                <a:ext cx="1018" cy="15"/>
              </a:xfrm>
              <a:prstGeom prst="rect">
                <a:avLst/>
              </a:prstGeom>
              <a:solidFill>
                <a:srgbClr val="59A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0" name="Rectangle 145">
                <a:extLst>
                  <a:ext uri="{FF2B5EF4-FFF2-40B4-BE49-F238E27FC236}">
                    <a16:creationId xmlns:a16="http://schemas.microsoft.com/office/drawing/2014/main" id="{B68CB42A-CE38-41DC-A404-F788A9A5F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110"/>
                <a:ext cx="1018" cy="22"/>
              </a:xfrm>
              <a:prstGeom prst="rect">
                <a:avLst/>
              </a:prstGeom>
              <a:solidFill>
                <a:srgbClr val="5BA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1" name="Rectangle 146">
                <a:extLst>
                  <a:ext uri="{FF2B5EF4-FFF2-40B4-BE49-F238E27FC236}">
                    <a16:creationId xmlns:a16="http://schemas.microsoft.com/office/drawing/2014/main" id="{D677E79C-1661-4E72-A84E-897F7C741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132"/>
                <a:ext cx="1018" cy="14"/>
              </a:xfrm>
              <a:prstGeom prst="rect">
                <a:avLst/>
              </a:prstGeom>
              <a:solidFill>
                <a:srgbClr val="5D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2" name="Rectangle 147">
                <a:extLst>
                  <a:ext uri="{FF2B5EF4-FFF2-40B4-BE49-F238E27FC236}">
                    <a16:creationId xmlns:a16="http://schemas.microsoft.com/office/drawing/2014/main" id="{3FEC65A6-0E4B-48E1-9572-FB5B670A5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146"/>
                <a:ext cx="1018" cy="22"/>
              </a:xfrm>
              <a:prstGeom prst="rect">
                <a:avLst/>
              </a:prstGeom>
              <a:solidFill>
                <a:srgbClr val="5F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3" name="Rectangle 148">
                <a:extLst>
                  <a:ext uri="{FF2B5EF4-FFF2-40B4-BE49-F238E27FC236}">
                    <a16:creationId xmlns:a16="http://schemas.microsoft.com/office/drawing/2014/main" id="{857AF3AB-DE98-4C25-BDFF-241054BFF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168"/>
                <a:ext cx="1018" cy="14"/>
              </a:xfrm>
              <a:prstGeom prst="rect">
                <a:avLst/>
              </a:prstGeom>
              <a:solidFill>
                <a:srgbClr val="61B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4" name="Rectangle 149">
                <a:extLst>
                  <a:ext uri="{FF2B5EF4-FFF2-40B4-BE49-F238E27FC236}">
                    <a16:creationId xmlns:a16="http://schemas.microsoft.com/office/drawing/2014/main" id="{BDDD5238-ACB4-4494-8DCB-61B6F6B48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182"/>
                <a:ext cx="1018" cy="22"/>
              </a:xfrm>
              <a:prstGeom prst="rect">
                <a:avLst/>
              </a:prstGeom>
              <a:solidFill>
                <a:srgbClr val="63B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5" name="Rectangle 150">
                <a:extLst>
                  <a:ext uri="{FF2B5EF4-FFF2-40B4-BE49-F238E27FC236}">
                    <a16:creationId xmlns:a16="http://schemas.microsoft.com/office/drawing/2014/main" id="{E128EBB7-FA3B-4C6C-9897-144D9698C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204"/>
                <a:ext cx="1018" cy="14"/>
              </a:xfrm>
              <a:prstGeom prst="rect">
                <a:avLst/>
              </a:prstGeom>
              <a:solidFill>
                <a:srgbClr val="65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6" name="Rectangle 151">
                <a:extLst>
                  <a:ext uri="{FF2B5EF4-FFF2-40B4-BE49-F238E27FC236}">
                    <a16:creationId xmlns:a16="http://schemas.microsoft.com/office/drawing/2014/main" id="{AC804A80-D7E8-48AD-ADC1-EC6B55890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218"/>
                <a:ext cx="1018" cy="15"/>
              </a:xfrm>
              <a:prstGeom prst="rect">
                <a:avLst/>
              </a:prstGeom>
              <a:solidFill>
                <a:srgbClr val="67B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7" name="Rectangle 152">
                <a:extLst>
                  <a:ext uri="{FF2B5EF4-FFF2-40B4-BE49-F238E27FC236}">
                    <a16:creationId xmlns:a16="http://schemas.microsoft.com/office/drawing/2014/main" id="{A12FD381-9CCE-4B56-A78D-69F611ED1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233"/>
                <a:ext cx="1018" cy="21"/>
              </a:xfrm>
              <a:prstGeom prst="rect">
                <a:avLst/>
              </a:prstGeom>
              <a:solidFill>
                <a:srgbClr val="69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8" name="Rectangle 153">
                <a:extLst>
                  <a:ext uri="{FF2B5EF4-FFF2-40B4-BE49-F238E27FC236}">
                    <a16:creationId xmlns:a16="http://schemas.microsoft.com/office/drawing/2014/main" id="{B909A95F-1746-4E60-8F21-8ABB77E9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254"/>
                <a:ext cx="1018" cy="15"/>
              </a:xfrm>
              <a:prstGeom prst="rect">
                <a:avLst/>
              </a:prstGeom>
              <a:solidFill>
                <a:srgbClr val="6BB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9" name="Rectangle 154">
                <a:extLst>
                  <a:ext uri="{FF2B5EF4-FFF2-40B4-BE49-F238E27FC236}">
                    <a16:creationId xmlns:a16="http://schemas.microsoft.com/office/drawing/2014/main" id="{167A52CA-EC35-4637-836D-CF3B989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269"/>
                <a:ext cx="1018" cy="14"/>
              </a:xfrm>
              <a:prstGeom prst="rect">
                <a:avLst/>
              </a:prstGeom>
              <a:solidFill>
                <a:srgbClr val="6DB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0" name="Rectangle 155">
                <a:extLst>
                  <a:ext uri="{FF2B5EF4-FFF2-40B4-BE49-F238E27FC236}">
                    <a16:creationId xmlns:a16="http://schemas.microsoft.com/office/drawing/2014/main" id="{82EC25B8-DB02-4CD1-A2E3-D2E22AE49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283"/>
                <a:ext cx="1018" cy="22"/>
              </a:xfrm>
              <a:prstGeom prst="rect">
                <a:avLst/>
              </a:prstGeom>
              <a:solidFill>
                <a:srgbClr val="6F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1" name="Rectangle 156">
                <a:extLst>
                  <a:ext uri="{FF2B5EF4-FFF2-40B4-BE49-F238E27FC236}">
                    <a16:creationId xmlns:a16="http://schemas.microsoft.com/office/drawing/2014/main" id="{44219081-E205-4932-B422-109B8AA3D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305"/>
                <a:ext cx="1018" cy="14"/>
              </a:xfrm>
              <a:prstGeom prst="rect">
                <a:avLst/>
              </a:prstGeom>
              <a:solidFill>
                <a:srgbClr val="71B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2" name="Rectangle 157">
                <a:extLst>
                  <a:ext uri="{FF2B5EF4-FFF2-40B4-BE49-F238E27FC236}">
                    <a16:creationId xmlns:a16="http://schemas.microsoft.com/office/drawing/2014/main" id="{75F563FF-0395-4017-B0C5-4DD2C58F5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319"/>
                <a:ext cx="1018" cy="22"/>
              </a:xfrm>
              <a:prstGeom prst="rect">
                <a:avLst/>
              </a:prstGeom>
              <a:solidFill>
                <a:srgbClr val="73B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3" name="Rectangle 158">
                <a:extLst>
                  <a:ext uri="{FF2B5EF4-FFF2-40B4-BE49-F238E27FC236}">
                    <a16:creationId xmlns:a16="http://schemas.microsoft.com/office/drawing/2014/main" id="{F44645C9-E1B4-46F6-B49D-9D27AC0FD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341"/>
                <a:ext cx="1018" cy="14"/>
              </a:xfrm>
              <a:prstGeom prst="rect">
                <a:avLst/>
              </a:prstGeom>
              <a:solidFill>
                <a:srgbClr val="75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4" name="Rectangle 159">
                <a:extLst>
                  <a:ext uri="{FF2B5EF4-FFF2-40B4-BE49-F238E27FC236}">
                    <a16:creationId xmlns:a16="http://schemas.microsoft.com/office/drawing/2014/main" id="{55AD67E9-0A8B-45FF-85C1-49FB2EDA5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355"/>
                <a:ext cx="1018" cy="22"/>
              </a:xfrm>
              <a:prstGeom prst="rect">
                <a:avLst/>
              </a:prstGeom>
              <a:solidFill>
                <a:srgbClr val="77B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5" name="Rectangle 160">
                <a:extLst>
                  <a:ext uri="{FF2B5EF4-FFF2-40B4-BE49-F238E27FC236}">
                    <a16:creationId xmlns:a16="http://schemas.microsoft.com/office/drawing/2014/main" id="{4D041B6D-97F1-42D9-A64D-C30DE0393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377"/>
                <a:ext cx="1018" cy="14"/>
              </a:xfrm>
              <a:prstGeom prst="rect">
                <a:avLst/>
              </a:prstGeom>
              <a:solidFill>
                <a:srgbClr val="79B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6" name="Rectangle 161">
                <a:extLst>
                  <a:ext uri="{FF2B5EF4-FFF2-40B4-BE49-F238E27FC236}">
                    <a16:creationId xmlns:a16="http://schemas.microsoft.com/office/drawing/2014/main" id="{A9DD178A-D94B-41F3-B6D4-75BF3D278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391"/>
                <a:ext cx="1018" cy="22"/>
              </a:xfrm>
              <a:prstGeom prst="rect">
                <a:avLst/>
              </a:prstGeom>
              <a:solidFill>
                <a:srgbClr val="7BB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7" name="Rectangle 162">
                <a:extLst>
                  <a:ext uri="{FF2B5EF4-FFF2-40B4-BE49-F238E27FC236}">
                    <a16:creationId xmlns:a16="http://schemas.microsoft.com/office/drawing/2014/main" id="{5DDAC83E-3CA1-4A74-8353-8D93E083E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413"/>
                <a:ext cx="1018" cy="14"/>
              </a:xfrm>
              <a:prstGeom prst="rect">
                <a:avLst/>
              </a:prstGeom>
              <a:solidFill>
                <a:srgbClr val="7D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8" name="Rectangle 163">
                <a:extLst>
                  <a:ext uri="{FF2B5EF4-FFF2-40B4-BE49-F238E27FC236}">
                    <a16:creationId xmlns:a16="http://schemas.microsoft.com/office/drawing/2014/main" id="{A47000EA-D871-427F-B69A-5BF5273BA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427"/>
                <a:ext cx="1018" cy="22"/>
              </a:xfrm>
              <a:prstGeom prst="rect">
                <a:avLst/>
              </a:pr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9" name="Rectangle 164">
                <a:extLst>
                  <a:ext uri="{FF2B5EF4-FFF2-40B4-BE49-F238E27FC236}">
                    <a16:creationId xmlns:a16="http://schemas.microsoft.com/office/drawing/2014/main" id="{332A82FA-03DF-4645-80D4-9BF3C4B23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449"/>
                <a:ext cx="1018" cy="14"/>
              </a:xfrm>
              <a:prstGeom prst="rect">
                <a:avLst/>
              </a:prstGeom>
              <a:solidFill>
                <a:srgbClr val="81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0" name="Rectangle 165">
                <a:extLst>
                  <a:ext uri="{FF2B5EF4-FFF2-40B4-BE49-F238E27FC236}">
                    <a16:creationId xmlns:a16="http://schemas.microsoft.com/office/drawing/2014/main" id="{1BD74181-266D-4575-ABC1-D562F1889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463"/>
                <a:ext cx="1018" cy="22"/>
              </a:xfrm>
              <a:prstGeom prst="rect">
                <a:avLst/>
              </a:prstGeom>
              <a:solidFill>
                <a:srgbClr val="83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1" name="Rectangle 166">
                <a:extLst>
                  <a:ext uri="{FF2B5EF4-FFF2-40B4-BE49-F238E27FC236}">
                    <a16:creationId xmlns:a16="http://schemas.microsoft.com/office/drawing/2014/main" id="{53475388-0FC2-4FE7-8C85-90D7549FD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485"/>
                <a:ext cx="1018" cy="15"/>
              </a:xfrm>
              <a:prstGeom prst="rect">
                <a:avLst/>
              </a:prstGeom>
              <a:solidFill>
                <a:srgbClr val="85C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2" name="Rectangle 167">
                <a:extLst>
                  <a:ext uri="{FF2B5EF4-FFF2-40B4-BE49-F238E27FC236}">
                    <a16:creationId xmlns:a16="http://schemas.microsoft.com/office/drawing/2014/main" id="{1D06C2BC-F57F-4A7D-8C36-F0C2313B4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500"/>
                <a:ext cx="1018" cy="21"/>
              </a:xfrm>
              <a:prstGeom prst="rect">
                <a:avLst/>
              </a:prstGeom>
              <a:solidFill>
                <a:srgbClr val="87C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3" name="Rectangle 168">
                <a:extLst>
                  <a:ext uri="{FF2B5EF4-FFF2-40B4-BE49-F238E27FC236}">
                    <a16:creationId xmlns:a16="http://schemas.microsoft.com/office/drawing/2014/main" id="{39B907AA-27D3-4D2D-B4A1-43A886BBA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521"/>
                <a:ext cx="1018" cy="15"/>
              </a:xfrm>
              <a:prstGeom prst="rect">
                <a:avLst/>
              </a:prstGeom>
              <a:solidFill>
                <a:srgbClr val="89C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4" name="Rectangle 169">
                <a:extLst>
                  <a:ext uri="{FF2B5EF4-FFF2-40B4-BE49-F238E27FC236}">
                    <a16:creationId xmlns:a16="http://schemas.microsoft.com/office/drawing/2014/main" id="{51F1ED3C-3D73-48CD-9BC1-D2AB784A0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536"/>
                <a:ext cx="1018" cy="21"/>
              </a:xfrm>
              <a:prstGeom prst="rect">
                <a:avLst/>
              </a:prstGeom>
              <a:solidFill>
                <a:srgbClr val="8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5" name="Rectangle 170">
                <a:extLst>
                  <a:ext uri="{FF2B5EF4-FFF2-40B4-BE49-F238E27FC236}">
                    <a16:creationId xmlns:a16="http://schemas.microsoft.com/office/drawing/2014/main" id="{D1B4D9AB-1FD3-460B-8557-E6CEF06EA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557"/>
                <a:ext cx="1018" cy="22"/>
              </a:xfrm>
              <a:prstGeom prst="rect">
                <a:avLst/>
              </a:prstGeom>
              <a:solidFill>
                <a:srgbClr val="8D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6" name="Rectangle 171">
                <a:extLst>
                  <a:ext uri="{FF2B5EF4-FFF2-40B4-BE49-F238E27FC236}">
                    <a16:creationId xmlns:a16="http://schemas.microsoft.com/office/drawing/2014/main" id="{9C123A19-45CF-44CA-83C8-CF1DF7A4D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579"/>
                <a:ext cx="1018" cy="14"/>
              </a:xfrm>
              <a:prstGeom prst="rect">
                <a:avLst/>
              </a:prstGeom>
              <a:solidFill>
                <a:srgbClr val="8FC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7" name="Rectangle 172">
                <a:extLst>
                  <a:ext uri="{FF2B5EF4-FFF2-40B4-BE49-F238E27FC236}">
                    <a16:creationId xmlns:a16="http://schemas.microsoft.com/office/drawing/2014/main" id="{6E9D6544-272F-4DE3-A4CB-BFD239B57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593"/>
                <a:ext cx="1018" cy="22"/>
              </a:xfrm>
              <a:prstGeom prst="rect">
                <a:avLst/>
              </a:prstGeom>
              <a:solidFill>
                <a:srgbClr val="91C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8" name="Rectangle 173">
                <a:extLst>
                  <a:ext uri="{FF2B5EF4-FFF2-40B4-BE49-F238E27FC236}">
                    <a16:creationId xmlns:a16="http://schemas.microsoft.com/office/drawing/2014/main" id="{C56D8656-C841-46B0-A23A-3E4FBD015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615"/>
                <a:ext cx="1018" cy="14"/>
              </a:xfrm>
              <a:prstGeom prst="rect">
                <a:avLst/>
              </a:prstGeom>
              <a:solidFill>
                <a:srgbClr val="93C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9" name="Rectangle 174">
                <a:extLst>
                  <a:ext uri="{FF2B5EF4-FFF2-40B4-BE49-F238E27FC236}">
                    <a16:creationId xmlns:a16="http://schemas.microsoft.com/office/drawing/2014/main" id="{833B695F-D6AC-4D6B-BA91-5BE35AE89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629"/>
                <a:ext cx="1018" cy="22"/>
              </a:xfrm>
              <a:prstGeom prst="rect">
                <a:avLst/>
              </a:prstGeom>
              <a:solidFill>
                <a:srgbClr val="95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0" name="Rectangle 175">
                <a:extLst>
                  <a:ext uri="{FF2B5EF4-FFF2-40B4-BE49-F238E27FC236}">
                    <a16:creationId xmlns:a16="http://schemas.microsoft.com/office/drawing/2014/main" id="{528E9007-F941-48F9-8BE2-6CBAA0DD0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651"/>
                <a:ext cx="1018" cy="14"/>
              </a:xfrm>
              <a:prstGeom prst="rect">
                <a:avLst/>
              </a:prstGeom>
              <a:solidFill>
                <a:srgbClr val="97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1" name="Rectangle 176">
                <a:extLst>
                  <a:ext uri="{FF2B5EF4-FFF2-40B4-BE49-F238E27FC236}">
                    <a16:creationId xmlns:a16="http://schemas.microsoft.com/office/drawing/2014/main" id="{12FF08CE-6B59-411F-AEDF-5C6088BAA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665"/>
                <a:ext cx="1018" cy="2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2" name="Rectangle 177">
                <a:extLst>
                  <a:ext uri="{FF2B5EF4-FFF2-40B4-BE49-F238E27FC236}">
                    <a16:creationId xmlns:a16="http://schemas.microsoft.com/office/drawing/2014/main" id="{A4858EB9-EDBB-49DE-9C95-C872DEA38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687"/>
                <a:ext cx="1018" cy="15"/>
              </a:xfrm>
              <a:prstGeom prst="rect">
                <a:avLst/>
              </a:prstGeom>
              <a:solidFill>
                <a:srgbClr val="9BC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3" name="Rectangle 178">
                <a:extLst>
                  <a:ext uri="{FF2B5EF4-FFF2-40B4-BE49-F238E27FC236}">
                    <a16:creationId xmlns:a16="http://schemas.microsoft.com/office/drawing/2014/main" id="{2F4B928A-B2EA-4C37-A09A-892780787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702"/>
                <a:ext cx="1018" cy="21"/>
              </a:xfrm>
              <a:prstGeom prst="rect">
                <a:avLst/>
              </a:prstGeom>
              <a:solidFill>
                <a:srgbClr val="9DC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4" name="Rectangle 179">
                <a:extLst>
                  <a:ext uri="{FF2B5EF4-FFF2-40B4-BE49-F238E27FC236}">
                    <a16:creationId xmlns:a16="http://schemas.microsoft.com/office/drawing/2014/main" id="{BD0DBC24-45A9-4564-A1C3-C652B6E16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723"/>
                <a:ext cx="1018" cy="15"/>
              </a:xfrm>
              <a:prstGeom prst="rect">
                <a:avLst/>
              </a:prstGeom>
              <a:solidFill>
                <a:srgbClr val="9F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5" name="Rectangle 180">
                <a:extLst>
                  <a:ext uri="{FF2B5EF4-FFF2-40B4-BE49-F238E27FC236}">
                    <a16:creationId xmlns:a16="http://schemas.microsoft.com/office/drawing/2014/main" id="{16B68E32-ECAE-4784-9507-47837CF87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738"/>
                <a:ext cx="1018" cy="14"/>
              </a:xfrm>
              <a:prstGeom prst="rect">
                <a:avLst/>
              </a:prstGeom>
              <a:solidFill>
                <a:srgbClr val="A1D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6" name="Rectangle 181">
                <a:extLst>
                  <a:ext uri="{FF2B5EF4-FFF2-40B4-BE49-F238E27FC236}">
                    <a16:creationId xmlns:a16="http://schemas.microsoft.com/office/drawing/2014/main" id="{1411A0D1-9BA7-42CC-9277-2BD3F3B6A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752"/>
                <a:ext cx="1018" cy="22"/>
              </a:xfrm>
              <a:prstGeom prst="rect">
                <a:avLst/>
              </a:prstGeom>
              <a:solidFill>
                <a:srgbClr val="A3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7" name="Rectangle 182">
                <a:extLst>
                  <a:ext uri="{FF2B5EF4-FFF2-40B4-BE49-F238E27FC236}">
                    <a16:creationId xmlns:a16="http://schemas.microsoft.com/office/drawing/2014/main" id="{7C814692-AE75-40CB-81C4-919653BC8C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774"/>
                <a:ext cx="1018" cy="14"/>
              </a:xfrm>
              <a:prstGeom prst="rect">
                <a:avLst/>
              </a:prstGeom>
              <a:solidFill>
                <a:srgbClr val="A5D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8" name="Rectangle 183">
                <a:extLst>
                  <a:ext uri="{FF2B5EF4-FFF2-40B4-BE49-F238E27FC236}">
                    <a16:creationId xmlns:a16="http://schemas.microsoft.com/office/drawing/2014/main" id="{F5DB9423-2959-444C-BD8D-CD1D6C374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788"/>
                <a:ext cx="1018" cy="15"/>
              </a:xfrm>
              <a:prstGeom prst="rect">
                <a:avLst/>
              </a:prstGeom>
              <a:solidFill>
                <a:srgbClr val="A7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9" name="Rectangle 184">
                <a:extLst>
                  <a:ext uri="{FF2B5EF4-FFF2-40B4-BE49-F238E27FC236}">
                    <a16:creationId xmlns:a16="http://schemas.microsoft.com/office/drawing/2014/main" id="{CE837D77-9A04-4CB1-A4D8-51FBCAED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803"/>
                <a:ext cx="1018" cy="21"/>
              </a:xfrm>
              <a:prstGeom prst="rect">
                <a:avLst/>
              </a:prstGeom>
              <a:solidFill>
                <a:srgbClr val="A9D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0" name="Rectangle 185">
                <a:extLst>
                  <a:ext uri="{FF2B5EF4-FFF2-40B4-BE49-F238E27FC236}">
                    <a16:creationId xmlns:a16="http://schemas.microsoft.com/office/drawing/2014/main" id="{EC99015E-63D5-4F22-9547-3A640C4DC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824"/>
                <a:ext cx="1018" cy="15"/>
              </a:xfrm>
              <a:prstGeom prst="rect">
                <a:avLst/>
              </a:prstGeom>
              <a:solidFill>
                <a:srgbClr val="AB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1" name="Rectangle 186">
                <a:extLst>
                  <a:ext uri="{FF2B5EF4-FFF2-40B4-BE49-F238E27FC236}">
                    <a16:creationId xmlns:a16="http://schemas.microsoft.com/office/drawing/2014/main" id="{3E2027DD-1BD7-442B-86C2-6807D7EEA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839"/>
                <a:ext cx="1018" cy="21"/>
              </a:xfrm>
              <a:prstGeom prst="rect">
                <a:avLst/>
              </a:prstGeom>
              <a:solidFill>
                <a:srgbClr val="AD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2" name="Rectangle 187">
                <a:extLst>
                  <a:ext uri="{FF2B5EF4-FFF2-40B4-BE49-F238E27FC236}">
                    <a16:creationId xmlns:a16="http://schemas.microsoft.com/office/drawing/2014/main" id="{C47C1E28-C34B-4797-AFA2-D26798BB4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860"/>
                <a:ext cx="1018" cy="15"/>
              </a:xfrm>
              <a:prstGeom prst="rect">
                <a:avLst/>
              </a:prstGeom>
              <a:solidFill>
                <a:srgbClr val="AF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3" name="Rectangle 188">
                <a:extLst>
                  <a:ext uri="{FF2B5EF4-FFF2-40B4-BE49-F238E27FC236}">
                    <a16:creationId xmlns:a16="http://schemas.microsoft.com/office/drawing/2014/main" id="{DA138CE3-27D0-4232-983A-7700A6920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875"/>
                <a:ext cx="1018" cy="21"/>
              </a:xfrm>
              <a:prstGeom prst="rect">
                <a:avLst/>
              </a:prstGeom>
              <a:solidFill>
                <a:srgbClr val="B1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4" name="Rectangle 189">
                <a:extLst>
                  <a:ext uri="{FF2B5EF4-FFF2-40B4-BE49-F238E27FC236}">
                    <a16:creationId xmlns:a16="http://schemas.microsoft.com/office/drawing/2014/main" id="{DB38E81D-14F7-46C4-94F5-638A01055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896"/>
                <a:ext cx="1018" cy="15"/>
              </a:xfrm>
              <a:prstGeom prst="rect">
                <a:avLst/>
              </a:prstGeom>
              <a:solidFill>
                <a:srgbClr val="B3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5" name="Rectangle 190">
                <a:extLst>
                  <a:ext uri="{FF2B5EF4-FFF2-40B4-BE49-F238E27FC236}">
                    <a16:creationId xmlns:a16="http://schemas.microsoft.com/office/drawing/2014/main" id="{1760117A-9089-4822-9E0C-FA521DA20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911"/>
                <a:ext cx="1018" cy="21"/>
              </a:xfrm>
              <a:prstGeom prst="rect">
                <a:avLst/>
              </a:prstGeom>
              <a:solidFill>
                <a:srgbClr val="B5D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6" name="Rectangle 191">
                <a:extLst>
                  <a:ext uri="{FF2B5EF4-FFF2-40B4-BE49-F238E27FC236}">
                    <a16:creationId xmlns:a16="http://schemas.microsoft.com/office/drawing/2014/main" id="{445E88EA-EC89-4396-BBA6-691F20063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932"/>
                <a:ext cx="1018" cy="15"/>
              </a:xfrm>
              <a:prstGeom prst="rect">
                <a:avLst/>
              </a:prstGeom>
              <a:solidFill>
                <a:srgbClr val="B7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7" name="Rectangle 192">
                <a:extLst>
                  <a:ext uri="{FF2B5EF4-FFF2-40B4-BE49-F238E27FC236}">
                    <a16:creationId xmlns:a16="http://schemas.microsoft.com/office/drawing/2014/main" id="{33CF96FA-AA06-4038-91E9-8118CBDA5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947"/>
                <a:ext cx="1018" cy="22"/>
              </a:xfrm>
              <a:prstGeom prst="rect">
                <a:avLst/>
              </a:prstGeom>
              <a:solidFill>
                <a:srgbClr val="B9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8" name="Rectangle 193">
                <a:extLst>
                  <a:ext uri="{FF2B5EF4-FFF2-40B4-BE49-F238E27FC236}">
                    <a16:creationId xmlns:a16="http://schemas.microsoft.com/office/drawing/2014/main" id="{CDDD8934-B6E2-4FE1-9CA7-5467D27FE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969"/>
                <a:ext cx="1018" cy="14"/>
              </a:xfrm>
              <a:prstGeom prst="rect">
                <a:avLst/>
              </a:prstGeom>
              <a:solidFill>
                <a:srgbClr val="BB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9" name="Rectangle 194">
                <a:extLst>
                  <a:ext uri="{FF2B5EF4-FFF2-40B4-BE49-F238E27FC236}">
                    <a16:creationId xmlns:a16="http://schemas.microsoft.com/office/drawing/2014/main" id="{FA7DF1AE-BCE6-4725-A3B7-EB3CC0D21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2983"/>
                <a:ext cx="1018" cy="22"/>
              </a:xfrm>
              <a:prstGeom prst="rect">
                <a:avLst/>
              </a:prstGeom>
              <a:solidFill>
                <a:srgbClr val="BDD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0" name="Rectangle 195">
                <a:extLst>
                  <a:ext uri="{FF2B5EF4-FFF2-40B4-BE49-F238E27FC236}">
                    <a16:creationId xmlns:a16="http://schemas.microsoft.com/office/drawing/2014/main" id="{1259D396-FAAA-4EF6-940C-DF01FF9B7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005"/>
                <a:ext cx="1018" cy="14"/>
              </a:xfrm>
              <a:prstGeom prst="rect">
                <a:avLst/>
              </a:prstGeom>
              <a:solidFill>
                <a:srgbClr val="BF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1" name="Rectangle 196">
                <a:extLst>
                  <a:ext uri="{FF2B5EF4-FFF2-40B4-BE49-F238E27FC236}">
                    <a16:creationId xmlns:a16="http://schemas.microsoft.com/office/drawing/2014/main" id="{A8936DEC-B8B7-4178-8CBB-57A5826C6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019"/>
                <a:ext cx="1018" cy="22"/>
              </a:xfrm>
              <a:prstGeom prst="rect">
                <a:avLst/>
              </a:prstGeom>
              <a:solidFill>
                <a:srgbClr val="C1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2" name="Rectangle 197">
                <a:extLst>
                  <a:ext uri="{FF2B5EF4-FFF2-40B4-BE49-F238E27FC236}">
                    <a16:creationId xmlns:a16="http://schemas.microsoft.com/office/drawing/2014/main" id="{A0C0B7DE-481E-4DC4-8932-4CD420CBB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041"/>
                <a:ext cx="1018" cy="21"/>
              </a:xfrm>
              <a:prstGeom prst="rect">
                <a:avLst/>
              </a:prstGeom>
              <a:solidFill>
                <a:srgbClr val="C3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3" name="Rectangle 198">
                <a:extLst>
                  <a:ext uri="{FF2B5EF4-FFF2-40B4-BE49-F238E27FC236}">
                    <a16:creationId xmlns:a16="http://schemas.microsoft.com/office/drawing/2014/main" id="{B6A66C6A-437B-4A1B-830A-4502FA42C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062"/>
                <a:ext cx="1018" cy="15"/>
              </a:xfrm>
              <a:prstGeom prst="rect">
                <a:avLst/>
              </a:prstGeom>
              <a:solidFill>
                <a:srgbClr val="C5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4" name="Rectangle 199">
                <a:extLst>
                  <a:ext uri="{FF2B5EF4-FFF2-40B4-BE49-F238E27FC236}">
                    <a16:creationId xmlns:a16="http://schemas.microsoft.com/office/drawing/2014/main" id="{35FB4FF1-971D-42A9-AC5F-7B78296E5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077"/>
                <a:ext cx="1018" cy="21"/>
              </a:xfrm>
              <a:prstGeom prst="rect">
                <a:avLst/>
              </a:prstGeom>
              <a:solidFill>
                <a:srgbClr val="C7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5" name="Rectangle 200">
                <a:extLst>
                  <a:ext uri="{FF2B5EF4-FFF2-40B4-BE49-F238E27FC236}">
                    <a16:creationId xmlns:a16="http://schemas.microsoft.com/office/drawing/2014/main" id="{74EC5E52-A2CB-469C-BA2C-3366EDE04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098"/>
                <a:ext cx="1018" cy="15"/>
              </a:xfrm>
              <a:prstGeom prst="rect">
                <a:avLst/>
              </a:prstGeom>
              <a:solidFill>
                <a:srgbClr val="C9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6" name="Rectangle 201">
                <a:extLst>
                  <a:ext uri="{FF2B5EF4-FFF2-40B4-BE49-F238E27FC236}">
                    <a16:creationId xmlns:a16="http://schemas.microsoft.com/office/drawing/2014/main" id="{BF19F056-175A-4859-9697-6BFAA713F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113"/>
                <a:ext cx="1018" cy="14"/>
              </a:xfrm>
              <a:prstGeom prst="rect">
                <a:avLst/>
              </a:prstGeom>
              <a:solidFill>
                <a:srgbClr val="CB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7" name="Rectangle 202">
                <a:extLst>
                  <a:ext uri="{FF2B5EF4-FFF2-40B4-BE49-F238E27FC236}">
                    <a16:creationId xmlns:a16="http://schemas.microsoft.com/office/drawing/2014/main" id="{0D15B142-E2CB-4B32-9BEC-35699F4FF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127"/>
                <a:ext cx="1018" cy="22"/>
              </a:xfrm>
              <a:prstGeom prst="rect">
                <a:avLst/>
              </a:prstGeom>
              <a:solidFill>
                <a:srgbClr val="CD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8" name="Rectangle 203">
                <a:extLst>
                  <a:ext uri="{FF2B5EF4-FFF2-40B4-BE49-F238E27FC236}">
                    <a16:creationId xmlns:a16="http://schemas.microsoft.com/office/drawing/2014/main" id="{6E86DE8B-82C5-4020-8C2B-430DDEFA8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149"/>
                <a:ext cx="1018" cy="14"/>
              </a:xfrm>
              <a:prstGeom prst="rect">
                <a:avLst/>
              </a:prstGeom>
              <a:solidFill>
                <a:srgbClr val="CF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9" name="Rectangle 204">
                <a:extLst>
                  <a:ext uri="{FF2B5EF4-FFF2-40B4-BE49-F238E27FC236}">
                    <a16:creationId xmlns:a16="http://schemas.microsoft.com/office/drawing/2014/main" id="{13B20D1C-CB84-47E3-9DE6-356A16D4B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7" y="3163"/>
                <a:ext cx="1018" cy="15"/>
              </a:xfrm>
              <a:prstGeom prst="rect">
                <a:avLst/>
              </a:prstGeom>
              <a:solidFill>
                <a:srgbClr val="D1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1" name="Rectangle 34">
                <a:extLst>
                  <a:ext uri="{FF2B5EF4-FFF2-40B4-BE49-F238E27FC236}">
                    <a16:creationId xmlns:a16="http://schemas.microsoft.com/office/drawing/2014/main" id="{2C76E833-2718-4E57-9218-B46176AD0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2752"/>
                <a:ext cx="1018" cy="14"/>
              </a:xfrm>
              <a:prstGeom prst="rect">
                <a:avLst/>
              </a:prstGeom>
              <a:solidFill>
                <a:srgbClr val="A3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2" name="Rectangle 44">
                <a:extLst>
                  <a:ext uri="{FF2B5EF4-FFF2-40B4-BE49-F238E27FC236}">
                    <a16:creationId xmlns:a16="http://schemas.microsoft.com/office/drawing/2014/main" id="{63E84C00-FBD8-4FDD-88F4-864D5D0EA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2831"/>
                <a:ext cx="1018" cy="8"/>
              </a:xfrm>
              <a:prstGeom prst="rect">
                <a:avLst/>
              </a:prstGeom>
              <a:solidFill>
                <a:srgbClr val="AC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3" name="Rectangle 59">
                <a:extLst>
                  <a:ext uri="{FF2B5EF4-FFF2-40B4-BE49-F238E27FC236}">
                    <a16:creationId xmlns:a16="http://schemas.microsoft.com/office/drawing/2014/main" id="{313D5563-DFC0-4B5B-991E-1B912B704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2940"/>
                <a:ext cx="1018" cy="7"/>
              </a:xfrm>
              <a:prstGeom prst="rect">
                <a:avLst/>
              </a:prstGeom>
              <a:solidFill>
                <a:srgbClr val="B8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4" name="Rectangle 69">
                <a:extLst>
                  <a:ext uri="{FF2B5EF4-FFF2-40B4-BE49-F238E27FC236}">
                    <a16:creationId xmlns:a16="http://schemas.microsoft.com/office/drawing/2014/main" id="{F1E91755-7225-4ED8-8574-7B189C58E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3012"/>
                <a:ext cx="1018" cy="14"/>
              </a:xfrm>
              <a:prstGeom prst="rect">
                <a:avLst/>
              </a:prstGeom>
              <a:solidFill>
                <a:srgbClr val="C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5" name="Rectangle 87">
                <a:extLst>
                  <a:ext uri="{FF2B5EF4-FFF2-40B4-BE49-F238E27FC236}">
                    <a16:creationId xmlns:a16="http://schemas.microsoft.com/office/drawing/2014/main" id="{BE25EC52-6BD8-455F-ABE0-FC03D2ED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" y="3171"/>
                <a:ext cx="1018" cy="7"/>
              </a:xfrm>
              <a:prstGeom prst="rect">
                <a:avLst/>
              </a:prstGeom>
              <a:solidFill>
                <a:srgbClr val="D2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6" name="Rectangle 76">
                <a:extLst>
                  <a:ext uri="{FF2B5EF4-FFF2-40B4-BE49-F238E27FC236}">
                    <a16:creationId xmlns:a16="http://schemas.microsoft.com/office/drawing/2014/main" id="{4CC7F942-2013-4136-B27D-81BEECD70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3077"/>
                <a:ext cx="1018" cy="7"/>
              </a:xfrm>
              <a:prstGeom prst="rect">
                <a:avLst/>
              </a:prstGeom>
              <a:solidFill>
                <a:srgbClr val="C7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7" name="Rectangle 78">
                <a:extLst>
                  <a:ext uri="{FF2B5EF4-FFF2-40B4-BE49-F238E27FC236}">
                    <a16:creationId xmlns:a16="http://schemas.microsoft.com/office/drawing/2014/main" id="{6A5C3AD7-62E6-4D31-B4AA-E559E8354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3098"/>
                <a:ext cx="1018" cy="8"/>
              </a:xfrm>
              <a:prstGeom prst="rect">
                <a:avLst/>
              </a:prstGeom>
              <a:solidFill>
                <a:srgbClr val="C9E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8" name="Rectangle 84">
                <a:extLst>
                  <a:ext uri="{FF2B5EF4-FFF2-40B4-BE49-F238E27FC236}">
                    <a16:creationId xmlns:a16="http://schemas.microsoft.com/office/drawing/2014/main" id="{3EAF8004-EC1A-41A8-894D-66655F56A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3149"/>
                <a:ext cx="1018" cy="7"/>
              </a:xfrm>
              <a:prstGeom prst="rect">
                <a:avLst/>
              </a:prstGeom>
              <a:solidFill>
                <a:srgbClr val="CFE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69" name="Rectangle 94">
                <a:extLst>
                  <a:ext uri="{FF2B5EF4-FFF2-40B4-BE49-F238E27FC236}">
                    <a16:creationId xmlns:a16="http://schemas.microsoft.com/office/drawing/2014/main" id="{F45340D0-0BDE-4CE8-B598-1E30AE648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3228"/>
                <a:ext cx="1018" cy="7"/>
              </a:xfrm>
              <a:prstGeom prst="rect">
                <a:avLst/>
              </a:prstGeom>
              <a:solidFill>
                <a:srgbClr val="D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70" name="Rectangle 98">
                <a:extLst>
                  <a:ext uri="{FF2B5EF4-FFF2-40B4-BE49-F238E27FC236}">
                    <a16:creationId xmlns:a16="http://schemas.microsoft.com/office/drawing/2014/main" id="{E954652F-CE64-4C08-B8A9-1600274C0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" y="3257"/>
                <a:ext cx="1018" cy="7"/>
              </a:xfrm>
              <a:prstGeom prst="rect">
                <a:avLst/>
              </a:prstGeom>
              <a:solidFill>
                <a:srgbClr val="D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71" name="Rectangle 34">
                <a:extLst>
                  <a:ext uri="{FF2B5EF4-FFF2-40B4-BE49-F238E27FC236}">
                    <a16:creationId xmlns:a16="http://schemas.microsoft.com/office/drawing/2014/main" id="{02AAF404-48CB-4AA5-99B5-238B34709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752"/>
                <a:ext cx="1018" cy="14"/>
              </a:xfrm>
              <a:prstGeom prst="rect">
                <a:avLst/>
              </a:prstGeom>
              <a:solidFill>
                <a:srgbClr val="A3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72" name="Rectangle 44">
                <a:extLst>
                  <a:ext uri="{FF2B5EF4-FFF2-40B4-BE49-F238E27FC236}">
                    <a16:creationId xmlns:a16="http://schemas.microsoft.com/office/drawing/2014/main" id="{B21D9BB8-E817-460F-ACBC-DB5606361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831"/>
                <a:ext cx="1018" cy="8"/>
              </a:xfrm>
              <a:prstGeom prst="rect">
                <a:avLst/>
              </a:prstGeom>
              <a:solidFill>
                <a:srgbClr val="ACD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73" name="Rectangle 59">
                <a:extLst>
                  <a:ext uri="{FF2B5EF4-FFF2-40B4-BE49-F238E27FC236}">
                    <a16:creationId xmlns:a16="http://schemas.microsoft.com/office/drawing/2014/main" id="{D8D8FB0B-53CA-47F3-8037-7325E839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2940"/>
                <a:ext cx="1018" cy="7"/>
              </a:xfrm>
              <a:prstGeom prst="rect">
                <a:avLst/>
              </a:prstGeom>
              <a:solidFill>
                <a:srgbClr val="B8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74" name="Rectangle 69">
                <a:extLst>
                  <a:ext uri="{FF2B5EF4-FFF2-40B4-BE49-F238E27FC236}">
                    <a16:creationId xmlns:a16="http://schemas.microsoft.com/office/drawing/2014/main" id="{A51C989A-FA13-44D9-B34C-56628D581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012"/>
                <a:ext cx="1018" cy="14"/>
              </a:xfrm>
              <a:prstGeom prst="rect">
                <a:avLst/>
              </a:prstGeom>
              <a:solidFill>
                <a:srgbClr val="C0E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75" name="Rectangle 87">
                <a:extLst>
                  <a:ext uri="{FF2B5EF4-FFF2-40B4-BE49-F238E27FC236}">
                    <a16:creationId xmlns:a16="http://schemas.microsoft.com/office/drawing/2014/main" id="{FCE13DF5-E063-4A41-8CF5-C698FB1A6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1" y="3171"/>
                <a:ext cx="1018" cy="7"/>
              </a:xfrm>
              <a:prstGeom prst="rect">
                <a:avLst/>
              </a:prstGeom>
              <a:solidFill>
                <a:srgbClr val="D2E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3" name="Rectangle 108">
                <a:extLst>
                  <a:ext uri="{FF2B5EF4-FFF2-40B4-BE49-F238E27FC236}">
                    <a16:creationId xmlns:a16="http://schemas.microsoft.com/office/drawing/2014/main" id="{8D810169-91AE-442B-8A6A-AB9DD5847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" y="2641"/>
                <a:ext cx="1014" cy="70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28575" cap="flat">
                <a:solidFill>
                  <a:srgbClr val="47AF0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7" name="Rectangle 206">
              <a:extLst>
                <a:ext uri="{FF2B5EF4-FFF2-40B4-BE49-F238E27FC236}">
                  <a16:creationId xmlns:a16="http://schemas.microsoft.com/office/drawing/2014/main" id="{D5F5326C-B1BB-412F-9E9B-79673B4DF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178"/>
              <a:ext cx="1018" cy="21"/>
            </a:xfrm>
            <a:prstGeom prst="rect">
              <a:avLst/>
            </a:prstGeom>
            <a:solidFill>
              <a:srgbClr val="D3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Rectangle 207">
              <a:extLst>
                <a:ext uri="{FF2B5EF4-FFF2-40B4-BE49-F238E27FC236}">
                  <a16:creationId xmlns:a16="http://schemas.microsoft.com/office/drawing/2014/main" id="{147BF5B3-0BC0-4E80-B6B8-0956EB0C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199"/>
              <a:ext cx="1018" cy="15"/>
            </a:xfrm>
            <a:prstGeom prst="rect">
              <a:avLst/>
            </a:prstGeom>
            <a:solidFill>
              <a:srgbClr val="D5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Rectangle 208">
              <a:extLst>
                <a:ext uri="{FF2B5EF4-FFF2-40B4-BE49-F238E27FC236}">
                  <a16:creationId xmlns:a16="http://schemas.microsoft.com/office/drawing/2014/main" id="{24F6C9AB-0061-4FF0-B658-D18603300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214"/>
              <a:ext cx="1018" cy="21"/>
            </a:xfrm>
            <a:prstGeom prst="rect">
              <a:avLst/>
            </a:prstGeom>
            <a:solidFill>
              <a:srgbClr val="D7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Rectangle 209">
              <a:extLst>
                <a:ext uri="{FF2B5EF4-FFF2-40B4-BE49-F238E27FC236}">
                  <a16:creationId xmlns:a16="http://schemas.microsoft.com/office/drawing/2014/main" id="{8CA69818-8D33-4B5F-AD66-3F1F8CEB3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235"/>
              <a:ext cx="1018" cy="15"/>
            </a:xfrm>
            <a:prstGeom prst="rect">
              <a:avLst/>
            </a:prstGeom>
            <a:solidFill>
              <a:srgbClr val="D9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Rectangle 210">
              <a:extLst>
                <a:ext uri="{FF2B5EF4-FFF2-40B4-BE49-F238E27FC236}">
                  <a16:creationId xmlns:a16="http://schemas.microsoft.com/office/drawing/2014/main" id="{779C4D0D-FCE0-4B32-B337-EAD4C8174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250"/>
              <a:ext cx="1018" cy="22"/>
            </a:xfrm>
            <a:prstGeom prst="rect">
              <a:avLst/>
            </a:prstGeom>
            <a:solidFill>
              <a:srgbClr val="DB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Rectangle 211">
              <a:extLst>
                <a:ext uri="{FF2B5EF4-FFF2-40B4-BE49-F238E27FC236}">
                  <a16:creationId xmlns:a16="http://schemas.microsoft.com/office/drawing/2014/main" id="{E4640779-FD34-45DB-92A7-B3418BADE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272"/>
              <a:ext cx="1018" cy="14"/>
            </a:xfrm>
            <a:prstGeom prst="rect">
              <a:avLst/>
            </a:prstGeom>
            <a:solidFill>
              <a:srgbClr val="DD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Rectangle 212">
              <a:extLst>
                <a:ext uri="{FF2B5EF4-FFF2-40B4-BE49-F238E27FC236}">
                  <a16:creationId xmlns:a16="http://schemas.microsoft.com/office/drawing/2014/main" id="{AD051E87-67DA-4DFC-BAA1-87669E3D6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286"/>
              <a:ext cx="1018" cy="22"/>
            </a:xfrm>
            <a:prstGeom prst="rect">
              <a:avLst/>
            </a:prstGeom>
            <a:solidFill>
              <a:srgbClr val="D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Rectangle 213">
              <a:extLst>
                <a:ext uri="{FF2B5EF4-FFF2-40B4-BE49-F238E27FC236}">
                  <a16:creationId xmlns:a16="http://schemas.microsoft.com/office/drawing/2014/main" id="{93C6DD8F-1340-42DC-840E-7146B776B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308"/>
              <a:ext cx="1018" cy="14"/>
            </a:xfrm>
            <a:prstGeom prst="rect">
              <a:avLst/>
            </a:pr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Rectangle 214">
              <a:extLst>
                <a:ext uri="{FF2B5EF4-FFF2-40B4-BE49-F238E27FC236}">
                  <a16:creationId xmlns:a16="http://schemas.microsoft.com/office/drawing/2014/main" id="{6EAB99AD-0009-45BE-A570-652BCD922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322"/>
              <a:ext cx="1018" cy="14"/>
            </a:xfrm>
            <a:prstGeom prst="rect">
              <a:avLst/>
            </a:prstGeom>
            <a:solidFill>
              <a:srgbClr val="E4F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Rectangle 215">
              <a:extLst>
                <a:ext uri="{FF2B5EF4-FFF2-40B4-BE49-F238E27FC236}">
                  <a16:creationId xmlns:a16="http://schemas.microsoft.com/office/drawing/2014/main" id="{E9883F04-C7F9-41D7-831C-94E27AED8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1473"/>
              <a:ext cx="1015" cy="1863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Line 216">
              <a:extLst>
                <a:ext uri="{FF2B5EF4-FFF2-40B4-BE49-F238E27FC236}">
                  <a16:creationId xmlns:a16="http://schemas.microsoft.com/office/drawing/2014/main" id="{93B13B45-F22B-4130-B18B-A3C8E2F41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3337"/>
              <a:ext cx="3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Line 217">
              <a:extLst>
                <a:ext uri="{FF2B5EF4-FFF2-40B4-BE49-F238E27FC236}">
                  <a16:creationId xmlns:a16="http://schemas.microsoft.com/office/drawing/2014/main" id="{F284B0A3-A54B-4E8C-A4F6-2874394BD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322"/>
              <a:ext cx="0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Line 218">
              <a:extLst>
                <a:ext uri="{FF2B5EF4-FFF2-40B4-BE49-F238E27FC236}">
                  <a16:creationId xmlns:a16="http://schemas.microsoft.com/office/drawing/2014/main" id="{74A91C21-A98C-4695-8A06-47E855925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3322"/>
              <a:ext cx="0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Line 219">
              <a:extLst>
                <a:ext uri="{FF2B5EF4-FFF2-40B4-BE49-F238E27FC236}">
                  <a16:creationId xmlns:a16="http://schemas.microsoft.com/office/drawing/2014/main" id="{E3B4D0DA-739B-46F0-92C2-65691BE2D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" y="3322"/>
              <a:ext cx="0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Line 220">
              <a:extLst>
                <a:ext uri="{FF2B5EF4-FFF2-40B4-BE49-F238E27FC236}">
                  <a16:creationId xmlns:a16="http://schemas.microsoft.com/office/drawing/2014/main" id="{3CFF001A-806A-49CD-B6B8-C9290F0B3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1" y="3322"/>
              <a:ext cx="0" cy="1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Rectangle 221">
              <a:extLst>
                <a:ext uri="{FF2B5EF4-FFF2-40B4-BE49-F238E27FC236}">
                  <a16:creationId xmlns:a16="http://schemas.microsoft.com/office/drawing/2014/main" id="{3DE3898E-9F56-44B3-B272-CE024AFDB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3361"/>
              <a:ext cx="102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en-US" sz="1013">
                  <a:solidFill>
                    <a:srgbClr val="000000"/>
                  </a:solidFill>
                  <a:cs typeface="Arial" panose="020B0604020202020204" pitchFamily="34" charset="0"/>
                </a:rPr>
                <a:t>כן</a:t>
              </a:r>
              <a:endParaRPr lang="en-US" altLang="en-US" sz="1013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222">
              <a:extLst>
                <a:ext uri="{FF2B5EF4-FFF2-40B4-BE49-F238E27FC236}">
                  <a16:creationId xmlns:a16="http://schemas.microsoft.com/office/drawing/2014/main" id="{D32431C8-92BF-4B96-A64F-5D193DB68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" y="3373"/>
              <a:ext cx="15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e-IL" altLang="en-US" sz="1013">
                  <a:solidFill>
                    <a:srgbClr val="000000"/>
                  </a:solidFill>
                  <a:cs typeface="Arial" panose="020B0604020202020204" pitchFamily="34" charset="0"/>
                </a:rPr>
                <a:t>לא</a:t>
              </a:r>
              <a:endParaRPr lang="en-US" altLang="en-US" sz="2475"/>
            </a:p>
          </p:txBody>
        </p:sp>
        <p:sp>
          <p:nvSpPr>
            <p:cNvPr id="25" name="Line 224">
              <a:extLst>
                <a:ext uri="{FF2B5EF4-FFF2-40B4-BE49-F238E27FC236}">
                  <a16:creationId xmlns:a16="http://schemas.microsoft.com/office/drawing/2014/main" id="{82EE40A9-B3D0-4975-85EB-546609BEF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302"/>
              <a:ext cx="3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Line 225">
              <a:extLst>
                <a:ext uri="{FF2B5EF4-FFF2-40B4-BE49-F238E27FC236}">
                  <a16:creationId xmlns:a16="http://schemas.microsoft.com/office/drawing/2014/main" id="{BAF7AD0C-972D-4C3E-8FD9-B7DF643D0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130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Line 226">
              <a:extLst>
                <a:ext uri="{FF2B5EF4-FFF2-40B4-BE49-F238E27FC236}">
                  <a16:creationId xmlns:a16="http://schemas.microsoft.com/office/drawing/2014/main" id="{1D1E33BD-4330-4924-B509-B69698590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4" y="130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Line 227">
              <a:extLst>
                <a:ext uri="{FF2B5EF4-FFF2-40B4-BE49-F238E27FC236}">
                  <a16:creationId xmlns:a16="http://schemas.microsoft.com/office/drawing/2014/main" id="{81EE6E0D-0D93-4F8E-8B09-2D6CEEC93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7" y="130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Line 228">
              <a:extLst>
                <a:ext uri="{FF2B5EF4-FFF2-40B4-BE49-F238E27FC236}">
                  <a16:creationId xmlns:a16="http://schemas.microsoft.com/office/drawing/2014/main" id="{5B709C4A-C7FB-439C-8424-9BD55941F5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1302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Line 229">
              <a:extLst>
                <a:ext uri="{FF2B5EF4-FFF2-40B4-BE49-F238E27FC236}">
                  <a16:creationId xmlns:a16="http://schemas.microsoft.com/office/drawing/2014/main" id="{B921DF44-1D37-42C2-8428-15CBDA3A2E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1302"/>
              <a:ext cx="0" cy="20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Line 230">
              <a:extLst>
                <a:ext uri="{FF2B5EF4-FFF2-40B4-BE49-F238E27FC236}">
                  <a16:creationId xmlns:a16="http://schemas.microsoft.com/office/drawing/2014/main" id="{CFEB0D7D-F0D3-4F31-A7BC-F33A48EF8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3337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2" name="Line 231">
              <a:extLst>
                <a:ext uri="{FF2B5EF4-FFF2-40B4-BE49-F238E27FC236}">
                  <a16:creationId xmlns:a16="http://schemas.microsoft.com/office/drawing/2014/main" id="{231B6F82-901F-47C9-BFB0-94D5930C3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3082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3" name="Line 232">
              <a:extLst>
                <a:ext uri="{FF2B5EF4-FFF2-40B4-BE49-F238E27FC236}">
                  <a16:creationId xmlns:a16="http://schemas.microsoft.com/office/drawing/2014/main" id="{2B8F737A-6E9E-4C1C-ABF8-722BC8E93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2828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4" name="Line 233">
              <a:extLst>
                <a:ext uri="{FF2B5EF4-FFF2-40B4-BE49-F238E27FC236}">
                  <a16:creationId xmlns:a16="http://schemas.microsoft.com/office/drawing/2014/main" id="{E7700182-51F8-4546-9722-FF2B57655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2574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Line 234">
              <a:extLst>
                <a:ext uri="{FF2B5EF4-FFF2-40B4-BE49-F238E27FC236}">
                  <a16:creationId xmlns:a16="http://schemas.microsoft.com/office/drawing/2014/main" id="{A9205A96-73A6-463F-B925-866114A02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2319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Line 235">
              <a:extLst>
                <a:ext uri="{FF2B5EF4-FFF2-40B4-BE49-F238E27FC236}">
                  <a16:creationId xmlns:a16="http://schemas.microsoft.com/office/drawing/2014/main" id="{261668AC-CF88-4B41-ACFB-33670A01D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2065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Line 236">
              <a:extLst>
                <a:ext uri="{FF2B5EF4-FFF2-40B4-BE49-F238E27FC236}">
                  <a16:creationId xmlns:a16="http://schemas.microsoft.com/office/drawing/2014/main" id="{0D6DC054-8D67-47F5-913D-227D5B0E3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1811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Line 237">
              <a:extLst>
                <a:ext uri="{FF2B5EF4-FFF2-40B4-BE49-F238E27FC236}">
                  <a16:creationId xmlns:a16="http://schemas.microsoft.com/office/drawing/2014/main" id="{AA31A3B9-0FF2-4D11-B268-ABB5396AE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1556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9" name="Line 238">
              <a:extLst>
                <a:ext uri="{FF2B5EF4-FFF2-40B4-BE49-F238E27FC236}">
                  <a16:creationId xmlns:a16="http://schemas.microsoft.com/office/drawing/2014/main" id="{2E27234C-3C07-4B67-ACF1-066E0F42F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0" y="1302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0" name="Rectangle 239">
              <a:extLst>
                <a:ext uri="{FF2B5EF4-FFF2-40B4-BE49-F238E27FC236}">
                  <a16:creationId xmlns:a16="http://schemas.microsoft.com/office/drawing/2014/main" id="{A66DE435-AF82-4D76-85DC-87F94539C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3290"/>
              <a:ext cx="4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en-US" altLang="en-US" sz="1013"/>
            </a:p>
          </p:txBody>
        </p:sp>
        <p:sp>
          <p:nvSpPr>
            <p:cNvPr id="41" name="Rectangle 240">
              <a:extLst>
                <a:ext uri="{FF2B5EF4-FFF2-40B4-BE49-F238E27FC236}">
                  <a16:creationId xmlns:a16="http://schemas.microsoft.com/office/drawing/2014/main" id="{0B7BC161-93E2-4831-8B41-BB12F4DCB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" y="3035"/>
              <a:ext cx="8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50</a:t>
              </a:r>
              <a:endParaRPr lang="en-US" altLang="en-US" sz="1013"/>
            </a:p>
          </p:txBody>
        </p:sp>
        <p:sp>
          <p:nvSpPr>
            <p:cNvPr id="42" name="Rectangle 241">
              <a:extLst>
                <a:ext uri="{FF2B5EF4-FFF2-40B4-BE49-F238E27FC236}">
                  <a16:creationId xmlns:a16="http://schemas.microsoft.com/office/drawing/2014/main" id="{8636A62C-A517-43D1-8B15-0C48DE96D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781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100</a:t>
              </a:r>
              <a:endParaRPr lang="en-US" altLang="en-US" sz="1013"/>
            </a:p>
          </p:txBody>
        </p:sp>
        <p:sp>
          <p:nvSpPr>
            <p:cNvPr id="43" name="Rectangle 242">
              <a:extLst>
                <a:ext uri="{FF2B5EF4-FFF2-40B4-BE49-F238E27FC236}">
                  <a16:creationId xmlns:a16="http://schemas.microsoft.com/office/drawing/2014/main" id="{9B655C2D-2FB3-49A2-82CD-57474DE97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527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150</a:t>
              </a:r>
              <a:endParaRPr lang="en-US" altLang="en-US" sz="1013"/>
            </a:p>
          </p:txBody>
        </p:sp>
        <p:sp>
          <p:nvSpPr>
            <p:cNvPr id="44" name="Rectangle 243">
              <a:extLst>
                <a:ext uri="{FF2B5EF4-FFF2-40B4-BE49-F238E27FC236}">
                  <a16:creationId xmlns:a16="http://schemas.microsoft.com/office/drawing/2014/main" id="{DC2FD4B7-86BA-4A5D-BA27-F3428DF16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272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200</a:t>
              </a:r>
              <a:endParaRPr lang="en-US" altLang="en-US" sz="1013"/>
            </a:p>
          </p:txBody>
        </p:sp>
        <p:sp>
          <p:nvSpPr>
            <p:cNvPr id="45" name="Rectangle 244">
              <a:extLst>
                <a:ext uri="{FF2B5EF4-FFF2-40B4-BE49-F238E27FC236}">
                  <a16:creationId xmlns:a16="http://schemas.microsoft.com/office/drawing/2014/main" id="{F8DC7A53-9131-4EBE-9EF4-2E7D67DB2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2018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250</a:t>
              </a:r>
              <a:endParaRPr lang="en-US" altLang="en-US" sz="1013"/>
            </a:p>
          </p:txBody>
        </p:sp>
        <p:sp>
          <p:nvSpPr>
            <p:cNvPr id="46" name="Rectangle 245">
              <a:extLst>
                <a:ext uri="{FF2B5EF4-FFF2-40B4-BE49-F238E27FC236}">
                  <a16:creationId xmlns:a16="http://schemas.microsoft.com/office/drawing/2014/main" id="{0CFC1FB2-FB78-4EB3-87F7-61E77830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764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300</a:t>
              </a:r>
              <a:endParaRPr lang="en-US" altLang="en-US" sz="1013"/>
            </a:p>
          </p:txBody>
        </p:sp>
        <p:sp>
          <p:nvSpPr>
            <p:cNvPr id="47" name="Rectangle 246">
              <a:extLst>
                <a:ext uri="{FF2B5EF4-FFF2-40B4-BE49-F238E27FC236}">
                  <a16:creationId xmlns:a16="http://schemas.microsoft.com/office/drawing/2014/main" id="{69897D31-430A-4FDE-AD72-0C267CE38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509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350</a:t>
              </a:r>
              <a:endParaRPr lang="en-US" altLang="en-US" sz="1013"/>
            </a:p>
          </p:txBody>
        </p:sp>
        <p:sp>
          <p:nvSpPr>
            <p:cNvPr id="48" name="Rectangle 247">
              <a:extLst>
                <a:ext uri="{FF2B5EF4-FFF2-40B4-BE49-F238E27FC236}">
                  <a16:creationId xmlns:a16="http://schemas.microsoft.com/office/drawing/2014/main" id="{02627295-334B-4CDD-8EC5-A15F040C2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1255"/>
              <a:ext cx="12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400</a:t>
              </a:r>
              <a:endParaRPr lang="en-US" altLang="en-US" sz="1013"/>
            </a:p>
          </p:txBody>
        </p:sp>
        <p:sp>
          <p:nvSpPr>
            <p:cNvPr id="49" name="Rectangle 248">
              <a:extLst>
                <a:ext uri="{FF2B5EF4-FFF2-40B4-BE49-F238E27FC236}">
                  <a16:creationId xmlns:a16="http://schemas.microsoft.com/office/drawing/2014/main" id="{BB61BA1B-10AF-42CA-A268-AEC82D2081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31" y="2592"/>
              <a:ext cx="3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506">
                  <a:solidFill>
                    <a:srgbClr val="000000"/>
                  </a:solidFill>
                  <a:cs typeface="Arial" panose="020B0604020202020204" pitchFamily="34" charset="0"/>
                </a:rPr>
                <a:t>No of obs</a:t>
              </a:r>
              <a:endParaRPr lang="en-US" altLang="en-US" sz="1013"/>
            </a:p>
          </p:txBody>
        </p:sp>
        <p:sp>
          <p:nvSpPr>
            <p:cNvPr id="50" name="Line 249">
              <a:extLst>
                <a:ext uri="{FF2B5EF4-FFF2-40B4-BE49-F238E27FC236}">
                  <a16:creationId xmlns:a16="http://schemas.microsoft.com/office/drawing/2014/main" id="{2529A264-1180-47B6-8051-511EAB09C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1" y="1302"/>
              <a:ext cx="0" cy="203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1" name="Line 250">
              <a:extLst>
                <a:ext uri="{FF2B5EF4-FFF2-40B4-BE49-F238E27FC236}">
                  <a16:creationId xmlns:a16="http://schemas.microsoft.com/office/drawing/2014/main" id="{5C8B7410-93C4-4B26-AB51-44B232A85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337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2" name="Line 251">
              <a:extLst>
                <a:ext uri="{FF2B5EF4-FFF2-40B4-BE49-F238E27FC236}">
                  <a16:creationId xmlns:a16="http://schemas.microsoft.com/office/drawing/2014/main" id="{C75CB7D3-FA99-4E6C-85E6-0A025163F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3082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3" name="Line 252">
              <a:extLst>
                <a:ext uri="{FF2B5EF4-FFF2-40B4-BE49-F238E27FC236}">
                  <a16:creationId xmlns:a16="http://schemas.microsoft.com/office/drawing/2014/main" id="{C6376844-BCF8-465A-B86A-A6BEBF9B7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2828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4" name="Line 253">
              <a:extLst>
                <a:ext uri="{FF2B5EF4-FFF2-40B4-BE49-F238E27FC236}">
                  <a16:creationId xmlns:a16="http://schemas.microsoft.com/office/drawing/2014/main" id="{07059209-B848-45CD-8D75-49A83B90C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2574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5" name="Line 254">
              <a:extLst>
                <a:ext uri="{FF2B5EF4-FFF2-40B4-BE49-F238E27FC236}">
                  <a16:creationId xmlns:a16="http://schemas.microsoft.com/office/drawing/2014/main" id="{7AC83F2C-C308-4084-943C-1002FFB22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2319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6" name="Line 255">
              <a:extLst>
                <a:ext uri="{FF2B5EF4-FFF2-40B4-BE49-F238E27FC236}">
                  <a16:creationId xmlns:a16="http://schemas.microsoft.com/office/drawing/2014/main" id="{1D238AB8-2654-4291-8BCA-AFC24254C9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2065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7" name="Line 256">
              <a:extLst>
                <a:ext uri="{FF2B5EF4-FFF2-40B4-BE49-F238E27FC236}">
                  <a16:creationId xmlns:a16="http://schemas.microsoft.com/office/drawing/2014/main" id="{B3E2A200-A263-4C70-ABDE-45D91F298D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811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8" name="Line 257">
              <a:extLst>
                <a:ext uri="{FF2B5EF4-FFF2-40B4-BE49-F238E27FC236}">
                  <a16:creationId xmlns:a16="http://schemas.microsoft.com/office/drawing/2014/main" id="{579F2A38-6A8C-4992-A80C-2A24796D0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556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9" name="Line 258">
              <a:extLst>
                <a:ext uri="{FF2B5EF4-FFF2-40B4-BE49-F238E27FC236}">
                  <a16:creationId xmlns:a16="http://schemas.microsoft.com/office/drawing/2014/main" id="{17BC707F-1FB4-4690-B3C2-1C9661761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302"/>
              <a:ext cx="1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6" name="Line 216">
              <a:extLst>
                <a:ext uri="{FF2B5EF4-FFF2-40B4-BE49-F238E27FC236}">
                  <a16:creationId xmlns:a16="http://schemas.microsoft.com/office/drawing/2014/main" id="{743C1DE1-10AA-425D-B603-5163FFCA2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3337"/>
              <a:ext cx="3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826AAE0-49F5-4B70-BC1D-DF57162AABF9}"/>
              </a:ext>
            </a:extLst>
          </p:cNvPr>
          <p:cNvSpPr txBox="1"/>
          <p:nvPr/>
        </p:nvSpPr>
        <p:spPr>
          <a:xfrm>
            <a:off x="2885390" y="5161286"/>
            <a:ext cx="3223959" cy="2616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100"/>
              <a:t>                 NO                                            YES                         </a:t>
            </a:r>
            <a:endParaRPr lang="en-US" sz="1100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6351B8E2-D1E8-4B7D-B6C6-F0422CD74FEF}"/>
              </a:ext>
            </a:extLst>
          </p:cNvPr>
          <p:cNvSpPr/>
          <p:nvPr/>
        </p:nvSpPr>
        <p:spPr>
          <a:xfrm>
            <a:off x="7002167" y="5161075"/>
            <a:ext cx="1521241" cy="95662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72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185">
            <a:extLst>
              <a:ext uri="{FF2B5EF4-FFF2-40B4-BE49-F238E27FC236}">
                <a16:creationId xmlns:a16="http://schemas.microsoft.com/office/drawing/2014/main" id="{BC05F7A5-4383-459B-96A4-3FDE52AE58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33795" y="1073478"/>
            <a:ext cx="5828405" cy="4262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9C8F83-9D09-4A4D-ADFE-B34867E4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465161"/>
          </a:xfrm>
        </p:spPr>
        <p:txBody>
          <a:bodyPr/>
          <a:lstStyle/>
          <a:p>
            <a:r>
              <a:rPr lang="fr-FR"/>
              <a:t>WHAT DO YOU DO WITH THE ANNUAL REPORTS?</a:t>
            </a:r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706938D-2EAE-41D2-A9C7-4549944A61E7}"/>
              </a:ext>
            </a:extLst>
          </p:cNvPr>
          <p:cNvSpPr/>
          <p:nvPr/>
        </p:nvSpPr>
        <p:spPr>
          <a:xfrm rot="5400000">
            <a:off x="3721254" y="4567416"/>
            <a:ext cx="275690" cy="200583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4E788218-900D-4F61-B04B-269D41718CBF}"/>
              </a:ext>
            </a:extLst>
          </p:cNvPr>
          <p:cNvSpPr txBox="1"/>
          <p:nvPr/>
        </p:nvSpPr>
        <p:spPr>
          <a:xfrm>
            <a:off x="2810285" y="4752986"/>
            <a:ext cx="4262667" cy="4365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/>
              <a:t> </a:t>
            </a:r>
            <a:r>
              <a:rPr lang="fr-FR" sz="1100" err="1"/>
              <a:t>Throw</a:t>
            </a:r>
            <a:r>
              <a:rPr lang="fr-FR" sz="1100"/>
              <a:t> 	      </a:t>
            </a:r>
            <a:r>
              <a:rPr lang="fr-FR" sz="1100" err="1"/>
              <a:t>Keep</a:t>
            </a:r>
            <a:r>
              <a:rPr lang="fr-FR" sz="1100"/>
              <a:t> for                     Bottom                    </a:t>
            </a:r>
            <a:r>
              <a:rPr lang="fr-FR" sz="1100" err="1"/>
              <a:t>Study</a:t>
            </a:r>
            <a:endParaRPr lang="fr-FR" sz="1100"/>
          </a:p>
          <a:p>
            <a:r>
              <a:rPr lang="fr-FR" sz="1100"/>
              <a:t> </a:t>
            </a:r>
            <a:r>
              <a:rPr lang="fr-FR" sz="1100" err="1"/>
              <a:t>Away</a:t>
            </a:r>
            <a:r>
              <a:rPr lang="fr-FR" sz="1100"/>
              <a:t>	           Later                          Line                    </a:t>
            </a:r>
            <a:r>
              <a:rPr lang="fr-FR" sz="1100" err="1"/>
              <a:t>carefully</a:t>
            </a:r>
            <a:endParaRPr lang="en-US" sz="11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8315ED-DB94-471E-8224-A3F6793BE095}"/>
              </a:ext>
            </a:extLst>
          </p:cNvPr>
          <p:cNvSpPr/>
          <p:nvPr/>
        </p:nvSpPr>
        <p:spPr>
          <a:xfrm>
            <a:off x="7562200" y="5229866"/>
            <a:ext cx="1521241" cy="95662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216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468FF2-1E97-40E5-A3D6-85F0DC3CE5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835833"/>
              </p:ext>
            </p:extLst>
          </p:nvPr>
        </p:nvGraphicFramePr>
        <p:xfrm>
          <a:off x="1496589" y="712922"/>
          <a:ext cx="6836334" cy="519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8EC1CD-6BE0-43F0-A271-2EB5FED08FC7}"/>
              </a:ext>
            </a:extLst>
          </p:cNvPr>
          <p:cNvSpPr txBox="1"/>
          <p:nvPr/>
        </p:nvSpPr>
        <p:spPr>
          <a:xfrm>
            <a:off x="361627" y="203544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95472-9035-4964-BB47-701570BA8506}"/>
              </a:ext>
            </a:extLst>
          </p:cNvPr>
          <p:cNvSpPr txBox="1"/>
          <p:nvPr/>
        </p:nvSpPr>
        <p:spPr>
          <a:xfrm>
            <a:off x="361627" y="426855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18747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79A55D-8A18-4816-B3C1-A2EF6FC03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979A55D-8A18-4816-B3C1-A2EF6FC03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F44D6-7CE3-4D67-AC22-3E62AB45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B3F44D6-7CE3-4D67-AC22-3E62AB452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6CAC29-1A61-44E8-B4B4-4FD85A358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B6CAC29-1A61-44E8-B4B4-4FD85A358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45262A-DF6E-40F6-97CC-F55797FA5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D45262A-DF6E-40F6-97CC-F55797FA5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0916-2A28-44D9-A065-BF88B811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נוסח השאלות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6711-C6FB-4B71-AB0A-EFDD02E04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b="1" u="sng"/>
              <a:t>תכנית חיסכון </a:t>
            </a:r>
            <a:r>
              <a:rPr lang="he-IL" b="1"/>
              <a:t>– אבטיפוס הרואה בחשבון הפנסיוני כחשבון חיסכון "רגיל" ולא כחשבון השקעות שהכספים בו מנוהלים וצומחים בדרך שאינה קשורה לצבירה רגילה של עמלות וריביות.</a:t>
            </a:r>
            <a:endParaRPr lang="en-US" b="1"/>
          </a:p>
          <a:p>
            <a:pPr lvl="1" algn="r" rtl="1"/>
            <a:r>
              <a:rPr lang="he-IL"/>
              <a:t>1. באיזו מידה אתה מאמין כי סכום הכסף הנצבר בחסכון פנסיוני פרטי מושפע בכלל מחסכונותיהם של חוסכים אחרים באותה קרן פנסיה?</a:t>
            </a:r>
            <a:endParaRPr lang="en-US"/>
          </a:p>
          <a:p>
            <a:pPr lvl="1" algn="r" rtl="1"/>
            <a:r>
              <a:rPr lang="he-IL"/>
              <a:t>5. באיזו מידה המדינה מגנה על ההשקעות של החוסכים בקרן הפנסיה? (</a:t>
            </a:r>
            <a:r>
              <a:rPr lang="he-IL" b="1"/>
              <a:t>הורדנו מהמדד הסופי מכיוון שלא ביטא בצורה קונספטואלית את מדד החיסכון)</a:t>
            </a:r>
            <a:endParaRPr lang="en-US" b="1"/>
          </a:p>
          <a:p>
            <a:pPr lvl="1" algn="r" rtl="1"/>
            <a:r>
              <a:rPr lang="he-IL"/>
              <a:t>6ד. הסכום הנצבר בחשבון החיסכון הפנסיוני גדל מהפקדות בלבד</a:t>
            </a:r>
            <a:endParaRPr lang="en-US"/>
          </a:p>
          <a:p>
            <a:pPr lvl="1" algn="r" rtl="1"/>
            <a:r>
              <a:rPr lang="he-IL"/>
              <a:t>7. בהגיעו לגיל הפרישה, חוסך זכאי למשוך את הסכום שנצבר בחסכון הפנסיוני שלו בבת אחת.</a:t>
            </a:r>
            <a:endParaRPr lang="en-US"/>
          </a:p>
          <a:p>
            <a:pPr lvl="1" algn="r" rtl="1"/>
            <a:r>
              <a:rPr lang="he-IL"/>
              <a:t>8א. לקרן הפנסיה יש השפעה זניחה אם בכלל על הסכום הנצבר בחיסכון.</a:t>
            </a:r>
            <a:endParaRPr lang="en-US"/>
          </a:p>
          <a:p>
            <a:pPr algn="r" rtl="1"/>
            <a:r>
              <a:rPr lang="he-IL" b="1" u="sng"/>
              <a:t>כספים מנוהלים</a:t>
            </a:r>
            <a:r>
              <a:rPr lang="he-IL" u="sng"/>
              <a:t> </a:t>
            </a:r>
            <a:r>
              <a:rPr lang="en-US"/>
              <a:t>–</a:t>
            </a:r>
            <a:r>
              <a:rPr lang="he-IL"/>
              <a:t> מדד זה רואה בחשבון הפנסיוני כחשבון השקעות ומכיר בחשיבותו של הניהול של </a:t>
            </a:r>
            <a:r>
              <a:rPr lang="he-IL" err="1"/>
              <a:t>הכסים</a:t>
            </a:r>
            <a:r>
              <a:rPr lang="he-IL"/>
              <a:t> בחשבון לצורך יצירת עודף רווח.</a:t>
            </a:r>
            <a:endParaRPr lang="en-US"/>
          </a:p>
          <a:p>
            <a:pPr lvl="1" algn="r" rtl="1"/>
            <a:r>
              <a:rPr lang="he-IL"/>
              <a:t>3.א ניהול לקוי של קרן הפנסיה משפיע על סכום החיסכון הנצבר</a:t>
            </a:r>
            <a:endParaRPr lang="en-US"/>
          </a:p>
          <a:p>
            <a:pPr lvl="1" algn="r" rtl="1"/>
            <a:r>
              <a:rPr lang="he-IL"/>
              <a:t>6ג. הסכום הנצבר בחשבון החיסכון הפנסיוני גדל מההשקעות של קרן הפנסיה בשוק ההון</a:t>
            </a:r>
            <a:endParaRPr lang="en-US"/>
          </a:p>
          <a:p>
            <a:pPr lvl="1" algn="r" rtl="1"/>
            <a:r>
              <a:rPr lang="he-IL"/>
              <a:t>8ב. לזהות קרן הפנסיה יש השפעה על הסכום הנצבר בחיסכון בעקבות ההבדל בדמי הניהול השונים.</a:t>
            </a:r>
            <a:endParaRPr lang="en-US"/>
          </a:p>
          <a:p>
            <a:pPr lvl="1" algn="r" rtl="1"/>
            <a:r>
              <a:rPr lang="he-IL"/>
              <a:t>8ג. לזהות קרן הפנסיה יש השפעה על הסכום הנצבר בחיסכון בעקבות הצלחת הקרן בבורסה.</a:t>
            </a:r>
            <a:endParaRPr lang="en-US"/>
          </a:p>
          <a:p>
            <a:pPr algn="r" rtl="1"/>
            <a:endParaRPr lang="en-US"/>
          </a:p>
          <a:p>
            <a:pPr algn="r" rt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C0FC04-CF94-48EC-889E-7A6DE79CE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48489"/>
              </p:ext>
            </p:extLst>
          </p:nvPr>
        </p:nvGraphicFramePr>
        <p:xfrm>
          <a:off x="1083564" y="811078"/>
          <a:ext cx="3488436" cy="447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B21BB60-12E5-4C46-A44D-878BBBB05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530513"/>
              </p:ext>
            </p:extLst>
          </p:nvPr>
        </p:nvGraphicFramePr>
        <p:xfrm>
          <a:off x="4936312" y="811078"/>
          <a:ext cx="3534584" cy="445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72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Graphic spid="5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2FAD-076F-4018-B07F-9964E8A7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The </a:t>
            </a:r>
            <a:r>
              <a:rPr lang="fr-FR" err="1"/>
              <a:t>models</a:t>
            </a:r>
            <a:r>
              <a:rPr lang="fr-FR"/>
              <a:t> </a:t>
            </a:r>
            <a:r>
              <a:rPr lang="fr-FR" err="1"/>
              <a:t>held</a:t>
            </a:r>
            <a:r>
              <a:rPr lang="fr-FR"/>
              <a:t> affect normative </a:t>
            </a:r>
            <a:r>
              <a:rPr lang="fr-FR" err="1"/>
              <a:t>behavior</a:t>
            </a:r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8D5054-FB21-4BAA-B97F-0B2DD418F196}"/>
              </a:ext>
            </a:extLst>
          </p:cNvPr>
          <p:cNvSpPr/>
          <p:nvPr/>
        </p:nvSpPr>
        <p:spPr>
          <a:xfrm rot="16200000">
            <a:off x="3644076" y="961431"/>
            <a:ext cx="271078" cy="3447689"/>
          </a:xfrm>
          <a:prstGeom prst="rightBrac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577D323-BD6F-4C02-A61E-9007C41EC5F2}"/>
              </a:ext>
            </a:extLst>
          </p:cNvPr>
          <p:cNvSpPr/>
          <p:nvPr/>
        </p:nvSpPr>
        <p:spPr>
          <a:xfrm rot="16200000" flipV="1">
            <a:off x="6339010" y="1967319"/>
            <a:ext cx="180719" cy="1526273"/>
          </a:xfrm>
          <a:prstGeom prst="rightBrace">
            <a:avLst>
              <a:gd name="adj1" fmla="val 8333"/>
              <a:gd name="adj2" fmla="val 50000"/>
            </a:avLst>
          </a:prstGeom>
          <a:gradFill flip="none" rotWithShape="1">
            <a:gsLst>
              <a:gs pos="0">
                <a:srgbClr val="47AF01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rgbClr val="0070C0"/>
              </a:gs>
            </a:gsLst>
            <a:lin ang="5400000" scaled="1"/>
            <a:tileRect/>
          </a:gradFill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ACF9E-5B3C-4FC1-B7B6-E6C9739AB387}"/>
              </a:ext>
            </a:extLst>
          </p:cNvPr>
          <p:cNvSpPr txBox="1"/>
          <p:nvPr/>
        </p:nvSpPr>
        <p:spPr>
          <a:xfrm>
            <a:off x="3219269" y="2029088"/>
            <a:ext cx="118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BEHAVIOR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91F1ED-7266-416F-83A4-9F4463F7BDF8}"/>
              </a:ext>
            </a:extLst>
          </p:cNvPr>
          <p:cNvSpPr txBox="1"/>
          <p:nvPr/>
        </p:nvSpPr>
        <p:spPr>
          <a:xfrm>
            <a:off x="5993191" y="2037246"/>
            <a:ext cx="981551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r-FR" sz="1600" b="1" dirty="0">
                <a:ln/>
                <a:solidFill>
                  <a:schemeClr val="tx1">
                    <a:lumMod val="75000"/>
                  </a:schemeClr>
                </a:solidFill>
              </a:rPr>
              <a:t>MODELS</a:t>
            </a:r>
            <a:endParaRPr lang="en-US" sz="1600" b="1" dirty="0">
              <a:ln/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E95A2B-182D-486F-889D-DF3E606BC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99602"/>
              </p:ext>
            </p:extLst>
          </p:nvPr>
        </p:nvGraphicFramePr>
        <p:xfrm>
          <a:off x="2014780" y="3010852"/>
          <a:ext cx="5148020" cy="1750695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593736">
                  <a:extLst>
                    <a:ext uri="{9D8B030D-6E8A-4147-A177-3AD203B41FA5}">
                      <a16:colId xmlns:a16="http://schemas.microsoft.com/office/drawing/2014/main" val="1421258837"/>
                    </a:ext>
                  </a:extLst>
                </a:gridCol>
                <a:gridCol w="1075189">
                  <a:extLst>
                    <a:ext uri="{9D8B030D-6E8A-4147-A177-3AD203B41FA5}">
                      <a16:colId xmlns:a16="http://schemas.microsoft.com/office/drawing/2014/main" val="4003618802"/>
                    </a:ext>
                  </a:extLst>
                </a:gridCol>
                <a:gridCol w="986549">
                  <a:extLst>
                    <a:ext uri="{9D8B030D-6E8A-4147-A177-3AD203B41FA5}">
                      <a16:colId xmlns:a16="http://schemas.microsoft.com/office/drawing/2014/main" val="2143432420"/>
                    </a:ext>
                  </a:extLst>
                </a:gridCol>
                <a:gridCol w="809516">
                  <a:extLst>
                    <a:ext uri="{9D8B030D-6E8A-4147-A177-3AD203B41FA5}">
                      <a16:colId xmlns:a16="http://schemas.microsoft.com/office/drawing/2014/main" val="3049274195"/>
                    </a:ext>
                  </a:extLst>
                </a:gridCol>
                <a:gridCol w="683030">
                  <a:extLst>
                    <a:ext uri="{9D8B030D-6E8A-4147-A177-3AD203B41FA5}">
                      <a16:colId xmlns:a16="http://schemas.microsoft.com/office/drawing/2014/main" val="264790994"/>
                    </a:ext>
                  </a:extLst>
                </a:gridCol>
              </a:tblGrid>
              <a:tr h="665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NEGOCIATES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</a:rPr>
                        <a:t>COLLECTS INFORMATION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Savings account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Managed fund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0926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MONITORS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 Nova" panose="020B0504020202020204" pitchFamily="34" charset="0"/>
                        </a:rPr>
                        <a:t>0.46</a:t>
                      </a:r>
                      <a:endParaRPr lang="en-US" sz="1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 Nova" panose="020B0504020202020204" pitchFamily="34" charset="0"/>
                        </a:rPr>
                        <a:t>0.30</a:t>
                      </a:r>
                      <a:endParaRPr lang="en-US" sz="1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-0.12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0.27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12496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NEGOCIATES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 Nova" panose="020B0504020202020204" pitchFamily="34" charset="0"/>
                        </a:rPr>
                        <a:t>0.41</a:t>
                      </a:r>
                      <a:endParaRPr lang="en-US" sz="1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-0.15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0.22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63837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COLLECTS INFORMATION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Arial Nova" panose="020B05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-0.12</a:t>
                      </a:r>
                      <a:endParaRPr lang="en-US" sz="1100" b="1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0.23</a:t>
                      </a:r>
                      <a:endParaRPr lang="en-US" sz="1100" b="1" dirty="0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80" marR="5080" marT="5080" marB="508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8217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D7B2A9-1AF3-4138-81D2-6DCC3284CC82}"/>
              </a:ext>
            </a:extLst>
          </p:cNvPr>
          <p:cNvSpPr/>
          <p:nvPr/>
        </p:nvSpPr>
        <p:spPr>
          <a:xfrm>
            <a:off x="5636527" y="2367642"/>
            <a:ext cx="1663175" cy="2684805"/>
          </a:xfrm>
          <a:prstGeom prst="rect">
            <a:avLst/>
          </a:prstGeom>
          <a:solidFill>
            <a:srgbClr val="A85229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CAD9-377A-4A79-AC8B-AA30E2F0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68" y="0"/>
            <a:ext cx="7200900" cy="1143000"/>
          </a:xfrm>
        </p:spPr>
        <p:txBody>
          <a:bodyPr/>
          <a:lstStyle/>
          <a:p>
            <a:r>
              <a:rPr lang="fr-FR" err="1"/>
              <a:t>What</a:t>
            </a:r>
            <a:r>
              <a:rPr lang="fr-FR"/>
              <a:t> do </a:t>
            </a:r>
            <a:r>
              <a:rPr lang="fr-FR" err="1"/>
              <a:t>you</a:t>
            </a:r>
            <a:r>
              <a:rPr lang="fr-FR"/>
              <a:t> do with the </a:t>
            </a:r>
            <a:r>
              <a:rPr lang="fr-FR" err="1"/>
              <a:t>annual</a:t>
            </a:r>
            <a:r>
              <a:rPr lang="fr-FR"/>
              <a:t> rapport?</a:t>
            </a:r>
            <a:br>
              <a:rPr lang="fr-FR"/>
            </a:br>
            <a:r>
              <a:rPr lang="fr-FR"/>
              <a:t>(by </a:t>
            </a:r>
            <a:r>
              <a:rPr lang="fr-FR" err="1"/>
              <a:t>age</a:t>
            </a:r>
            <a:r>
              <a:rPr lang="fr-FR"/>
              <a:t> group)</a:t>
            </a:r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9F1522-8357-41C1-92F9-39EC7DE77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03383"/>
              </p:ext>
            </p:extLst>
          </p:nvPr>
        </p:nvGraphicFramePr>
        <p:xfrm>
          <a:off x="1600200" y="1597760"/>
          <a:ext cx="5943600" cy="44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Graph" r:id="rId3" imgW="5943600" imgH="4462200" progId="STATISTICA.Graph">
                  <p:embed/>
                </p:oleObj>
              </mc:Choice>
              <mc:Fallback>
                <p:oleObj name="Graph" r:id="rId3" imgW="5943600" imgH="4462200" progId="STATISTICA.Grap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B9F1522-8357-41C1-92F9-39EC7DE77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597760"/>
                        <a:ext cx="5943600" cy="446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3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4488" y="1131095"/>
            <a:ext cx="5915025" cy="309086"/>
          </a:xfrm>
        </p:spPr>
        <p:txBody>
          <a:bodyPr>
            <a:normAutofit fontScale="90000"/>
          </a:bodyPr>
          <a:lstStyle/>
          <a:p>
            <a:r>
              <a:rPr lang="en-US"/>
              <a:t>Pension in Israel</a:t>
            </a:r>
            <a:endParaRPr lang="he-IL"/>
          </a:p>
        </p:txBody>
      </p:sp>
      <p:sp>
        <p:nvSpPr>
          <p:cNvPr id="4" name="Rectangle 2"/>
          <p:cNvSpPr/>
          <p:nvPr/>
        </p:nvSpPr>
        <p:spPr bwMode="gray">
          <a:xfrm>
            <a:off x="1614489" y="1639062"/>
            <a:ext cx="2904521" cy="1591056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27000" rIns="27000" bIns="27000" rtlCol="0" anchor="ctr"/>
          <a:lstStyle/>
          <a:p>
            <a:pPr algn="ctr">
              <a:lnSpc>
                <a:spcPct val="114000"/>
              </a:lnSpc>
            </a:pPr>
            <a:r>
              <a:rPr lang="en-US"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Pension in Israel is </a:t>
            </a:r>
            <a:r>
              <a:rPr lang="en-US" sz="2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mandatory</a:t>
            </a:r>
            <a:endParaRPr lang="en-US" sz="1950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8"/>
          <p:cNvSpPr/>
          <p:nvPr/>
        </p:nvSpPr>
        <p:spPr bwMode="gray">
          <a:xfrm>
            <a:off x="4722454" y="1639062"/>
            <a:ext cx="2904521" cy="1591056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27000" rIns="27000" bIns="27000" rtlCol="0" anchor="ctr"/>
          <a:lstStyle/>
          <a:p>
            <a:pPr algn="ctr">
              <a:lnSpc>
                <a:spcPct val="114000"/>
              </a:lnSpc>
            </a:pPr>
            <a:r>
              <a:rPr lang="en-US" sz="2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Severance payments </a:t>
            </a:r>
          </a:p>
          <a:p>
            <a:pPr algn="ctr">
              <a:lnSpc>
                <a:spcPct val="114000"/>
              </a:lnSpc>
            </a:pPr>
            <a:r>
              <a:rPr lang="en-US"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“compensation”</a:t>
            </a:r>
          </a:p>
          <a:p>
            <a:pPr algn="ctr">
              <a:lnSpc>
                <a:spcPct val="114000"/>
              </a:lnSpc>
            </a:pPr>
            <a:r>
              <a:rPr lang="en-US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(historically, only workers who were fired could cash-out this money)</a:t>
            </a:r>
          </a:p>
        </p:txBody>
      </p:sp>
      <p:sp>
        <p:nvSpPr>
          <p:cNvPr id="6" name="Rectangle 21"/>
          <p:cNvSpPr/>
          <p:nvPr/>
        </p:nvSpPr>
        <p:spPr bwMode="gray">
          <a:xfrm>
            <a:off x="1614489" y="3429000"/>
            <a:ext cx="2904521" cy="1591056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27000" rIns="27000" bIns="27000" rtlCol="0" anchor="ctr"/>
          <a:lstStyle/>
          <a:p>
            <a:pPr algn="ctr">
              <a:lnSpc>
                <a:spcPct val="114000"/>
              </a:lnSpc>
            </a:pPr>
            <a:r>
              <a:rPr lang="en-US"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employees are entitled to withdraw the money during </a:t>
            </a:r>
          </a:p>
          <a:p>
            <a:pPr algn="ctr">
              <a:lnSpc>
                <a:spcPct val="114000"/>
              </a:lnSpc>
            </a:pPr>
            <a:r>
              <a:rPr lang="en-US" sz="2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 switch</a:t>
            </a:r>
          </a:p>
        </p:txBody>
      </p:sp>
      <p:sp>
        <p:nvSpPr>
          <p:cNvPr id="7" name="Rectangle 23"/>
          <p:cNvSpPr/>
          <p:nvPr/>
        </p:nvSpPr>
        <p:spPr bwMode="gray">
          <a:xfrm>
            <a:off x="4732507" y="3429000"/>
            <a:ext cx="2904521" cy="159105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27000" rIns="27000" bIns="27000" rtlCol="0" anchor="ctr"/>
          <a:lstStyle/>
          <a:p>
            <a:pPr algn="ctr">
              <a:lnSpc>
                <a:spcPct val="114000"/>
              </a:lnSpc>
            </a:pPr>
            <a:r>
              <a:rPr lang="en-US" sz="13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withdrawals are estimated to reduce retirees' pension by</a:t>
            </a:r>
          </a:p>
          <a:p>
            <a:pPr algn="ctr">
              <a:lnSpc>
                <a:spcPct val="114000"/>
              </a:lnSpc>
            </a:pPr>
            <a:r>
              <a:rPr lang="en-US" sz="1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1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30%</a:t>
            </a:r>
          </a:p>
          <a:p>
            <a:pPr algn="ctr">
              <a:lnSpc>
                <a:spcPct val="114000"/>
              </a:lnSpc>
            </a:pPr>
            <a:r>
              <a:rPr lang="en-US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(according to the Ministry of Finance)</a:t>
            </a:r>
          </a:p>
        </p:txBody>
      </p:sp>
    </p:spTree>
    <p:extLst>
      <p:ext uri="{BB962C8B-B14F-4D97-AF65-F5344CB8AC3E}">
        <p14:creationId xmlns:p14="http://schemas.microsoft.com/office/powerpoint/2010/main" val="3444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(Spivak Carmel Leiser)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Sample of 470 customers of a leading pension fund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Conducted by a professional </a:t>
            </a:r>
            <a:r>
              <a:rPr lang="en-US" sz="1800" b="1" i="1" dirty="0">
                <a:solidFill>
                  <a:schemeClr val="accent6"/>
                </a:solidFill>
              </a:rPr>
              <a:t>research center</a:t>
            </a:r>
          </a:p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en-US" sz="1800" b="1" i="1" dirty="0">
              <a:solidFill>
                <a:schemeClr val="accent6"/>
              </a:solidFill>
            </a:endParaRPr>
          </a:p>
          <a:p>
            <a:pPr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>
              <a:spcBef>
                <a:spcPts val="900"/>
              </a:spcBef>
              <a:spcAft>
                <a:spcPts val="450"/>
              </a:spcAft>
            </a:pPr>
            <a:r>
              <a:rPr lang="en-US" dirty="0"/>
              <a:t>One Half of the respondents had </a:t>
            </a:r>
            <a:r>
              <a:rPr lang="en-US" sz="1800" b="1" i="1" dirty="0">
                <a:solidFill>
                  <a:schemeClr val="accent6"/>
                </a:solidFill>
              </a:rPr>
              <a:t>cashed out </a:t>
            </a:r>
            <a:r>
              <a:rPr lang="en-US" dirty="0"/>
              <a:t>in the past – indicated by the company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40 questions:</a:t>
            </a:r>
          </a:p>
          <a:p>
            <a:endParaRPr lang="he-IL" dirty="0"/>
          </a:p>
        </p:txBody>
      </p:sp>
      <p:sp>
        <p:nvSpPr>
          <p:cNvPr id="5" name="אליפסה 4"/>
          <p:cNvSpPr/>
          <p:nvPr/>
        </p:nvSpPr>
        <p:spPr>
          <a:xfrm>
            <a:off x="2619000" y="4599041"/>
            <a:ext cx="1215000" cy="121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0" lvl="1" algn="ctr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Motives for early withdrawal</a:t>
            </a:r>
          </a:p>
        </p:txBody>
      </p:sp>
      <p:sp>
        <p:nvSpPr>
          <p:cNvPr id="6" name="אליפסה 5"/>
          <p:cNvSpPr/>
          <p:nvPr/>
        </p:nvSpPr>
        <p:spPr>
          <a:xfrm>
            <a:off x="3964500" y="4599041"/>
            <a:ext cx="1215000" cy="1215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0" lvl="1" algn="ctr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 in the Israeli pension system</a:t>
            </a:r>
            <a:endParaRPr lang="he-IL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אליפסה 6"/>
          <p:cNvSpPr/>
          <p:nvPr/>
        </p:nvSpPr>
        <p:spPr>
          <a:xfrm>
            <a:off x="5310000" y="4599041"/>
            <a:ext cx="1215000" cy="1215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0" lvl="1" algn="ctr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preference</a:t>
            </a:r>
          </a:p>
        </p:txBody>
      </p:sp>
      <p:sp>
        <p:nvSpPr>
          <p:cNvPr id="8" name="אליפסה 7"/>
          <p:cNvSpPr/>
          <p:nvPr/>
        </p:nvSpPr>
        <p:spPr>
          <a:xfrm>
            <a:off x="6655500" y="4599041"/>
            <a:ext cx="1215000" cy="121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0" lvl="1" algn="ctr"/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capabilities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1273500" y="4599041"/>
            <a:ext cx="1215000" cy="1215000"/>
            <a:chOff x="174000" y="4989054"/>
            <a:chExt cx="1620000" cy="1620000"/>
          </a:xfrm>
        </p:grpSpPr>
        <p:sp>
          <p:nvSpPr>
            <p:cNvPr id="4" name="אליפסה 3"/>
            <p:cNvSpPr/>
            <p:nvPr/>
          </p:nvSpPr>
          <p:spPr>
            <a:xfrm>
              <a:off x="174000" y="4989054"/>
              <a:ext cx="1620000" cy="162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marL="0" lvl="1" algn="ctr"/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מלבן 8"/>
            <p:cNvSpPr/>
            <p:nvPr/>
          </p:nvSpPr>
          <p:spPr>
            <a:xfrm>
              <a:off x="183488" y="5493953"/>
              <a:ext cx="160556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/>
              <a:r>
                <a:rPr lang="en-US" sz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Pension</a:t>
              </a:r>
            </a:p>
            <a:p>
              <a:pPr marL="0" lvl="1" algn="ctr"/>
              <a:r>
                <a:rPr lang="en-US" sz="12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engagement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13DCD01-E9B2-406C-8E38-A4434B3D694B}"/>
              </a:ext>
            </a:extLst>
          </p:cNvPr>
          <p:cNvSpPr/>
          <p:nvPr/>
        </p:nvSpPr>
        <p:spPr>
          <a:xfrm>
            <a:off x="1050011" y="2751892"/>
            <a:ext cx="69509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Savers aged </a:t>
            </a:r>
            <a:r>
              <a:rPr lang="en-US" sz="2000" b="1" i="1" dirty="0">
                <a:solidFill>
                  <a:schemeClr val="accent6"/>
                </a:solidFill>
              </a:rPr>
              <a:t>50 years </a:t>
            </a:r>
            <a:r>
              <a:rPr lang="en-US" dirty="0"/>
              <a:t>or older were sampled </a:t>
            </a:r>
          </a:p>
          <a:p>
            <a:r>
              <a:rPr lang="en-US" dirty="0"/>
              <a:t>[40-50 - people start thinking about retirement]</a:t>
            </a:r>
          </a:p>
        </p:txBody>
      </p:sp>
    </p:spTree>
    <p:extLst>
      <p:ext uri="{BB962C8B-B14F-4D97-AF65-F5344CB8AC3E}">
        <p14:creationId xmlns:p14="http://schemas.microsoft.com/office/powerpoint/2010/main" val="21904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624C-9E8F-4985-AEC8-9C92C382D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360170"/>
            <a:ext cx="7543800" cy="2743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"What Lay People Know about Pensions?  Could it be Fixed with Financial Education?"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7302B-C533-4B6D-957C-37C16C64B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320307"/>
            <a:ext cx="7543800" cy="1057508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 David Leiser     </a:t>
            </a:r>
          </a:p>
          <a:p>
            <a:pPr algn="ctr"/>
            <a:r>
              <a:rPr lang="fr-FR" sz="2000" i="1" dirty="0">
                <a:solidFill>
                  <a:schemeClr val="accent2">
                    <a:lumMod val="75000"/>
                  </a:schemeClr>
                </a:solidFill>
              </a:rPr>
              <a:t>Pensions,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Insurance</a:t>
            </a:r>
            <a:r>
              <a:rPr lang="fr-FR" sz="2000" i="1" dirty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Financial Literacy - BGU</a:t>
            </a:r>
            <a:endParaRPr lang="fr-FR" sz="32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B615-3A03-4811-A1A5-481DA15E7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270" y="326580"/>
            <a:ext cx="1021459" cy="1033590"/>
          </a:xfrm>
          <a:prstGeom prst="rect">
            <a:avLst/>
          </a:prstGeom>
          <a:ln w="1905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28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 (similar to national sample)</a:t>
            </a:r>
            <a:endParaRPr lang="he-IL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1224628" y="1876789"/>
            <a:ext cx="2352963" cy="1387498"/>
            <a:chOff x="23164" y="1042416"/>
            <a:chExt cx="3137284" cy="1849996"/>
          </a:xfrm>
        </p:grpSpPr>
        <p:sp>
          <p:nvSpPr>
            <p:cNvPr id="5" name="TextBox 4"/>
            <p:cNvSpPr txBox="1"/>
            <p:nvPr/>
          </p:nvSpPr>
          <p:spPr>
            <a:xfrm>
              <a:off x="755321" y="1042416"/>
              <a:ext cx="167296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  <a:buSzPct val="100000"/>
              </a:pPr>
              <a:r>
                <a:rPr lang="en-GB" sz="4050" i="1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95%</a:t>
              </a:r>
            </a:p>
          </p:txBody>
        </p:sp>
        <p:sp>
          <p:nvSpPr>
            <p:cNvPr id="10" name="מלבן 9"/>
            <p:cNvSpPr/>
            <p:nvPr/>
          </p:nvSpPr>
          <p:spPr>
            <a:xfrm>
              <a:off x="23164" y="1938304"/>
              <a:ext cx="3137284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900"/>
                </a:spcAft>
              </a:pPr>
              <a:r>
                <a:rPr lang="en-US" sz="13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 the respondents support mandatory pension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4095117" y="3844243"/>
            <a:ext cx="2420207" cy="1387498"/>
            <a:chOff x="-21665" y="1042416"/>
            <a:chExt cx="3226942" cy="1849996"/>
          </a:xfrm>
        </p:grpSpPr>
        <p:sp>
          <p:nvSpPr>
            <p:cNvPr id="18" name="TextBox 17"/>
            <p:cNvSpPr txBox="1"/>
            <p:nvPr/>
          </p:nvSpPr>
          <p:spPr>
            <a:xfrm>
              <a:off x="755322" y="1042416"/>
              <a:ext cx="167296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  <a:buSzPct val="100000"/>
              </a:pPr>
              <a:r>
                <a:rPr lang="en-GB" sz="4050" i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90%</a:t>
              </a:r>
            </a:p>
          </p:txBody>
        </p:sp>
        <p:sp>
          <p:nvSpPr>
            <p:cNvPr id="19" name="מלבן 18"/>
            <p:cNvSpPr/>
            <p:nvPr/>
          </p:nvSpPr>
          <p:spPr>
            <a:xfrm>
              <a:off x="-21665" y="1938304"/>
              <a:ext cx="322694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900"/>
                </a:spcAft>
              </a:pPr>
              <a:r>
                <a:rPr lang="en-US" sz="13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percent would </a:t>
              </a:r>
              <a:r>
                <a:rPr lang="en-US" sz="13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</a:t>
              </a:r>
              <a:r>
                <a:rPr lang="en-US" sz="13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like to manage their pension funds by themselves</a:t>
              </a: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3378338" y="1876788"/>
            <a:ext cx="2005716" cy="1595246"/>
            <a:chOff x="254662" y="1042416"/>
            <a:chExt cx="2674288" cy="2126994"/>
          </a:xfrm>
        </p:grpSpPr>
        <p:sp>
          <p:nvSpPr>
            <p:cNvPr id="21" name="TextBox 20"/>
            <p:cNvSpPr txBox="1"/>
            <p:nvPr/>
          </p:nvSpPr>
          <p:spPr>
            <a:xfrm>
              <a:off x="755321" y="1042416"/>
              <a:ext cx="167296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  <a:buSzPct val="100000"/>
              </a:pPr>
              <a:r>
                <a:rPr lang="en-GB" sz="4050" i="1">
                  <a:solidFill>
                    <a:schemeClr val="accent3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62%</a:t>
              </a:r>
            </a:p>
          </p:txBody>
        </p:sp>
        <p:sp>
          <p:nvSpPr>
            <p:cNvPr id="22" name="מלבן 21"/>
            <p:cNvSpPr/>
            <p:nvPr/>
          </p:nvSpPr>
          <p:spPr>
            <a:xfrm>
              <a:off x="254662" y="1938303"/>
              <a:ext cx="2674288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900"/>
                </a:spcAft>
              </a:pPr>
              <a:r>
                <a:rPr lang="en-US" sz="13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describe the time they spent to choose their pension plan as ‘very little’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>
            <a:off x="5367528" y="1876788"/>
            <a:ext cx="2422934" cy="1595246"/>
            <a:chOff x="-21665" y="1042416"/>
            <a:chExt cx="3230578" cy="2126994"/>
          </a:xfrm>
        </p:grpSpPr>
        <p:sp>
          <p:nvSpPr>
            <p:cNvPr id="24" name="TextBox 23"/>
            <p:cNvSpPr txBox="1"/>
            <p:nvPr/>
          </p:nvSpPr>
          <p:spPr>
            <a:xfrm>
              <a:off x="755322" y="1042416"/>
              <a:ext cx="167296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  <a:buSzPct val="100000"/>
              </a:pPr>
              <a:r>
                <a:rPr lang="en-GB" sz="4050" i="1">
                  <a:solidFill>
                    <a:schemeClr val="accent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41%</a:t>
              </a:r>
            </a:p>
          </p:txBody>
        </p:sp>
        <p:sp>
          <p:nvSpPr>
            <p:cNvPr id="25" name="מלבן 24"/>
            <p:cNvSpPr/>
            <p:nvPr/>
          </p:nvSpPr>
          <p:spPr>
            <a:xfrm>
              <a:off x="-21665" y="1938303"/>
              <a:ext cx="3230578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900"/>
                </a:spcAft>
              </a:pPr>
              <a:r>
                <a:rPr lang="en-US" sz="13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describe their knowledge about their pension account as insufficient of very insufficient</a:t>
              </a: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2429797" y="3844243"/>
            <a:ext cx="1955198" cy="1179748"/>
            <a:chOff x="288340" y="1042416"/>
            <a:chExt cx="2606931" cy="1572996"/>
          </a:xfrm>
        </p:grpSpPr>
        <p:sp>
          <p:nvSpPr>
            <p:cNvPr id="27" name="TextBox 26"/>
            <p:cNvSpPr txBox="1"/>
            <p:nvPr/>
          </p:nvSpPr>
          <p:spPr>
            <a:xfrm>
              <a:off x="755321" y="1042416"/>
              <a:ext cx="1672968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450"/>
                </a:spcBef>
                <a:buSzPct val="100000"/>
              </a:pPr>
              <a:r>
                <a:rPr lang="en-GB" sz="4050" i="1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35%</a:t>
              </a:r>
            </a:p>
          </p:txBody>
        </p:sp>
        <p:sp>
          <p:nvSpPr>
            <p:cNvPr id="28" name="מלבן 27"/>
            <p:cNvSpPr/>
            <p:nvPr/>
          </p:nvSpPr>
          <p:spPr>
            <a:xfrm>
              <a:off x="288340" y="1938304"/>
              <a:ext cx="260693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0"/>
                </a:spcBef>
                <a:spcAft>
                  <a:spcPts val="900"/>
                </a:spcAft>
              </a:pPr>
              <a:r>
                <a:rPr lang="en-US" sz="13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don’t read their pension reports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807C80-AFF3-47D8-AAE7-DE29B854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in time info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750C4-06EE-4CF9-875C-6590E327F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968A-E272-4688-89B6-F26FF145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cash out? - ignorance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DCF2-04B2-4F40-B646-1F2CD14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39062"/>
            <a:ext cx="6782769" cy="752843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b="1" i="1" dirty="0"/>
              <a:t>Would you cash out your compensation during job change? 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2400" b="1" i="1" dirty="0">
                <a:solidFill>
                  <a:schemeClr val="accent6"/>
                </a:solidFill>
              </a:rPr>
              <a:t>54%</a:t>
            </a:r>
            <a:r>
              <a:rPr lang="en-US" sz="1600" dirty="0"/>
              <a:t> - </a:t>
            </a:r>
            <a:r>
              <a:rPr lang="en-US" sz="1600" b="1" dirty="0"/>
              <a:t>NO</a:t>
            </a:r>
            <a:r>
              <a:rPr lang="en-US" sz="1600" dirty="0"/>
              <a:t> (unlikely/very unlikely)</a:t>
            </a:r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en-US" sz="1600" dirty="0"/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endParaRPr lang="en-US" sz="900" dirty="0"/>
          </a:p>
          <a:p>
            <a:pPr>
              <a:spcAft>
                <a:spcPts val="450"/>
              </a:spcAft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1050" i="1" dirty="0"/>
              <a:t>			</a:t>
            </a:r>
            <a:endParaRPr lang="en-US" sz="1800" dirty="0"/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en-US" sz="1600" dirty="0"/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en-US" sz="1600" b="1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BE2B5-AE77-45DA-9FDD-CCD359C49864}"/>
              </a:ext>
            </a:extLst>
          </p:cNvPr>
          <p:cNvSpPr/>
          <p:nvPr/>
        </p:nvSpPr>
        <p:spPr>
          <a:xfrm>
            <a:off x="1064540" y="2849698"/>
            <a:ext cx="639563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b="1" i="1" dirty="0"/>
              <a:t>How much money would you take from your pension account if you had the chance?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000" b="1" i="1" dirty="0">
                <a:solidFill>
                  <a:schemeClr val="accent6"/>
                </a:solidFill>
              </a:rPr>
              <a:t>71% </a:t>
            </a:r>
            <a:r>
              <a:rPr lang="en-US" sz="1600" dirty="0"/>
              <a:t>- I wouldn’t take out money from my retirement savings</a:t>
            </a:r>
          </a:p>
        </p:txBody>
      </p:sp>
      <p:pic>
        <p:nvPicPr>
          <p:cNvPr id="7" name="Picture 6" descr="wtf baby&#10;&#10;Description generated with high confidence">
            <a:extLst>
              <a:ext uri="{FF2B5EF4-FFF2-40B4-BE49-F238E27FC236}">
                <a16:creationId xmlns:a16="http://schemas.microsoft.com/office/drawing/2014/main" id="{E269DCB3-D2B5-486F-9438-4455A10BA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23" y="4041424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E03C74-88F0-4D8B-84CE-F2B9077C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362075" y="1524000"/>
            <a:ext cx="6419850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0629D-795C-45D1-8A20-E4A0C6A740FB}"/>
              </a:ext>
            </a:extLst>
          </p:cNvPr>
          <p:cNvSpPr txBox="1"/>
          <p:nvPr/>
        </p:nvSpPr>
        <p:spPr>
          <a:xfrm>
            <a:off x="5500122" y="6380136"/>
            <a:ext cx="343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Nationally representative sample</a:t>
            </a:r>
          </a:p>
        </p:txBody>
      </p:sp>
    </p:spTree>
    <p:extLst>
      <p:ext uri="{BB962C8B-B14F-4D97-AF65-F5344CB8AC3E}">
        <p14:creationId xmlns:p14="http://schemas.microsoft.com/office/powerpoint/2010/main" val="1866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968A-E272-4688-89B6-F26FF145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context of ‘compensation’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DCF2-04B2-4F40-B646-1F2CD14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680" y="1639062"/>
            <a:ext cx="6139625" cy="4176522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/>
              <a:t>Until recently, severance payments were not part of most employees’ pension</a:t>
            </a:r>
          </a:p>
          <a:p>
            <a:pPr>
              <a:spcAft>
                <a:spcPts val="450"/>
              </a:spcAft>
            </a:pPr>
            <a:r>
              <a:rPr lang="en-US"/>
              <a:t>Might explain the ‘compensation effect’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US" sz="900" i="1"/>
              <a:t>			</a:t>
            </a:r>
            <a:endParaRPr lang="en-US"/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en-US" sz="1350"/>
          </a:p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en-US" sz="1350" b="1" i="1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21B215BF-778E-46AC-9F38-1579BF1638BD}"/>
              </a:ext>
            </a:extLst>
          </p:cNvPr>
          <p:cNvGrpSpPr/>
          <p:nvPr/>
        </p:nvGrpSpPr>
        <p:grpSpPr>
          <a:xfrm>
            <a:off x="1359081" y="2929097"/>
            <a:ext cx="3154680" cy="2650719"/>
            <a:chOff x="190833" y="3109895"/>
            <a:chExt cx="4206240" cy="3534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460BB6-C8C6-4DE8-B0C6-635F4A65EBF0}"/>
                </a:ext>
              </a:extLst>
            </p:cNvPr>
            <p:cNvSpPr/>
            <p:nvPr/>
          </p:nvSpPr>
          <p:spPr>
            <a:xfrm>
              <a:off x="190833" y="3109895"/>
              <a:ext cx="4206240" cy="7955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257175" lvl="1" indent="-257175" algn="ctr">
                <a:buClr>
                  <a:schemeClr val="accent3">
                    <a:lumMod val="75000"/>
                  </a:schemeClr>
                </a:buClr>
              </a:pP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Retirement savings:</a:t>
              </a:r>
            </a:p>
            <a:p>
              <a:pPr marL="257175" lvl="1" indent="-257175" algn="ctr">
                <a:buClr>
                  <a:schemeClr val="accent3">
                    <a:lumMod val="75000"/>
                  </a:schemeClr>
                </a:buClr>
              </a:pP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money is part of my pension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3CA8A8-20D4-4FC1-A7A1-3BFC8CED872C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/>
            <a:srcRect t="2693" r="25226" b="19382"/>
            <a:stretch/>
          </p:blipFill>
          <p:spPr>
            <a:xfrm>
              <a:off x="190833" y="3900987"/>
              <a:ext cx="4206240" cy="27432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8" name="קבוצה 3">
            <a:extLst>
              <a:ext uri="{FF2B5EF4-FFF2-40B4-BE49-F238E27FC236}">
                <a16:creationId xmlns:a16="http://schemas.microsoft.com/office/drawing/2014/main" id="{B1563A4D-01DF-445C-AC3C-090152925989}"/>
              </a:ext>
            </a:extLst>
          </p:cNvPr>
          <p:cNvGrpSpPr/>
          <p:nvPr/>
        </p:nvGrpSpPr>
        <p:grpSpPr>
          <a:xfrm>
            <a:off x="4627138" y="2929097"/>
            <a:ext cx="3154680" cy="2650719"/>
            <a:chOff x="4723338" y="3109895"/>
            <a:chExt cx="4206240" cy="353429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519498-504B-49CF-A50D-849A632694CE}"/>
                </a:ext>
              </a:extLst>
            </p:cNvPr>
            <p:cNvSpPr/>
            <p:nvPr/>
          </p:nvSpPr>
          <p:spPr>
            <a:xfrm>
              <a:off x="4723338" y="3109895"/>
              <a:ext cx="4206240" cy="7955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57175" lvl="1" indent="-257175" algn="ctr">
                <a:buClr>
                  <a:schemeClr val="accent3">
                    <a:lumMod val="75000"/>
                  </a:schemeClr>
                </a:buClr>
              </a:pP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windfall:</a:t>
              </a:r>
            </a:p>
            <a:p>
              <a:pPr marL="257175" lvl="1" indent="-257175" algn="ctr">
                <a:buClr>
                  <a:schemeClr val="accent3">
                    <a:lumMod val="75000"/>
                  </a:schemeClr>
                </a:buClr>
              </a:pPr>
              <a:r>
                <a:rPr lang="en-US" sz="15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 got some extra cash.</a:t>
              </a:r>
              <a:r>
                <a:rPr lang="en-US" sz="1500" dirty="0">
                  <a:solidFill>
                    <a:schemeClr val="accent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ACC451-4A8E-45B6-935A-C929586B25D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/>
            <a:srcRect l="6979"/>
            <a:stretch/>
          </p:blipFill>
          <p:spPr>
            <a:xfrm>
              <a:off x="4723338" y="3900987"/>
              <a:ext cx="4206240" cy="27432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157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162E-0601-40DF-974E-2BEBC697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" indent="0">
              <a:spcAft>
                <a:spcPts val="450"/>
              </a:spcAft>
            </a:pPr>
            <a:r>
              <a:rPr lang="en-US" dirty="0" err="1"/>
              <a:t>Lemelson</a:t>
            </a:r>
            <a:r>
              <a:rPr lang="en-US" dirty="0"/>
              <a:t>, Leiser and Spivak -  lab experiment </a:t>
            </a:r>
            <a:br>
              <a:rPr lang="en-US" dirty="0"/>
            </a:br>
            <a:r>
              <a:rPr lang="en-US" dirty="0"/>
              <a:t>manipulated formulation</a:t>
            </a:r>
            <a:br>
              <a:rPr lang="en-US" dirty="0"/>
            </a:br>
            <a:r>
              <a:rPr lang="en-US" sz="1100" i="1" dirty="0"/>
              <a:t>			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CD2D9-B87C-458A-AF7F-CF4233EB6E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1550" y="1828800"/>
            <a:ext cx="6103659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“Imagine …</a:t>
            </a:r>
          </a:p>
          <a:p>
            <a:r>
              <a:rPr lang="en-US" dirty="0"/>
              <a:t>We saved for you a sum [compensation fund] according to regulations</a:t>
            </a:r>
          </a:p>
          <a:p>
            <a:r>
              <a:rPr lang="en-US" dirty="0"/>
              <a:t>Would you take out that sum/ compensation</a:t>
            </a:r>
          </a:p>
          <a:p>
            <a:pPr marL="3429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DCF2-04B2-4F40-B646-1F2CD14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41" y="230920"/>
            <a:ext cx="6139625" cy="456047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endParaRPr lang="en-US" sz="1350" b="1" i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688E16-D818-4961-8ABA-7D76FB84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247" y="2127852"/>
            <a:ext cx="37405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Likelihood to withdraw according to formulation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67D6523-C279-45FA-9A5B-92A1E6B4C1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54987"/>
              </p:ext>
            </p:extLst>
          </p:nvPr>
        </p:nvGraphicFramePr>
        <p:xfrm>
          <a:off x="2394534" y="2404851"/>
          <a:ext cx="4223147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Graph" r:id="rId4" imgW="5629320" imgH="4226400" progId="STATISTICA.Graph">
                  <p:embed/>
                </p:oleObj>
              </mc:Choice>
              <mc:Fallback>
                <p:oleObj name="Graph" r:id="rId4" imgW="5629320" imgH="4226400" progId="STATISTICA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67D6523-C279-45FA-9A5B-92A1E6B4C1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534" y="2404851"/>
                        <a:ext cx="4223147" cy="317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5470559-D885-4B60-A74B-4F426061433C}"/>
              </a:ext>
            </a:extLst>
          </p:cNvPr>
          <p:cNvSpPr/>
          <p:nvPr/>
        </p:nvSpPr>
        <p:spPr>
          <a:xfrm>
            <a:off x="930989" y="1655918"/>
            <a:ext cx="19960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US" sz="2400" b="1" cap="all" dirty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30916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8FA42-932D-4BD9-A4AB-3CC56874D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percentage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166E76-7D14-4305-88A4-6F7251E2E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417" y="189832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D511BC-16A3-489A-85BB-22714B86A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342678"/>
              </p:ext>
            </p:extLst>
          </p:nvPr>
        </p:nvGraphicFramePr>
        <p:xfrm>
          <a:off x="2388868" y="2113748"/>
          <a:ext cx="3955256" cy="296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Graph" r:id="rId3" imgW="5272560" imgH="3954960" progId="STATISTICA.Graph">
                  <p:embed/>
                </p:oleObj>
              </mc:Choice>
              <mc:Fallback>
                <p:oleObj name="Graph" r:id="rId3" imgW="5272560" imgH="3954960" progId="STATISTICA.Graph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3D511BC-16A3-489A-85BB-22714B86A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868" y="2113748"/>
                        <a:ext cx="3955256" cy="29658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25C0006-CA29-44C4-991B-4E19AADE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522" y="1836749"/>
            <a:ext cx="18696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350"/>
              <a:t>Likelihood to withdraw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DC252-87B4-4FD4-922E-95896361B051}"/>
              </a:ext>
            </a:extLst>
          </p:cNvPr>
          <p:cNvSpPr/>
          <p:nvPr/>
        </p:nvSpPr>
        <p:spPr>
          <a:xfrm>
            <a:off x="2039758" y="5442192"/>
            <a:ext cx="582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/>
              <a:t>Depending</a:t>
            </a:r>
            <a:r>
              <a:rPr lang="fr-FR" b="1" dirty="0"/>
              <a:t> on how </a:t>
            </a:r>
            <a:r>
              <a:rPr lang="fr-FR" b="1" dirty="0" err="1"/>
              <a:t>you</a:t>
            </a:r>
            <a:r>
              <a:rPr lang="fr-FR" b="1" dirty="0"/>
              <a:t> </a:t>
            </a:r>
            <a:r>
              <a:rPr lang="fr-FR" b="1" dirty="0" err="1"/>
              <a:t>compute</a:t>
            </a:r>
            <a:r>
              <a:rPr lang="fr-FR" b="1" dirty="0"/>
              <a:t>, </a:t>
            </a:r>
          </a:p>
          <a:p>
            <a:r>
              <a:rPr lang="fr-FR" b="1" dirty="0" err="1"/>
              <a:t>we</a:t>
            </a:r>
            <a:r>
              <a:rPr lang="fr-FR" b="1" dirty="0"/>
              <a:t> are </a:t>
            </a:r>
            <a:r>
              <a:rPr lang="fr-FR" b="1" dirty="0" err="1"/>
              <a:t>talking</a:t>
            </a:r>
            <a:r>
              <a:rPr lang="fr-FR" b="1" dirty="0"/>
              <a:t> about 1.3 billion ils/</a:t>
            </a:r>
            <a:r>
              <a:rPr lang="fr-FR" b="1" dirty="0" err="1"/>
              <a:t>year</a:t>
            </a:r>
            <a:r>
              <a:rPr lang="fr-FR" b="1" dirty="0"/>
              <a:t> (~380 M </a:t>
            </a:r>
            <a:r>
              <a:rPr lang="fr-FR" b="1" dirty="0" err="1"/>
              <a:t>usd</a:t>
            </a:r>
            <a:r>
              <a:rPr lang="fr-FR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A9562-E910-4D83-A027-39AC650A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8C346-7865-4D6C-81F1-F63605BD7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r" rtl="1"/>
                <a:r>
                  <a:rPr lang="he-IL"/>
                  <a:t>על מנת להעריך את המשמעות הכספית האפשרית של שינוי המסגור, במונחים אבסולוטיים, על כלל המשק, ניתן לבחון את התוצאות ביותר מזווית אחת:</a:t>
                </a:r>
              </a:p>
              <a:p>
                <a:pPr algn="r" rtl="1"/>
                <a:r>
                  <a:rPr lang="he-IL"/>
                  <a:t>עוד שבתנאי הפיצויים ממוצע הסבירות למשוך היה 73%, בתנאי הפנסיה הוא היה 41%. </a:t>
                </a:r>
              </a:p>
              <a:p>
                <a:pPr algn="r" rtl="1"/>
                <a:r>
                  <a:rPr lang="he-IL"/>
                  <a:t>כלומר על פי תוצאות הניסוי, מסגור הכספים כחלק מהפנסיה עשוי להוביל לירידה של 43.8% במספר המושכים של כספי רכיב הפיצויים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73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e-IL"/>
                  <a:t>). </a:t>
                </a:r>
              </a:p>
              <a:p>
                <a:pPr algn="r" rtl="1"/>
                <a:r>
                  <a:rPr lang="he-IL"/>
                  <a:t>לפי הנתונים הנוגעים לשנת 2015, 184,314 עובדים משכו את כספי רכיב הפיצויים (</a:t>
                </a:r>
                <a:r>
                  <a:rPr lang="en-US"/>
                  <a:t>Israel Ministry of Finance</a:t>
                </a:r>
                <a:r>
                  <a:rPr lang="he-IL"/>
                  <a:t>, 2016). לפי חישוב זה, שינוי המסגור לפנסיה במקום מסגור כפיצויים יכול להוביל לכך שרק 103,519 עובדים ימשכו את כספי רכיב הפיצויים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184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438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519</m:t>
                    </m:r>
                  </m:oMath>
                </a14:m>
                <a:r>
                  <a:rPr lang="he-IL"/>
                  <a:t>). </a:t>
                </a:r>
              </a:p>
              <a:p>
                <a:pPr algn="r" rtl="1"/>
                <a:r>
                  <a:rPr lang="he-IL"/>
                  <a:t>כמו-כן, בעוד שבתנאי הפיצויים ממוצע אחוז הכספים שדווח כי יימשכו היה 62.46%, בתנאי הפנסיה הוא היה 40.06%. כלומר מסגור הכספים כחלק מהפנסיה עשוי להוביל לירידה של 35.9% בסכום שנמשך מרכיב הפיצויים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46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e-IL"/>
                  <a:t>). </a:t>
                </a:r>
              </a:p>
              <a:p>
                <a:pPr algn="r" rtl="1"/>
                <a:r>
                  <a:rPr lang="he-IL"/>
                  <a:t>הסכום הכולל שנמשך בשנת 2015 מרכיבי הפיצויים הוא כ-2 מיליארד ש"ח, על-כן הסכום הממוצע שנמשך הוא 10,851 ₪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184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314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851</m:t>
                    </m:r>
                  </m:oMath>
                </a14:m>
                <a:r>
                  <a:rPr lang="he-IL"/>
                  <a:t>). כלומר שינוי המסגור לפנסיה במקום מסגור כפיצויים עשוי להוביל לכך שהסכום הממוצע שיימשך יהיה 6,960 ₪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960</m:t>
                    </m:r>
                  </m:oMath>
                </a14:m>
                <a:r>
                  <a:rPr lang="he-IL"/>
                  <a:t>) בלבד. </a:t>
                </a:r>
              </a:p>
              <a:p>
                <a:pPr algn="r" rtl="1"/>
                <a:r>
                  <a:rPr lang="he-IL"/>
                  <a:t>בהינתן ש-103,519 עובדים ימשכו את כספי רכיב הפיצויים, ושמשיכה ממוצעת תהיה בגובה 6,960 ₪, סך המשיכות במשק צפוי להיות 720,443,549 ₪, 64% פחות מסך המשיכות המוערך ב-2015 – </a:t>
                </a:r>
                <a:r>
                  <a:rPr lang="he-IL" b="1"/>
                  <a:t>שווה ערך לכמעט 1.3 מיליארד ₪</a:t>
                </a:r>
                <a:r>
                  <a:rPr lang="he-IL"/>
                  <a:t>.</a:t>
                </a:r>
                <a:endParaRPr lang="en-US"/>
              </a:p>
              <a:p>
                <a:pPr algn="r" rtl="1"/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8C346-7865-4D6C-81F1-F63605BD7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8" t="-889" b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3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C2E4-D905-4449-B407-9A38F971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F0562-D71F-42DE-B889-F1EDCBCBF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Using the term ‘receive’ rather then ‘withdraw’ </a:t>
            </a:r>
            <a:r>
              <a:rPr lang="en-US" b="1" i="1">
                <a:solidFill>
                  <a:schemeClr val="accent6"/>
                </a:solidFill>
              </a:rPr>
              <a:t>increased the likelihood</a:t>
            </a:r>
            <a:r>
              <a:rPr lang="en-US"/>
              <a:t> to take the compensation (N=255)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6EB5A2-D39B-4A73-9CA8-674ACAE2B7D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84298" y="2477644"/>
          <a:ext cx="4773168" cy="3044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Graph" r:id="rId3" imgW="3657600" imgH="2743200" progId="STATISTICA.Graph">
                  <p:embed/>
                </p:oleObj>
              </mc:Choice>
              <mc:Fallback>
                <p:oleObj name="Graph" r:id="rId3" imgW="3657600" imgH="2743200" progId="STATISTICA.Grap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16EB5A2-D39B-4A73-9CA8-674ACAE2B7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4298" y="2477644"/>
                        <a:ext cx="4773168" cy="3044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9CED3A6B-1DC1-42C2-A3A2-360C38CE9C2A}"/>
              </a:ext>
            </a:extLst>
          </p:cNvPr>
          <p:cNvSpPr/>
          <p:nvPr/>
        </p:nvSpPr>
        <p:spPr>
          <a:xfrm>
            <a:off x="6027756" y="5730041"/>
            <a:ext cx="16539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/>
              <a:t>[p&lt;.05 ; Cohen’s d =.34]</a:t>
            </a:r>
          </a:p>
        </p:txBody>
      </p:sp>
      <p:sp>
        <p:nvSpPr>
          <p:cNvPr id="11" name="מלבן 10"/>
          <p:cNvSpPr/>
          <p:nvPr/>
        </p:nvSpPr>
        <p:spPr>
          <a:xfrm>
            <a:off x="3577590" y="5032208"/>
            <a:ext cx="1591056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money (Accept)</a:t>
            </a:r>
            <a:endParaRPr lang="he-IL" sz="1050" i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969764" y="5032208"/>
            <a:ext cx="1455755" cy="577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Retirement savings (withdraw)</a:t>
            </a:r>
            <a:endParaRPr lang="he-IL" sz="1050" i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1934D2-A778-43FF-9301-88046AEF3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" y="344606"/>
            <a:ext cx="8749444" cy="58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41ED-3946-401B-AF65-7B0CB0A3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emotioanl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route:</a:t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4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1EC8-E428-4511-9D1A-3DE2FB45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Anger </a:t>
            </a:r>
            <a:r>
              <a:rPr lang="fr-FR" err="1"/>
              <a:t>works</a:t>
            </a:r>
            <a:r>
              <a:rPr lang="fr-FR"/>
              <a:t> </a:t>
            </a:r>
            <a:r>
              <a:rPr lang="fr-FR" err="1"/>
              <a:t>when</a:t>
            </a:r>
            <a:r>
              <a:rPr lang="fr-FR"/>
              <a:t> </a:t>
            </a:r>
            <a:r>
              <a:rPr lang="fr-FR" err="1"/>
              <a:t>properly</a:t>
            </a:r>
            <a:r>
              <a:rPr lang="fr-FR"/>
              <a:t> </a:t>
            </a:r>
            <a:r>
              <a:rPr lang="fr-FR" err="1"/>
              <a:t>channeled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2D4993-3001-4DFF-9125-D62AE23276B7}"/>
              </a:ext>
            </a:extLst>
          </p:cNvPr>
          <p:cNvGrpSpPr/>
          <p:nvPr/>
        </p:nvGrpSpPr>
        <p:grpSpPr>
          <a:xfrm>
            <a:off x="1579075" y="2099569"/>
            <a:ext cx="5816023" cy="3530817"/>
            <a:chOff x="2302606" y="2250862"/>
            <a:chExt cx="4686057" cy="2869058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1D62CD5-3B46-4AA0-9075-BEC1450A9771}"/>
                </a:ext>
              </a:extLst>
            </p:cNvPr>
            <p:cNvSpPr/>
            <p:nvPr/>
          </p:nvSpPr>
          <p:spPr>
            <a:xfrm>
              <a:off x="5654132" y="2250862"/>
              <a:ext cx="1334531" cy="169194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E45F9DFB-AA73-4F24-A1FB-58D72254832A}"/>
                </a:ext>
              </a:extLst>
            </p:cNvPr>
            <p:cNvSpPr/>
            <p:nvPr/>
          </p:nvSpPr>
          <p:spPr>
            <a:xfrm>
              <a:off x="2302606" y="4094359"/>
              <a:ext cx="3040921" cy="102556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2184F502-059E-4CFF-AD38-62E5DDAAEC1B}"/>
                </a:ext>
              </a:extLst>
            </p:cNvPr>
            <p:cNvSpPr/>
            <p:nvPr/>
          </p:nvSpPr>
          <p:spPr>
            <a:xfrm>
              <a:off x="2302606" y="2250862"/>
              <a:ext cx="3040921" cy="1691944"/>
            </a:xfrm>
            <a:prstGeom prst="roundRect">
              <a:avLst/>
            </a:prstGeom>
            <a:solidFill>
              <a:srgbClr val="FF3300">
                <a:alpha val="27059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BAC76A-8DB4-40C7-B018-0E860E03B1D2}"/>
                </a:ext>
              </a:extLst>
            </p:cNvPr>
            <p:cNvSpPr/>
            <p:nvPr/>
          </p:nvSpPr>
          <p:spPr>
            <a:xfrm>
              <a:off x="2498095" y="2407463"/>
              <a:ext cx="889687" cy="43789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r-FR" sz="1600" dirty="0">
                  <a:latin typeface="Arial Narrow" panose="020B0606020202030204" pitchFamily="34" charset="0"/>
                </a:rPr>
                <a:t>Anger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3133FBF-9F02-4BC2-A366-14775F1FA4FF}"/>
                </a:ext>
              </a:extLst>
            </p:cNvPr>
            <p:cNvSpPr/>
            <p:nvPr/>
          </p:nvSpPr>
          <p:spPr>
            <a:xfrm>
              <a:off x="2498095" y="4380698"/>
              <a:ext cx="889687" cy="4378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latin typeface="Arial Narrow" panose="020B0606020202030204" pitchFamily="34" charset="0"/>
                </a:rPr>
                <a:t>Switch  </a:t>
              </a:r>
              <a:r>
                <a:rPr lang="fr-FR" sz="1600" dirty="0" err="1">
                  <a:latin typeface="Arial Narrow" panose="020B0606020202030204" pitchFamily="34" charset="0"/>
                </a:rPr>
                <a:t>funds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695E095-EC8B-413B-90E8-0CDA0E323643}"/>
                </a:ext>
              </a:extLst>
            </p:cNvPr>
            <p:cNvSpPr/>
            <p:nvPr/>
          </p:nvSpPr>
          <p:spPr>
            <a:xfrm>
              <a:off x="4002263" y="4380698"/>
              <a:ext cx="889687" cy="43789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fr-FR" sz="1600" dirty="0" err="1">
                  <a:latin typeface="Arial Narrow" panose="020B0606020202030204" pitchFamily="34" charset="0"/>
                </a:rPr>
                <a:t>Paralysis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67550C3-B114-4297-8DA8-F07116A5DB47}"/>
                </a:ext>
              </a:extLst>
            </p:cNvPr>
            <p:cNvCxnSpPr>
              <a:cxnSpLocks/>
              <a:stCxn id="4" idx="0"/>
              <a:endCxn id="5" idx="2"/>
            </p:cNvCxnSpPr>
            <p:nvPr/>
          </p:nvCxnSpPr>
          <p:spPr>
            <a:xfrm flipH="1" flipV="1">
              <a:off x="2942938" y="2845354"/>
              <a:ext cx="1504168" cy="508175"/>
            </a:xfrm>
            <a:prstGeom prst="straightConnector1">
              <a:avLst/>
            </a:prstGeom>
            <a:ln w="5715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8A9B51F-B0D9-40D1-8D8B-0EBB18379852}"/>
                </a:ext>
              </a:extLst>
            </p:cNvPr>
            <p:cNvCxnSpPr>
              <a:cxnSpLocks/>
              <a:stCxn id="7" idx="1"/>
              <a:endCxn id="4" idx="3"/>
            </p:cNvCxnSpPr>
            <p:nvPr/>
          </p:nvCxnSpPr>
          <p:spPr>
            <a:xfrm flipH="1" flipV="1">
              <a:off x="5068610" y="3572476"/>
              <a:ext cx="844580" cy="1245"/>
            </a:xfrm>
            <a:prstGeom prst="straightConnector1">
              <a:avLst/>
            </a:prstGeom>
            <a:ln cmpd="sng"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BBC540-7078-4D24-BCEF-332A42C9BD47}"/>
                </a:ext>
              </a:extLst>
            </p:cNvPr>
            <p:cNvCxnSpPr>
              <a:cxnSpLocks/>
              <a:stCxn id="4" idx="2"/>
              <a:endCxn id="8" idx="0"/>
            </p:cNvCxnSpPr>
            <p:nvPr/>
          </p:nvCxnSpPr>
          <p:spPr>
            <a:xfrm flipH="1">
              <a:off x="4447106" y="3791420"/>
              <a:ext cx="1" cy="589277"/>
            </a:xfrm>
            <a:prstGeom prst="straightConnector1">
              <a:avLst/>
            </a:prstGeom>
            <a:ln cmpd="sng">
              <a:solidFill>
                <a:srgbClr val="6D7D6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D7F016A-0149-4B32-BD78-88E34EE25601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>
              <a:off x="2942939" y="2845355"/>
              <a:ext cx="0" cy="1535343"/>
            </a:xfrm>
            <a:prstGeom prst="straightConnector1">
              <a:avLst/>
            </a:prstGeom>
            <a:ln cmpd="sng">
              <a:solidFill>
                <a:srgbClr val="6D7D66"/>
              </a:solidFill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2F6C29B-FA9E-404A-888B-6DBCF75BAC1B}"/>
                </a:ext>
              </a:extLst>
            </p:cNvPr>
            <p:cNvCxnSpPr>
              <a:cxnSpLocks/>
              <a:stCxn id="37" idx="1"/>
              <a:endCxn id="5" idx="3"/>
            </p:cNvCxnSpPr>
            <p:nvPr/>
          </p:nvCxnSpPr>
          <p:spPr>
            <a:xfrm flipH="1" flipV="1">
              <a:off x="3387782" y="2626409"/>
              <a:ext cx="2525410" cy="21551"/>
            </a:xfrm>
            <a:prstGeom prst="straightConnector1">
              <a:avLst/>
            </a:prstGeom>
            <a:ln cmpd="sng"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7F5BAD6-E49B-4BEF-B97B-FC78C936F194}"/>
                </a:ext>
              </a:extLst>
            </p:cNvPr>
            <p:cNvSpPr/>
            <p:nvPr/>
          </p:nvSpPr>
          <p:spPr>
            <a:xfrm>
              <a:off x="3825600" y="3353529"/>
              <a:ext cx="1243012" cy="437892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fr-FR" sz="1600" dirty="0" err="1">
                  <a:latin typeface="Arial Narrow" panose="020B0606020202030204" pitchFamily="34" charset="0"/>
                </a:rPr>
                <a:t>Helplessness</a:t>
              </a:r>
              <a:endParaRPr lang="he-IL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F1F7B69-A414-4A8F-BD74-F11FD56D2161}"/>
                </a:ext>
              </a:extLst>
            </p:cNvPr>
            <p:cNvSpPr/>
            <p:nvPr/>
          </p:nvSpPr>
          <p:spPr>
            <a:xfrm>
              <a:off x="5913192" y="2429014"/>
              <a:ext cx="935080" cy="43789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1600" dirty="0">
                  <a:latin typeface="Arial Narrow" panose="020B0606020202030204" pitchFamily="34" charset="0"/>
                </a:rPr>
                <a:t>Provocation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180E905-87DF-4484-90C2-90B029FEDD81}"/>
                </a:ext>
              </a:extLst>
            </p:cNvPr>
            <p:cNvSpPr/>
            <p:nvPr/>
          </p:nvSpPr>
          <p:spPr>
            <a:xfrm>
              <a:off x="5913192" y="3354774"/>
              <a:ext cx="889687" cy="437892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en-US" sz="1600" dirty="0">
                  <a:latin typeface="Arial Narrow" panose="020B0606020202030204" pitchFamily="34" charset="0"/>
                </a:rPr>
                <a:t>Complexity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5E6D-4338-490E-8EA4-3EA380DE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Which</a:t>
            </a:r>
            <a:r>
              <a:rPr lang="fr-FR"/>
              <a:t> </a:t>
            </a:r>
            <a:r>
              <a:rPr lang="fr-FR" err="1"/>
              <a:t>emotion</a:t>
            </a:r>
            <a:r>
              <a:rPr lang="fr-FR"/>
              <a:t> leads to </a:t>
            </a:r>
            <a:r>
              <a:rPr lang="fr-FR" err="1"/>
              <a:t>decision</a:t>
            </a:r>
            <a:r>
              <a:rPr lang="fr-FR"/>
              <a:t> to click </a:t>
            </a:r>
            <a:r>
              <a:rPr lang="en-US"/>
              <a:t>(and talk to company rep)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C324328-0356-47F5-B4C1-D6D2F86BA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33683"/>
              </p:ext>
            </p:extLst>
          </p:nvPr>
        </p:nvGraphicFramePr>
        <p:xfrm>
          <a:off x="1472029" y="1899712"/>
          <a:ext cx="2675238" cy="173179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337619">
                  <a:extLst>
                    <a:ext uri="{9D8B030D-6E8A-4147-A177-3AD203B41FA5}">
                      <a16:colId xmlns:a16="http://schemas.microsoft.com/office/drawing/2014/main" val="3324037834"/>
                    </a:ext>
                  </a:extLst>
                </a:gridCol>
                <a:gridCol w="1337619">
                  <a:extLst>
                    <a:ext uri="{9D8B030D-6E8A-4147-A177-3AD203B41FA5}">
                      <a16:colId xmlns:a16="http://schemas.microsoft.com/office/drawing/2014/main" val="1083703859"/>
                    </a:ext>
                  </a:extLst>
                </a:gridCol>
              </a:tblGrid>
              <a:tr h="2886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Feeling scale</a:t>
                      </a:r>
                    </a:p>
                  </a:txBody>
                  <a:tcPr marL="3810" marR="3810" marT="381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beta</a:t>
                      </a:r>
                    </a:p>
                  </a:txBody>
                  <a:tcPr marL="3810" marR="3810" marT="381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92309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Opposition</a:t>
                      </a:r>
                    </a:p>
                  </a:txBody>
                  <a:tcPr marR="3810" marT="381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0.25</a:t>
                      </a:r>
                    </a:p>
                  </a:txBody>
                  <a:tcPr marL="3810" marR="3810" marT="381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878034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Helplessness</a:t>
                      </a:r>
                    </a:p>
                  </a:txBody>
                  <a:tcPr marR="3810" marT="381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-0.24</a:t>
                      </a:r>
                    </a:p>
                  </a:txBody>
                  <a:tcPr marL="3810" marR="3810" marT="381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15636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Anger</a:t>
                      </a:r>
                    </a:p>
                  </a:txBody>
                  <a:tcPr marR="3810" marT="381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0.21</a:t>
                      </a:r>
                    </a:p>
                  </a:txBody>
                  <a:tcPr marL="3810" marR="3810" marT="381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3284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Passivity</a:t>
                      </a:r>
                    </a:p>
                  </a:txBody>
                  <a:tcPr marR="3810" marT="381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-0.1</a:t>
                      </a:r>
                    </a:p>
                  </a:txBody>
                  <a:tcPr marL="3810" marR="3810" marT="381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40887"/>
                  </a:ext>
                </a:extLst>
              </a:tr>
              <a:tr h="2886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Revenge</a:t>
                      </a:r>
                    </a:p>
                  </a:txBody>
                  <a:tcPr marR="3810" marT="381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50" b="0" i="0" u="none" strike="noStrike">
                          <a:solidFill>
                            <a:srgbClr val="FFFFFF"/>
                          </a:solidFill>
                          <a:effectLst/>
                          <a:latin typeface="Arial Nova" panose="020B0504020202020204" pitchFamily="34" charset="0"/>
                        </a:rPr>
                        <a:t>-0.01</a:t>
                      </a:r>
                    </a:p>
                  </a:txBody>
                  <a:tcPr marL="3810" marR="3810" marT="3810" marB="0" anchor="ctr"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676722"/>
                  </a:ext>
                </a:extLst>
              </a:tr>
            </a:tbl>
          </a:graphicData>
        </a:graphic>
      </p:graphicFrame>
      <p:pic>
        <p:nvPicPr>
          <p:cNvPr id="2050" name="Picture 2" descr="Résultat de recherche d'images pour &quot;button press&quot;">
            <a:extLst>
              <a:ext uri="{FF2B5EF4-FFF2-40B4-BE49-F238E27FC236}">
                <a16:creationId xmlns:a16="http://schemas.microsoft.com/office/drawing/2014/main" id="{DC786930-72C9-4C18-81C7-0750E9D4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6735" y="1898906"/>
            <a:ext cx="3027871" cy="173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58EB-4000-42ED-AA20-F661A60A0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06DC-B352-4BA3-9F46-8F60477AE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1800" dirty="0"/>
              <a:t>People are terribly ignorant</a:t>
            </a:r>
          </a:p>
          <a:p>
            <a:pPr marL="34290" indent="0">
              <a:buNone/>
            </a:pPr>
            <a:r>
              <a:rPr lang="en-US" sz="1800" dirty="0"/>
              <a:t>This affects their behavior</a:t>
            </a:r>
          </a:p>
          <a:p>
            <a:pPr marL="34290" indent="0">
              <a:buNone/>
            </a:pPr>
            <a:r>
              <a:rPr lang="en-US" sz="1800" dirty="0"/>
              <a:t>Ignorance isn’t random, corresponds to some mode of understanding</a:t>
            </a:r>
          </a:p>
          <a:p>
            <a:pPr marL="34290" indent="0">
              <a:buNone/>
            </a:pPr>
            <a:r>
              <a:rPr lang="en-US" sz="1800" dirty="0"/>
              <a:t>Teaching FL in general was often shown to be pretty useless</a:t>
            </a:r>
          </a:p>
          <a:p>
            <a:pPr marL="34290" indent="0">
              <a:buNone/>
            </a:pPr>
            <a:r>
              <a:rPr lang="en-US" sz="1800" dirty="0"/>
              <a:t>You can give them info at point of decision and this affects them</a:t>
            </a:r>
          </a:p>
          <a:p>
            <a:pPr marL="34290" indent="0">
              <a:buNone/>
            </a:pPr>
            <a:r>
              <a:rPr lang="en-US" sz="1800" dirty="0"/>
              <a:t>You can combine with the emotional route. Lab studies to determine what works.</a:t>
            </a:r>
          </a:p>
          <a:p>
            <a:pPr marL="34290" indent="0">
              <a:buNone/>
            </a:pPr>
            <a:endParaRPr lang="en-US" sz="1800" dirty="0"/>
          </a:p>
          <a:p>
            <a:pPr marL="34290" indent="0">
              <a:buNone/>
            </a:pPr>
            <a:endParaRPr lang="en-US" sz="1800" dirty="0"/>
          </a:p>
          <a:p>
            <a:pPr marL="34290" indent="0">
              <a:buNone/>
            </a:pPr>
            <a:r>
              <a:rPr lang="en-US" sz="1800" dirty="0"/>
              <a:t>Thanks to the Finance Ministry for supporting this work.</a:t>
            </a:r>
          </a:p>
          <a:p>
            <a:pPr marL="34290" indent="0">
              <a:buNone/>
            </a:pPr>
            <a:endParaRPr lang="en-US" sz="1800" dirty="0"/>
          </a:p>
          <a:p>
            <a:pPr marL="3429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40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7472" y="1438312"/>
            <a:ext cx="5799434" cy="1906073"/>
          </a:xfrm>
        </p:spPr>
        <p:txBody>
          <a:bodyPr/>
          <a:lstStyle/>
          <a:p>
            <a:pPr algn="ctr"/>
            <a:r>
              <a:rPr lang="en-US" dirty="0">
                <a:effectLst/>
                <a:latin typeface="Segoe Script" panose="030B0504020000000003" pitchFamily="66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524729" y="5453949"/>
            <a:ext cx="4213886" cy="733216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</a:rPr>
              <a:t>dleiser@bgu.ac.il</a:t>
            </a:r>
          </a:p>
        </p:txBody>
      </p:sp>
    </p:spTree>
    <p:extLst>
      <p:ext uri="{BB962C8B-B14F-4D97-AF65-F5344CB8AC3E}">
        <p14:creationId xmlns:p14="http://schemas.microsoft.com/office/powerpoint/2010/main" val="37925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898559"/>
            <a:ext cx="7888779" cy="838802"/>
          </a:xfrm>
        </p:spPr>
        <p:txBody>
          <a:bodyPr>
            <a:normAutofit/>
          </a:bodyPr>
          <a:lstStyle/>
          <a:p>
            <a:r>
              <a:rPr lang="en-US" dirty="0"/>
              <a:t>Consequences for public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03" y="4990612"/>
            <a:ext cx="3446350" cy="399320"/>
          </a:xfrm>
        </p:spPr>
        <p:txBody>
          <a:bodyPr/>
          <a:lstStyle/>
          <a:p>
            <a:pPr marL="34290" indent="0">
              <a:buNone/>
            </a:pPr>
            <a:r>
              <a:rPr lang="en-US" dirty="0"/>
              <a:t>Elsa Fornero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6025-5294-43AA-987A-D50497926E50}" type="slidenum">
              <a:rPr lang="he-IL" smtClean="0"/>
              <a:pPr/>
              <a:t>4</a:t>
            </a:fld>
            <a:endParaRPr lang="en-GB" dirty="0"/>
          </a:p>
        </p:txBody>
      </p:sp>
      <p:pic>
        <p:nvPicPr>
          <p:cNvPr id="9218" name="Picture 2" descr="Résultat de recherche d'images pour &quot;elsa fornero bikin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20" y="3087000"/>
            <a:ext cx="2202873" cy="132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D5FDB0-DD89-480F-98F6-5704AA13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public knows nothing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1083C-A5CD-467F-BF8B-C072A40D3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C9A5-0530-4C73-8FCC-8F44AB86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National </a:t>
            </a:r>
            <a:r>
              <a:rPr lang="fr-FR" dirty="0" err="1"/>
              <a:t>representative</a:t>
            </a:r>
            <a:r>
              <a:rPr lang="fr-FR" dirty="0"/>
              <a:t> </a:t>
            </a:r>
            <a:r>
              <a:rPr lang="fr-FR" dirty="0" err="1"/>
              <a:t>sample</a:t>
            </a:r>
            <a:r>
              <a:rPr lang="fr-FR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E9A6-7938-4716-8FC5-603281A71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N= 504</a:t>
            </a:r>
          </a:p>
          <a:p>
            <a:r>
              <a:rPr lang="en-US" sz="1800" dirty="0"/>
              <a:t>Representative in terms of age, gender, SES, origin </a:t>
            </a:r>
            <a:r>
              <a:rPr lang="en-US" sz="1800" dirty="0" err="1"/>
              <a:t>etc</a:t>
            </a:r>
            <a:endParaRPr lang="en-US" sz="1800" dirty="0"/>
          </a:p>
          <a:p>
            <a:r>
              <a:rPr lang="en-US" sz="1800" dirty="0"/>
              <a:t>(not representative of 2 important minorities:  haredi and </a:t>
            </a:r>
            <a:r>
              <a:rPr lang="en-US" sz="1800" dirty="0" err="1"/>
              <a:t>arab</a:t>
            </a:r>
            <a:r>
              <a:rPr lang="en-US" sz="1800" dirty="0"/>
              <a:t>) </a:t>
            </a:r>
            <a:r>
              <a:rPr lang="en-US" sz="1800" dirty="0">
                <a:sym typeface="Wingdings" panose="05000000000000000000" pitchFamily="2" charset="2"/>
              </a:rPr>
              <a:t> overly optimistic</a:t>
            </a:r>
            <a:endParaRPr lang="en-US" sz="1800" dirty="0"/>
          </a:p>
          <a:p>
            <a:endParaRPr lang="en-US" sz="1800" dirty="0"/>
          </a:p>
          <a:p>
            <a:endParaRPr lang="he-IL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EE4F1-756B-4D91-8BC4-97F9932604A2}"/>
              </a:ext>
            </a:extLst>
          </p:cNvPr>
          <p:cNvSpPr txBox="1"/>
          <p:nvPr/>
        </p:nvSpPr>
        <p:spPr>
          <a:xfrm>
            <a:off x="749085" y="6395635"/>
            <a:ext cx="2145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Leiser </a:t>
            </a:r>
            <a:r>
              <a:rPr lang="fr-FR" sz="1400" dirty="0" err="1"/>
              <a:t>Rosenbaum</a:t>
            </a:r>
            <a:r>
              <a:rPr lang="fr-FR" sz="1400" dirty="0"/>
              <a:t> Spivak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1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E2F76E-A1EC-4714-A167-B7095AEAFF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0074095"/>
              </p:ext>
            </p:extLst>
          </p:nvPr>
        </p:nvGraphicFramePr>
        <p:xfrm>
          <a:off x="1133959" y="754251"/>
          <a:ext cx="6876081" cy="4820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4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24DF37-C92C-464F-ACB8-5FFDA004B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BD598-A62C-4F64-8F4A-76FBB34E6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66F35C-672D-4C0B-83AB-5D7153E6B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2A0921-A8FA-473B-A258-5DAD0289D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CA93E6-0A64-4D7F-A4F6-A68CA4DDB0DB}"/>
              </a:ext>
            </a:extLst>
          </p:cNvPr>
          <p:cNvSpPr txBox="1"/>
          <p:nvPr/>
        </p:nvSpPr>
        <p:spPr>
          <a:xfrm>
            <a:off x="2546691" y="4488978"/>
            <a:ext cx="37000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1013"/>
              <a:t>כמובן רבים מנחשים, ועצם השאלה מעודדת לחשוב שכן </a:t>
            </a:r>
            <a:r>
              <a:rPr lang="he-IL" sz="1013">
                <a:sym typeface="Wingdings" panose="05000000000000000000" pitchFamily="2" charset="2"/>
              </a:rPr>
              <a:t> אמדן יתר</a:t>
            </a:r>
            <a:endParaRPr lang="en-US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7E31D-BB1D-4756-BE0E-97E9C135C0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54389" y="1488261"/>
            <a:ext cx="5524500" cy="3810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1AEC85-B05E-4BA7-A0D5-62F57C7B1077}"/>
              </a:ext>
            </a:extLst>
          </p:cNvPr>
          <p:cNvSpPr/>
          <p:nvPr/>
        </p:nvSpPr>
        <p:spPr>
          <a:xfrm>
            <a:off x="1865111" y="3318198"/>
            <a:ext cx="4006838" cy="1693942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C69CD4-F00F-43E7-9935-FB5D6A53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Insurance</a:t>
            </a:r>
            <a:r>
              <a:rPr lang="fr-FR" dirty="0"/>
              <a:t>: Do pension </a:t>
            </a:r>
            <a:r>
              <a:rPr lang="fr-FR" dirty="0" err="1"/>
              <a:t>savings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4B43B-E4E8-4D1A-8646-57FDF5693447}"/>
              </a:ext>
            </a:extLst>
          </p:cNvPr>
          <p:cNvSpPr txBox="1"/>
          <p:nvPr/>
        </p:nvSpPr>
        <p:spPr>
          <a:xfrm>
            <a:off x="5820974" y="4634943"/>
            <a:ext cx="66556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sz="1013">
                <a:sym typeface="Wingdings" panose="05000000000000000000" pitchFamily="2" charset="2"/>
              </a:rPr>
              <a:t>אמדן יתר</a:t>
            </a:r>
            <a:endParaRPr lang="en-US" sz="1013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6C1D3A-6705-4A50-AA2F-DA4723B6B3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809750" y="1524000"/>
            <a:ext cx="5524500" cy="381000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DB34379-7097-4855-B64F-A3E94415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</p:spPr>
        <p:txBody>
          <a:bodyPr/>
          <a:lstStyle/>
          <a:p>
            <a:r>
              <a:rPr lang="fr-FR" dirty="0" err="1"/>
              <a:t>Insurance</a:t>
            </a:r>
            <a:r>
              <a:rPr lang="fr-FR" dirty="0"/>
              <a:t>: Do pension </a:t>
            </a:r>
            <a:r>
              <a:rPr lang="fr-FR" dirty="0" err="1"/>
              <a:t>savings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514DC-CCDD-40C8-8472-566AB7BA04B9}"/>
              </a:ext>
            </a:extLst>
          </p:cNvPr>
          <p:cNvSpPr txBox="1"/>
          <p:nvPr/>
        </p:nvSpPr>
        <p:spPr>
          <a:xfrm>
            <a:off x="3481953" y="6550617"/>
            <a:ext cx="333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 correlation with previous one</a:t>
            </a:r>
          </a:p>
        </p:txBody>
      </p:sp>
    </p:spTree>
    <p:extLst>
      <p:ext uri="{BB962C8B-B14F-4D97-AF65-F5344CB8AC3E}">
        <p14:creationId xmlns:p14="http://schemas.microsoft.com/office/powerpoint/2010/main" val="24931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7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4AD42C8-7AF3-4951-A1AF-CA653A988577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1373</Words>
  <Application>Microsoft Office PowerPoint</Application>
  <PresentationFormat>On-screen Show (4:3)</PresentationFormat>
  <Paragraphs>222</Paragraphs>
  <Slides>34</Slides>
  <Notes>7</Notes>
  <HiddenSlides>4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Narrow</vt:lpstr>
      <vt:lpstr>Arial Nova</vt:lpstr>
      <vt:lpstr>Calibri</vt:lpstr>
      <vt:lpstr>Cambria</vt:lpstr>
      <vt:lpstr>Cambria Math</vt:lpstr>
      <vt:lpstr>Gisha</vt:lpstr>
      <vt:lpstr>Segoe Script</vt:lpstr>
      <vt:lpstr>Verdana</vt:lpstr>
      <vt:lpstr>Wingdings</vt:lpstr>
      <vt:lpstr>Red Line Business 16x9</vt:lpstr>
      <vt:lpstr>Graph</vt:lpstr>
      <vt:lpstr>PowerPoint Presentation</vt:lpstr>
      <vt:lpstr>"What Lay People Know about Pensions?  Could it be Fixed with Financial Education?"</vt:lpstr>
      <vt:lpstr>PowerPoint Presentation</vt:lpstr>
      <vt:lpstr>Consequences for public policy</vt:lpstr>
      <vt:lpstr>The public knows nothing</vt:lpstr>
      <vt:lpstr>National representative sample </vt:lpstr>
      <vt:lpstr>PowerPoint Presentation</vt:lpstr>
      <vt:lpstr>Insurance: Do pension savings include… </vt:lpstr>
      <vt:lpstr>Insurance: Do pension savings include… </vt:lpstr>
      <vt:lpstr>HOW WELL DO YOU UNDERSTAND these issues?</vt:lpstr>
      <vt:lpstr>DID YOU EVER COMPARE VARIOUS FUNDS?</vt:lpstr>
      <vt:lpstr>WHAT DO YOU DO WITH THE ANNUAL REPORTS?</vt:lpstr>
      <vt:lpstr>PowerPoint Presentation</vt:lpstr>
      <vt:lpstr>נוסח השאלות</vt:lpstr>
      <vt:lpstr>PowerPoint Presentation</vt:lpstr>
      <vt:lpstr>The models held affect normative behavior</vt:lpstr>
      <vt:lpstr>What do you do with the annual rapport? (by age group)</vt:lpstr>
      <vt:lpstr>Pension in Israel</vt:lpstr>
      <vt:lpstr>Survey (Spivak Carmel Leiser)</vt:lpstr>
      <vt:lpstr>some Results (similar to national sample)</vt:lpstr>
      <vt:lpstr>Just in time info</vt:lpstr>
      <vt:lpstr>Why do people cash out? - ignorance</vt:lpstr>
      <vt:lpstr>PowerPoint Presentation</vt:lpstr>
      <vt:lpstr>The context of ‘compensation’</vt:lpstr>
      <vt:lpstr>Lemelson, Leiser and Spivak -  lab experiment  manipulated formulation    </vt:lpstr>
      <vt:lpstr>PowerPoint Presentation</vt:lpstr>
      <vt:lpstr>percentage</vt:lpstr>
      <vt:lpstr>PowerPoint Presentation</vt:lpstr>
      <vt:lpstr>Mental Accounts</vt:lpstr>
      <vt:lpstr>The emotioanl route: Experimental paradigm to study in lab</vt:lpstr>
      <vt:lpstr>Anger works when properly channeled</vt:lpstr>
      <vt:lpstr>Which emotion leads to decision to click (and talk to company rep)</vt:lpstr>
      <vt:lpstr>Conclusion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2012-11-15T11:09:13Z</dcterms:created>
  <dcterms:modified xsi:type="dcterms:W3CDTF">2018-03-27T07:00:21Z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