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8"/>
  </p:handoutMasterIdLst>
  <p:sldIdLst>
    <p:sldId id="279" r:id="rId2"/>
    <p:sldId id="274" r:id="rId3"/>
    <p:sldId id="257" r:id="rId4"/>
    <p:sldId id="275" r:id="rId5"/>
    <p:sldId id="276" r:id="rId6"/>
    <p:sldId id="259" r:id="rId7"/>
    <p:sldId id="277" r:id="rId8"/>
    <p:sldId id="265" r:id="rId9"/>
    <p:sldId id="260" r:id="rId10"/>
    <p:sldId id="267" r:id="rId11"/>
    <p:sldId id="268" r:id="rId12"/>
    <p:sldId id="261" r:id="rId13"/>
    <p:sldId id="278" r:id="rId14"/>
    <p:sldId id="273" r:id="rId15"/>
    <p:sldId id="262" r:id="rId16"/>
    <p:sldId id="263" r:id="rId17"/>
  </p:sldIdLst>
  <p:sldSz cx="12192000" cy="6858000"/>
  <p:notesSz cx="6858000" cy="994727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Satisfaction with pension arrangement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42.4</c:v>
                </c:pt>
                <c:pt idx="1">
                  <c:v>53.2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092888"/>
        <c:axId val="404090928"/>
      </c:barChart>
      <c:catAx>
        <c:axId val="404092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04090928"/>
        <c:crosses val="autoZero"/>
        <c:auto val="1"/>
        <c:lblAlgn val="ctr"/>
        <c:lblOffset val="100"/>
        <c:noMultiLvlLbl val="0"/>
      </c:catAx>
      <c:valAx>
        <c:axId val="40409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04092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</c:legendEntry>
      <c:layout>
        <c:manualLayout>
          <c:xMode val="edge"/>
          <c:yMode val="edge"/>
          <c:x val="0.3604603636501959"/>
          <c:y val="0.77974774655519741"/>
          <c:w val="0.31289569782038112"/>
          <c:h val="0.202740398470539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knowledge on management fees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women</c:v>
                </c:pt>
                <c:pt idx="1">
                  <c:v>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70.599999999999994</c:v>
                </c:pt>
                <c:pt idx="1">
                  <c:v>50.9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087792"/>
        <c:axId val="404087400"/>
      </c:barChart>
      <c:catAx>
        <c:axId val="40408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04087400"/>
        <c:crosses val="autoZero"/>
        <c:auto val="1"/>
        <c:lblAlgn val="ctr"/>
        <c:lblOffset val="100"/>
        <c:noMultiLvlLbl val="0"/>
      </c:catAx>
      <c:valAx>
        <c:axId val="404087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0408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</c:legendEntry>
      <c:layout>
        <c:manualLayout>
          <c:xMode val="edge"/>
          <c:yMode val="edge"/>
          <c:x val="0.35581060519608965"/>
          <c:y val="0.7563986065895133"/>
          <c:w val="0.28475560120202364"/>
          <c:h val="0.22608953843622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E0A99C1-0FC7-4614-9FD7-68710B6E46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38D388B-249C-4530-A553-C3A81655F3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317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212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597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660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631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317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339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703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516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226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717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032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1AF47-6422-40C2-AFDE-B66A1A4A11AE}" type="datetimeFigureOut">
              <a:rPr lang="he-IL" smtClean="0"/>
              <a:t>י"ב/ניסן/תשע"ח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3089-EB53-466B-B076-7A5D8CA85C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964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500" b="1" dirty="0">
                <a:solidFill>
                  <a:prstClr val="black"/>
                </a:solidFill>
              </a:rPr>
              <a:t>Gender, Pension and Retirement</a:t>
            </a:r>
            <a:r>
              <a:rPr lang="en-US" sz="5500" dirty="0">
                <a:solidFill>
                  <a:prstClr val="black"/>
                </a:solidFill>
              </a:rPr>
              <a:t/>
            </a:r>
            <a:br>
              <a:rPr lang="en-US" sz="5500" dirty="0">
                <a:solidFill>
                  <a:prstClr val="black"/>
                </a:solidFill>
              </a:rPr>
            </a:br>
            <a:r>
              <a:rPr lang="en-US" sz="5500" dirty="0">
                <a:solidFill>
                  <a:prstClr val="black"/>
                </a:solidFill>
              </a:rPr>
              <a:t>Lilach Lurie, Tel-Aviv University</a:t>
            </a:r>
            <a:endParaRPr lang="he-IL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38377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Seminar </a:t>
            </a:r>
            <a:r>
              <a:rPr lang="en-US" b="1" dirty="0">
                <a:latin typeface="Calibri" panose="020F0502020204030204" pitchFamily="34" charset="0"/>
              </a:rPr>
              <a:t>on Aging, Retirement and Pensions: </a:t>
            </a:r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Trends</a:t>
            </a:r>
            <a:r>
              <a:rPr lang="en-US" b="1" dirty="0">
                <a:latin typeface="Calibri" panose="020F0502020204030204" pitchFamily="34" charset="0"/>
              </a:rPr>
              <a:t>, Challenges and </a:t>
            </a:r>
            <a:r>
              <a:rPr lang="en-US" b="1" dirty="0" smtClean="0">
                <a:latin typeface="Calibri" panose="020F0502020204030204" pitchFamily="34" charset="0"/>
              </a:rPr>
              <a:t>Policy</a:t>
            </a:r>
          </a:p>
          <a:p>
            <a:pPr lvl="0"/>
            <a:r>
              <a:rPr lang="en-GB" sz="2200" dirty="0">
                <a:solidFill>
                  <a:prstClr val="black"/>
                </a:solidFill>
                <a:latin typeface="Calibri" panose="020F0502020204030204" pitchFamily="34" charset="0"/>
              </a:rPr>
              <a:t>March 27‐29, 2018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Leonardo </a:t>
            </a:r>
            <a:r>
              <a:rPr lang="en-GB" dirty="0">
                <a:latin typeface="Calibri" panose="020F0502020204030204" pitchFamily="34" charset="0"/>
              </a:rPr>
              <a:t>Hotel </a:t>
            </a:r>
            <a:r>
              <a:rPr lang="en-GB" dirty="0" smtClean="0">
                <a:latin typeface="Calibri" panose="020F0502020204030204" pitchFamily="34" charset="0"/>
              </a:rPr>
              <a:t>Ashkelon</a:t>
            </a:r>
            <a:endParaRPr lang="en-US" dirty="0" smtClean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rtl="0"/>
            <a:r>
              <a:rPr lang="en-US" dirty="0" smtClean="0">
                <a:latin typeface="Calibri" panose="020F0502020204030204" pitchFamily="34" charset="0"/>
              </a:rPr>
              <a:t>Acknowledging with thanks a grant of the National Insurance Institute of Israel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9219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000" b="1" dirty="0" smtClean="0">
                <a:solidFill>
                  <a:prstClr val="black"/>
                </a:solidFill>
              </a:rPr>
              <a:t>The Gender Pay Gap (Monthly Wage of Full Time Employees) </a:t>
            </a:r>
            <a:r>
              <a:rPr lang="en-US" sz="1800" dirty="0" smtClean="0">
                <a:solidFill>
                  <a:prstClr val="black"/>
                </a:solidFill>
              </a:rPr>
              <a:t>(OECD data 2011)</a:t>
            </a:r>
            <a:endParaRPr lang="he-I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540299"/>
              </p:ext>
            </p:extLst>
          </p:nvPr>
        </p:nvGraphicFramePr>
        <p:xfrm>
          <a:off x="838200" y="1825623"/>
          <a:ext cx="10515600" cy="5327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665920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Monthly Wage Gap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Country (2011)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17.78%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US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18.25%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UK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15.4%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Australia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15.93%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Sweden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8.6%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Spain</a:t>
                      </a:r>
                      <a:endParaRPr lang="he-IL" sz="250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18.8%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Canada</a:t>
                      </a:r>
                      <a:endParaRPr lang="he-IL" sz="2500" b="0" dirty="0"/>
                    </a:p>
                  </a:txBody>
                  <a:tcPr/>
                </a:tc>
              </a:tr>
              <a:tr h="665920"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21.83%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Israel</a:t>
                      </a:r>
                      <a:endParaRPr lang="he-IL" sz="25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82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12249"/>
          </a:xfrm>
        </p:spPr>
        <p:txBody>
          <a:bodyPr>
            <a:noAutofit/>
          </a:bodyPr>
          <a:lstStyle/>
          <a:p>
            <a:pPr algn="l" rtl="0"/>
            <a:r>
              <a:rPr lang="en-US" sz="5400" b="1" dirty="0" smtClean="0"/>
              <a:t>C. Gender </a:t>
            </a:r>
            <a:r>
              <a:rPr lang="en-US" sz="5400" b="1" dirty="0"/>
              <a:t>Privileges </a:t>
            </a:r>
            <a:endParaRPr lang="he-IL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67155"/>
            <a:ext cx="10515600" cy="3709808"/>
          </a:xfrm>
        </p:spPr>
        <p:txBody>
          <a:bodyPr/>
          <a:lstStyle/>
          <a:p>
            <a:pPr marL="0" indent="0" algn="just" rtl="0">
              <a:buNone/>
            </a:pPr>
            <a:r>
              <a:rPr lang="en-US" sz="3000" b="1" dirty="0" smtClean="0"/>
              <a:t>1) Eligibility Age for Social Security</a:t>
            </a:r>
          </a:p>
          <a:p>
            <a:pPr algn="just" rtl="0"/>
            <a:r>
              <a:rPr lang="en-US" sz="3000" dirty="0" smtClean="0"/>
              <a:t>Currently (2014) 11/34 OECD countries provide diverse eligibility ages</a:t>
            </a:r>
          </a:p>
          <a:p>
            <a:pPr algn="just" rtl="0"/>
            <a:r>
              <a:rPr lang="en-US" sz="3000" dirty="0" smtClean="0"/>
              <a:t>(Future) 3/34 OECD countries will provide diverse eligibility ages</a:t>
            </a:r>
          </a:p>
          <a:p>
            <a:pPr marL="0" indent="0" algn="just" rtl="0">
              <a:buNone/>
            </a:pPr>
            <a:r>
              <a:rPr lang="en-US" sz="3000" b="1" dirty="0" smtClean="0"/>
              <a:t>2) Providing Rights for </a:t>
            </a:r>
            <a:r>
              <a:rPr lang="en-US" sz="3000" b="1" dirty="0" smtClean="0"/>
              <a:t>Widows (but not for widowers)  </a:t>
            </a:r>
            <a:endParaRPr lang="en-US" sz="3000" b="1" dirty="0" smtClean="0"/>
          </a:p>
          <a:p>
            <a:pPr marL="0" indent="0" algn="just" rtl="0">
              <a:buNone/>
            </a:pPr>
            <a:endParaRPr lang="en-US" sz="3000" dirty="0" smtClean="0"/>
          </a:p>
          <a:p>
            <a:pPr marL="0" indent="0" algn="just" rtl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1271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rtl="0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Eligibility for Social Security Benefits </a:t>
            </a:r>
            <a:r>
              <a:rPr lang="en-US" dirty="0" smtClean="0"/>
              <a:t>(2014) </a:t>
            </a:r>
            <a:br>
              <a:rPr lang="en-US" dirty="0" smtClean="0"/>
            </a:br>
            <a:endParaRPr lang="he-I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645071"/>
              </p:ext>
            </p:extLst>
          </p:nvPr>
        </p:nvGraphicFramePr>
        <p:xfrm>
          <a:off x="914400" y="1371602"/>
          <a:ext cx="10439400" cy="5428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79800"/>
                <a:gridCol w="3479800"/>
                <a:gridCol w="3479800"/>
              </a:tblGrid>
              <a:tr h="968556">
                <a:tc>
                  <a:txBody>
                    <a:bodyPr/>
                    <a:lstStyle/>
                    <a:p>
                      <a:pPr algn="just" rtl="0"/>
                      <a:r>
                        <a:rPr lang="en-US" sz="3000" dirty="0" smtClean="0"/>
                        <a:t>Men</a:t>
                      </a:r>
                      <a:endParaRPr lang="he-IL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000" dirty="0" smtClean="0"/>
                        <a:t>Women</a:t>
                      </a:r>
                    </a:p>
                    <a:p>
                      <a:pPr algn="just" rtl="0"/>
                      <a:endParaRPr lang="he-IL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000" dirty="0" smtClean="0"/>
                        <a:t>Country</a:t>
                      </a:r>
                      <a:endParaRPr lang="he-IL" sz="3000" dirty="0"/>
                    </a:p>
                  </a:txBody>
                  <a:tcPr/>
                </a:tc>
              </a:tr>
              <a:tr h="621624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66/62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66/62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US</a:t>
                      </a:r>
                      <a:endParaRPr lang="he-IL" sz="2500" dirty="0"/>
                    </a:p>
                  </a:txBody>
                  <a:tcPr/>
                </a:tc>
              </a:tr>
              <a:tr h="645485"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65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62.5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UK</a:t>
                      </a:r>
                      <a:endParaRPr lang="he-IL" sz="2500" dirty="0"/>
                    </a:p>
                  </a:txBody>
                  <a:tcPr/>
                </a:tc>
              </a:tr>
              <a:tr h="645485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67/65/60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67/65/60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Canada</a:t>
                      </a:r>
                      <a:endParaRPr lang="he-IL" sz="2500" dirty="0"/>
                    </a:p>
                  </a:txBody>
                  <a:tcPr/>
                </a:tc>
              </a:tr>
              <a:tr h="645485"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67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67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Australia</a:t>
                      </a:r>
                      <a:endParaRPr lang="he-IL" sz="2500" b="0" dirty="0"/>
                    </a:p>
                  </a:txBody>
                  <a:tcPr/>
                </a:tc>
              </a:tr>
              <a:tr h="621624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65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65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Sweden</a:t>
                      </a:r>
                      <a:endParaRPr lang="he-IL" sz="2500" dirty="0"/>
                    </a:p>
                  </a:txBody>
                  <a:tcPr/>
                </a:tc>
              </a:tr>
              <a:tr h="621624"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65 (60)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65 (60)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dirty="0" smtClean="0"/>
                        <a:t>Spain</a:t>
                      </a:r>
                      <a:endParaRPr lang="he-IL" sz="2500" dirty="0"/>
                    </a:p>
                  </a:txBody>
                  <a:tcPr/>
                </a:tc>
              </a:tr>
              <a:tr h="621624"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70</a:t>
                      </a:r>
                      <a:r>
                        <a:rPr lang="en-US" sz="2500" b="0" baseline="0" dirty="0" smtClean="0"/>
                        <a:t> (</a:t>
                      </a:r>
                      <a:r>
                        <a:rPr lang="en-US" sz="2500" b="0" dirty="0" smtClean="0"/>
                        <a:t>67)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70</a:t>
                      </a:r>
                      <a:r>
                        <a:rPr lang="en-US" sz="2500" b="0" baseline="0" dirty="0" smtClean="0"/>
                        <a:t> (</a:t>
                      </a:r>
                      <a:r>
                        <a:rPr lang="en-US" sz="2500" b="0" dirty="0" smtClean="0"/>
                        <a:t>62)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500" b="0" dirty="0" smtClean="0"/>
                        <a:t>Israel</a:t>
                      </a:r>
                      <a:endParaRPr lang="he-IL" sz="25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79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332"/>
            <a:ext cx="10515600" cy="1190356"/>
          </a:xfrm>
        </p:spPr>
        <p:txBody>
          <a:bodyPr>
            <a:noAutofit/>
          </a:bodyPr>
          <a:lstStyle/>
          <a:p>
            <a:pPr lvl="0" algn="l" rtl="0">
              <a:spcBef>
                <a:spcPts val="1000"/>
              </a:spcBef>
            </a:pPr>
            <a:r>
              <a:rPr lang="en-US" sz="50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D. Inequality </a:t>
            </a:r>
            <a:r>
              <a:rPr lang="en-US" sz="5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in Times of Privatization </a:t>
            </a:r>
            <a:br>
              <a:rPr lang="en-US" sz="5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he-IL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sz="3500" dirty="0" smtClean="0"/>
              <a:t>1</a:t>
            </a:r>
            <a:r>
              <a:rPr lang="en-US" sz="3500" dirty="0"/>
              <a:t>) Inequality in Calculations of Annuities</a:t>
            </a:r>
            <a:endParaRPr lang="he-IL" sz="3500" dirty="0"/>
          </a:p>
          <a:p>
            <a:pPr marL="0" indent="0" algn="just" rtl="0">
              <a:buNone/>
            </a:pPr>
            <a:r>
              <a:rPr lang="en-US" sz="3500" dirty="0" smtClean="0"/>
              <a:t>2</a:t>
            </a:r>
            <a:r>
              <a:rPr lang="en-US" sz="3500" dirty="0"/>
              <a:t>) Inequality in Management </a:t>
            </a:r>
            <a:r>
              <a:rPr lang="en-US" sz="3500" dirty="0" smtClean="0"/>
              <a:t>Fees</a:t>
            </a:r>
            <a:endParaRPr lang="en-US" sz="3500" dirty="0" smtClean="0"/>
          </a:p>
          <a:p>
            <a:pPr marL="0" indent="0" algn="just" rtl="0">
              <a:buNone/>
            </a:pPr>
            <a:r>
              <a:rPr lang="en-US" sz="3500" dirty="0" smtClean="0"/>
              <a:t>3) </a:t>
            </a:r>
            <a:r>
              <a:rPr lang="en-US" sz="3500" dirty="0" smtClean="0"/>
              <a:t>Inequality in Investments (capital returns</a:t>
            </a:r>
            <a:r>
              <a:rPr lang="en-US" sz="3500" dirty="0" smtClean="0"/>
              <a:t>)</a:t>
            </a:r>
            <a:endParaRPr lang="en-US" sz="3500" dirty="0" smtClean="0"/>
          </a:p>
        </p:txBody>
      </p:sp>
    </p:spTree>
    <p:extLst>
      <p:ext uri="{BB962C8B-B14F-4D97-AF65-F5344CB8AC3E}">
        <p14:creationId xmlns:p14="http://schemas.microsoft.com/office/powerpoint/2010/main" val="30832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0"/>
            <a:r>
              <a:rPr lang="en-US" b="1" dirty="0" smtClean="0"/>
              <a:t>Use of SBMTs (Sex Based Mortality Tables)</a:t>
            </a:r>
            <a:endParaRPr lang="he-IL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000597"/>
              </p:ext>
            </p:extLst>
          </p:nvPr>
        </p:nvGraphicFramePr>
        <p:xfrm>
          <a:off x="971550" y="1825625"/>
          <a:ext cx="10382250" cy="4886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60750"/>
                <a:gridCol w="5311775"/>
                <a:gridCol w="1609725"/>
              </a:tblGrid>
              <a:tr h="932180">
                <a:tc>
                  <a:txBody>
                    <a:bodyPr/>
                    <a:lstStyle/>
                    <a:p>
                      <a:pPr algn="just" rtl="0"/>
                      <a:r>
                        <a:rPr lang="en-US" sz="3500" dirty="0" smtClean="0"/>
                        <a:t>Insurance Plans</a:t>
                      </a:r>
                      <a:endParaRPr lang="he-IL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dirty="0" smtClean="0"/>
                        <a:t>Employer Pension Plans</a:t>
                      </a:r>
                      <a:endParaRPr lang="he-IL" sz="3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3500" dirty="0"/>
                    </a:p>
                  </a:txBody>
                  <a:tcPr/>
                </a:tc>
              </a:tr>
              <a:tr h="932180"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Illegal (since 2011)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Illegal (since 1986)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Europe</a:t>
                      </a:r>
                      <a:endParaRPr lang="he-IL" sz="3500" b="0" dirty="0"/>
                    </a:p>
                  </a:txBody>
                  <a:tcPr/>
                </a:tc>
              </a:tr>
              <a:tr h="932180"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Legal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Illegal (since 1983)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US</a:t>
                      </a:r>
                      <a:endParaRPr lang="he-IL" sz="3500" b="0" dirty="0"/>
                    </a:p>
                  </a:txBody>
                  <a:tcPr/>
                </a:tc>
              </a:tr>
              <a:tr h="932180"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Legal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Illegal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Canada</a:t>
                      </a:r>
                      <a:endParaRPr lang="he-IL" sz="3500" b="0" dirty="0"/>
                    </a:p>
                  </a:txBody>
                  <a:tcPr/>
                </a:tc>
              </a:tr>
              <a:tr h="932180"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Legal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Legal</a:t>
                      </a:r>
                      <a:endParaRPr lang="he-IL" sz="3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3500" b="0" dirty="0" smtClean="0"/>
                        <a:t>Israel</a:t>
                      </a:r>
                      <a:endParaRPr lang="he-IL" sz="35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14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b="1" dirty="0" smtClean="0"/>
              <a:t>Do You Know How Much Management Fees You are Paying? </a:t>
            </a:r>
            <a:r>
              <a:rPr lang="en-US" sz="2000" dirty="0" smtClean="0"/>
              <a:t>(</a:t>
            </a:r>
            <a:r>
              <a:rPr lang="en-US" sz="1800" dirty="0">
                <a:solidFill>
                  <a:prstClr val="black"/>
                </a:solidFill>
              </a:rPr>
              <a:t>Central Bureau of Statistics</a:t>
            </a:r>
            <a:r>
              <a:rPr lang="he-IL" sz="1800" dirty="0">
                <a:solidFill>
                  <a:prstClr val="black"/>
                </a:solidFill>
              </a:rPr>
              <a:t> </a:t>
            </a:r>
            <a:r>
              <a:rPr lang="en-US" sz="1800" dirty="0">
                <a:solidFill>
                  <a:prstClr val="black"/>
                </a:solidFill>
              </a:rPr>
              <a:t>data</a:t>
            </a:r>
            <a:r>
              <a:rPr lang="en-US" sz="2000" dirty="0" smtClean="0"/>
              <a:t> 2012, Israel)</a:t>
            </a:r>
            <a:endParaRPr lang="he-IL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4329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67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0"/>
            <a:r>
              <a:rPr lang="en-US" b="1" dirty="0" smtClean="0"/>
              <a:t>Policy Implications</a:t>
            </a:r>
            <a:endParaRPr lang="he-I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l" rtl="0">
              <a:buAutoNum type="arabicParenR"/>
            </a:pPr>
            <a:r>
              <a:rPr lang="en-US" b="1" dirty="0" smtClean="0"/>
              <a:t>Equal Opportunities</a:t>
            </a:r>
          </a:p>
          <a:p>
            <a:pPr marL="514350" indent="-514350" algn="l" rtl="0">
              <a:buAutoNum type="arabicParenR"/>
            </a:pPr>
            <a:r>
              <a:rPr lang="en-US" b="1" dirty="0" smtClean="0"/>
              <a:t>Equal Socio-Economic Conditions:</a:t>
            </a:r>
          </a:p>
          <a:p>
            <a:pPr marL="0" indent="0" algn="l" rtl="0">
              <a:buNone/>
            </a:pPr>
            <a:r>
              <a:rPr lang="en-US" dirty="0" smtClean="0"/>
              <a:t>Equal Wage; Equal Participation in the Labor </a:t>
            </a:r>
          </a:p>
          <a:p>
            <a:pPr marL="0" indent="0" algn="l" rtl="0">
              <a:buNone/>
            </a:pPr>
            <a:r>
              <a:rPr lang="en-US" dirty="0" smtClean="0"/>
              <a:t>Market; Equal Pension Coverage</a:t>
            </a:r>
          </a:p>
          <a:p>
            <a:pPr marL="0" indent="0" algn="l" rtl="0">
              <a:buNone/>
            </a:pPr>
            <a:r>
              <a:rPr lang="en-US" b="1" dirty="0" smtClean="0"/>
              <a:t>3)  Equal Privileges</a:t>
            </a:r>
          </a:p>
          <a:p>
            <a:pPr marL="0" indent="0" algn="l" rtl="0">
              <a:buNone/>
            </a:pPr>
            <a:r>
              <a:rPr lang="en-US" b="1" dirty="0" smtClean="0"/>
              <a:t>4)  Equality in Times of Privatization </a:t>
            </a:r>
          </a:p>
          <a:p>
            <a:pPr marL="0" indent="0" algn="l" rtl="0">
              <a:buNone/>
            </a:pPr>
            <a:r>
              <a:rPr lang="en-US" dirty="0" smtClean="0"/>
              <a:t>Equal Management Fees; Equal Pension Literacy; Equal Calculation of Annuities</a:t>
            </a:r>
            <a:endParaRPr lang="he-I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579" y="1931419"/>
            <a:ext cx="31432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0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rtl="0"/>
            <a:r>
              <a:rPr lang="en-US" sz="5600" b="1" dirty="0" smtClean="0"/>
              <a:t>Are you satisfied with your pension arrangement? </a:t>
            </a:r>
            <a:r>
              <a:rPr lang="he-IL" sz="5600" b="1" dirty="0" smtClean="0"/>
              <a:t> </a:t>
            </a:r>
            <a:r>
              <a:rPr lang="en-US" sz="2000" dirty="0" smtClean="0"/>
              <a:t>(Central Bureau of Statistics</a:t>
            </a:r>
            <a:r>
              <a:rPr lang="he-IL" sz="2000" dirty="0" smtClean="0"/>
              <a:t> </a:t>
            </a:r>
            <a:r>
              <a:rPr lang="en-US" sz="2000" dirty="0" smtClean="0"/>
              <a:t>data, 2012, Israel)</a:t>
            </a:r>
            <a:endParaRPr lang="he-IL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497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4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The Gender Pension Gap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(Ages 65-79, 2012) </a:t>
            </a:r>
            <a:r>
              <a:rPr lang="en-US" sz="3000" dirty="0" smtClean="0"/>
              <a:t>(among </a:t>
            </a:r>
            <a:r>
              <a:rPr lang="en-US" sz="3300" dirty="0" smtClean="0"/>
              <a:t>men and men who receive pensions)</a:t>
            </a:r>
            <a:endParaRPr lang="he-IL" sz="33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163578"/>
              </p:ext>
            </p:extLst>
          </p:nvPr>
        </p:nvGraphicFramePr>
        <p:xfrm>
          <a:off x="966158" y="1825626"/>
          <a:ext cx="10387642" cy="48802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93821"/>
                <a:gridCol w="5193821"/>
              </a:tblGrid>
              <a:tr h="641529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Gender</a:t>
                      </a:r>
                      <a:r>
                        <a:rPr lang="en-US" baseline="0" dirty="0" smtClean="0"/>
                        <a:t> Pension Gap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Country</a:t>
                      </a:r>
                      <a:endParaRPr lang="he-IL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0" dirty="0" smtClean="0"/>
                        <a:t>40%</a:t>
                      </a:r>
                      <a:endParaRPr lang="he-I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0" dirty="0" smtClean="0"/>
                        <a:t>EU (28 countries)</a:t>
                      </a:r>
                      <a:endParaRPr lang="he-IL" sz="1800" b="0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34.9%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US</a:t>
                      </a:r>
                      <a:endParaRPr lang="he-IL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0" dirty="0" smtClean="0"/>
                        <a:t>45%</a:t>
                      </a:r>
                      <a:endParaRPr lang="he-I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0" dirty="0" smtClean="0"/>
                        <a:t>Germany</a:t>
                      </a:r>
                      <a:endParaRPr lang="he-IL" sz="1800" b="0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42%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UK</a:t>
                      </a:r>
                      <a:endParaRPr lang="he-IL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33%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Spain</a:t>
                      </a:r>
                      <a:endParaRPr lang="he-IL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25%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Sweden</a:t>
                      </a:r>
                      <a:endParaRPr lang="he-IL" dirty="0"/>
                    </a:p>
                  </a:txBody>
                  <a:tcPr/>
                </a:tc>
              </a:tr>
              <a:tr h="605535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7%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Denmark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34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0"/>
            <a:r>
              <a:rPr lang="en-US" b="1" dirty="0" smtClean="0"/>
              <a:t>Gender Pension Gap</a:t>
            </a:r>
            <a:endParaRPr lang="he-IL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 rtl="0"/>
            <a:r>
              <a:rPr lang="en-US" sz="3000" dirty="0" smtClean="0"/>
              <a:t>Women’s Pension</a:t>
            </a:r>
          </a:p>
          <a:p>
            <a:pPr algn="just" rtl="0"/>
            <a:r>
              <a:rPr lang="en-US" sz="3000" dirty="0" smtClean="0"/>
              <a:t>6,000 Euro </a:t>
            </a:r>
            <a:endParaRPr lang="he-IL" sz="3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just" rtl="0"/>
            <a:r>
              <a:rPr lang="en-US" sz="3000" dirty="0" smtClean="0"/>
              <a:t>Men’s Pension</a:t>
            </a:r>
          </a:p>
          <a:p>
            <a:pPr algn="just" rtl="0"/>
            <a:r>
              <a:rPr lang="en-US" sz="3000" dirty="0" smtClean="0"/>
              <a:t>10,000 Euro</a:t>
            </a:r>
            <a:endParaRPr lang="he-IL" sz="30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54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5000" b="1" dirty="0" smtClean="0"/>
              <a:t>Causes of the Gender Pension Gap:</a:t>
            </a:r>
            <a:endParaRPr lang="he-IL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804" y="1960473"/>
            <a:ext cx="10515600" cy="4351338"/>
          </a:xfrm>
        </p:spPr>
        <p:txBody>
          <a:bodyPr/>
          <a:lstStyle/>
          <a:p>
            <a:pPr marL="0" indent="0" algn="just" rtl="0">
              <a:buNone/>
            </a:pPr>
            <a:r>
              <a:rPr lang="en-US" sz="4000" dirty="0" smtClean="0"/>
              <a:t>1)Severe Legal Discrimination in Pension Arrangements</a:t>
            </a:r>
          </a:p>
          <a:p>
            <a:pPr marL="0" indent="0" algn="just" rtl="0">
              <a:buNone/>
            </a:pPr>
            <a:r>
              <a:rPr lang="en-US" sz="4000" dirty="0" smtClean="0"/>
              <a:t>2) Socio-Economic Conditions</a:t>
            </a:r>
          </a:p>
          <a:p>
            <a:pPr marL="0" indent="0" algn="just" rtl="0">
              <a:buNone/>
            </a:pPr>
            <a:r>
              <a:rPr lang="en-US" sz="4000" dirty="0" smtClean="0"/>
              <a:t>3) Gender Privileges</a:t>
            </a:r>
          </a:p>
          <a:p>
            <a:pPr marL="0" indent="0" algn="just" rtl="0">
              <a:buNone/>
            </a:pPr>
            <a:r>
              <a:rPr lang="en-US" sz="4000" dirty="0" smtClean="0"/>
              <a:t>4) Inequality in Times of Privatization </a:t>
            </a:r>
          </a:p>
          <a:p>
            <a:pPr algn="just" rtl="0"/>
            <a:endParaRPr lang="en-US" sz="4000" dirty="0" smtClean="0"/>
          </a:p>
          <a:p>
            <a:pPr algn="just" rtl="0"/>
            <a:endParaRPr lang="he-I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341" y="4102461"/>
            <a:ext cx="2949596" cy="220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5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7966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5400" b="1" dirty="0" smtClean="0"/>
              <a:t>A. Severe </a:t>
            </a:r>
            <a:r>
              <a:rPr lang="en-US" sz="5400" b="1" dirty="0"/>
              <a:t>Legal Discrimination in Pension Arrangements</a:t>
            </a:r>
            <a:r>
              <a:rPr lang="en-US" sz="5400" dirty="0"/>
              <a:t/>
            </a:r>
            <a:br>
              <a:rPr lang="en-US" sz="5400" dirty="0"/>
            </a:br>
            <a:endParaRPr lang="he-IL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7977"/>
            <a:ext cx="10515600" cy="4028985"/>
          </a:xfrm>
        </p:spPr>
        <p:txBody>
          <a:bodyPr>
            <a:normAutofit/>
          </a:bodyPr>
          <a:lstStyle/>
          <a:p>
            <a:pPr marL="742950" indent="-742950" algn="just" rtl="0">
              <a:buAutoNum type="arabicParenR"/>
            </a:pPr>
            <a:r>
              <a:rPr lang="en-US" sz="4000" dirty="0" smtClean="0"/>
              <a:t>Occupational Pension funds did not insure women or married women </a:t>
            </a:r>
            <a:r>
              <a:rPr lang="en-US" sz="2500" dirty="0" smtClean="0"/>
              <a:t>(examples: the Netherlands, the UK during the 1990s)</a:t>
            </a:r>
          </a:p>
          <a:p>
            <a:pPr marL="0" indent="0" algn="just" rtl="0">
              <a:buNone/>
            </a:pPr>
            <a:r>
              <a:rPr lang="en-US" sz="4000" dirty="0" smtClean="0"/>
              <a:t>2)  Women had to retire from work before men 	</a:t>
            </a:r>
            <a:r>
              <a:rPr lang="en-US" sz="2500" dirty="0" smtClean="0"/>
              <a:t>(example: Israel)</a:t>
            </a:r>
          </a:p>
          <a:p>
            <a:pPr marL="0" indent="0" algn="just" rtl="0">
              <a:buNone/>
            </a:pPr>
            <a:r>
              <a:rPr lang="en-US" sz="4000" dirty="0" smtClean="0"/>
              <a:t>3)  Several public pension arrangements did not    	allow non-working women to join them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26737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 rtl="0"/>
            <a:r>
              <a:rPr lang="en-US" sz="5000" b="1" dirty="0" smtClean="0">
                <a:solidFill>
                  <a:prstClr val="black"/>
                </a:solidFill>
              </a:rPr>
              <a:t>B. Socio-Economic </a:t>
            </a:r>
            <a:r>
              <a:rPr lang="en-US" sz="5000" b="1" dirty="0">
                <a:solidFill>
                  <a:prstClr val="black"/>
                </a:solidFill>
              </a:rPr>
              <a:t>Conditions</a:t>
            </a:r>
            <a:endParaRPr lang="he-IL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0">
              <a:buNone/>
            </a:pPr>
            <a:endParaRPr lang="en-US" sz="3000" dirty="0" smtClean="0"/>
          </a:p>
          <a:p>
            <a:pPr marL="0" indent="0" algn="just" rtl="0">
              <a:buNone/>
            </a:pPr>
            <a:r>
              <a:rPr lang="en-US" sz="3000" dirty="0" smtClean="0"/>
              <a:t>1) Unequal Participation in the Labor Market</a:t>
            </a:r>
          </a:p>
          <a:p>
            <a:pPr marL="0" indent="0" algn="just" rtl="0">
              <a:buNone/>
            </a:pPr>
            <a:r>
              <a:rPr lang="en-US" sz="3000" dirty="0" smtClean="0"/>
              <a:t>2) Unequal Years in the Labor Market</a:t>
            </a:r>
          </a:p>
          <a:p>
            <a:pPr marL="0" indent="0" algn="just" rtl="0">
              <a:buNone/>
            </a:pPr>
            <a:r>
              <a:rPr lang="en-US" sz="3000" dirty="0" smtClean="0"/>
              <a:t>3) Unequal Hours of Work</a:t>
            </a:r>
          </a:p>
          <a:p>
            <a:pPr marL="0" indent="0" algn="just" rtl="0">
              <a:buNone/>
            </a:pPr>
            <a:r>
              <a:rPr lang="en-US" sz="3000" dirty="0" smtClean="0"/>
              <a:t>4) Unequal Pay</a:t>
            </a:r>
          </a:p>
          <a:p>
            <a:pPr marL="0" indent="0" algn="just" rtl="0">
              <a:buNone/>
            </a:pPr>
            <a:r>
              <a:rPr lang="en-US" sz="3000" dirty="0" smtClean="0"/>
              <a:t>5) Unequal Pension Coverage</a:t>
            </a:r>
          </a:p>
        </p:txBody>
      </p:sp>
    </p:spTree>
    <p:extLst>
      <p:ext uri="{BB962C8B-B14F-4D97-AF65-F5344CB8AC3E}">
        <p14:creationId xmlns:p14="http://schemas.microsoft.com/office/powerpoint/2010/main" val="214453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5000" b="1" dirty="0" smtClean="0"/>
              <a:t>Participation in the Labor Market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300" dirty="0" smtClean="0"/>
              <a:t>(OECD 2015 ages 15-64)</a:t>
            </a:r>
            <a:endParaRPr lang="he-IL" sz="33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219794"/>
              </p:ext>
            </p:extLst>
          </p:nvPr>
        </p:nvGraphicFramePr>
        <p:xfrm>
          <a:off x="948906" y="1825623"/>
          <a:ext cx="10404894" cy="504145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68298"/>
                <a:gridCol w="3468298"/>
                <a:gridCol w="3468298"/>
              </a:tblGrid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Men (15-64)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smtClean="0"/>
                        <a:t>Women (15-64)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Country</a:t>
                      </a:r>
                      <a:endParaRPr lang="he-IL" sz="250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63.5%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50.9%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OECD average</a:t>
                      </a:r>
                      <a:endParaRPr lang="he-IL" sz="2500" b="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65.3%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53.7%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US</a:t>
                      </a:r>
                      <a:endParaRPr lang="he-IL" sz="250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66.8%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56.4%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Australia </a:t>
                      </a:r>
                      <a:endParaRPr lang="he-IL" sz="250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65.3%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57.4%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Canada</a:t>
                      </a:r>
                      <a:endParaRPr lang="he-IL" sz="250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68.8%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64.4%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Sweden</a:t>
                      </a:r>
                      <a:endParaRPr lang="he-IL" sz="250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52%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41.1%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Spain</a:t>
                      </a:r>
                      <a:endParaRPr lang="he-IL" sz="2500" b="0" dirty="0"/>
                    </a:p>
                  </a:txBody>
                  <a:tcPr/>
                </a:tc>
              </a:tr>
              <a:tr h="630182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65.7%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55.9%</a:t>
                      </a:r>
                      <a:endParaRPr lang="he-IL" sz="2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b="0" dirty="0" smtClean="0"/>
                        <a:t>Israel</a:t>
                      </a:r>
                      <a:endParaRPr lang="he-IL" sz="25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8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0"/>
            <a:r>
              <a:rPr lang="en-US" b="1" dirty="0" smtClean="0"/>
              <a:t>Part Time Work </a:t>
            </a:r>
            <a:r>
              <a:rPr lang="en-US" sz="2000" dirty="0" smtClean="0"/>
              <a:t>(OECD 2015: rate employed in part time work)</a:t>
            </a:r>
            <a:endParaRPr lang="he-IL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018632"/>
              </p:ext>
            </p:extLst>
          </p:nvPr>
        </p:nvGraphicFramePr>
        <p:xfrm>
          <a:off x="838200" y="1414735"/>
          <a:ext cx="10515600" cy="536219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Men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500" dirty="0" smtClean="0"/>
                        <a:t>Women</a:t>
                      </a:r>
                      <a:endParaRPr lang="he-I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endParaRPr lang="he-IL" sz="250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9.5%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25.9%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OECD average</a:t>
                      </a:r>
                      <a:endParaRPr lang="he-IL" sz="200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8.4%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17.4%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US</a:t>
                      </a:r>
                      <a:endParaRPr lang="he-IL" sz="200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12.1%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26.4%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Canada</a:t>
                      </a:r>
                      <a:endParaRPr lang="he-IL" sz="200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14.2%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38%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Australia</a:t>
                      </a:r>
                      <a:endParaRPr lang="he-IL" sz="2000" dirty="0"/>
                    </a:p>
                  </a:txBody>
                  <a:tcPr/>
                </a:tc>
              </a:tr>
              <a:tr h="695847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10.6%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18%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dirty="0" smtClean="0"/>
                        <a:t>Sweden</a:t>
                      </a:r>
                    </a:p>
                    <a:p>
                      <a:pPr algn="just" rtl="0"/>
                      <a:endParaRPr lang="he-IL" sz="200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7.2%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23.1%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Spain</a:t>
                      </a:r>
                      <a:endParaRPr lang="he-IL" sz="2000" b="0" dirty="0"/>
                    </a:p>
                  </a:txBody>
                  <a:tcPr/>
                </a:tc>
              </a:tr>
              <a:tr h="665879"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9.4%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23.3%</a:t>
                      </a:r>
                      <a:endParaRPr lang="he-I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en-US" sz="2000" b="0" dirty="0" smtClean="0"/>
                        <a:t>Israel</a:t>
                      </a:r>
                      <a:endParaRPr lang="he-IL" sz="20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00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2082</TotalTime>
  <Words>563</Words>
  <Application>Microsoft Office PowerPoint</Application>
  <PresentationFormat>Widescreen</PresentationFormat>
  <Paragraphs>170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Gender, Pension and Retirement Lilach Lurie, Tel-Aviv University</vt:lpstr>
      <vt:lpstr>Are you satisfied with your pension arrangement?  (Central Bureau of Statistics data, 2012, Israel)</vt:lpstr>
      <vt:lpstr>The Gender Pension Gap (Ages 65-79, 2012) (among men and men who receive pensions)</vt:lpstr>
      <vt:lpstr>Gender Pension Gap</vt:lpstr>
      <vt:lpstr>Causes of the Gender Pension Gap:</vt:lpstr>
      <vt:lpstr>A. Severe Legal Discrimination in Pension Arrangements </vt:lpstr>
      <vt:lpstr>B. Socio-Economic Conditions</vt:lpstr>
      <vt:lpstr>Participation in the Labor Market  (OECD 2015 ages 15-64)</vt:lpstr>
      <vt:lpstr>Part Time Work (OECD 2015: rate employed in part time work)</vt:lpstr>
      <vt:lpstr>The Gender Pay Gap (Monthly Wage of Full Time Employees) (OECD data 2011)</vt:lpstr>
      <vt:lpstr>C. Gender Privileges </vt:lpstr>
      <vt:lpstr> Eligibility for Social Security Benefits (2014)  </vt:lpstr>
      <vt:lpstr>D. Inequality in Times of Privatization  </vt:lpstr>
      <vt:lpstr>Use of SBMTs (Sex Based Mortality Tables)</vt:lpstr>
      <vt:lpstr>Do You Know How Much Management Fees You are Paying? (Central Bureau of Statistics data 2012, Israel)</vt:lpstr>
      <vt:lpstr>Policy Implications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Lilach</dc:creator>
  <cp:lastModifiedBy>Lilach</cp:lastModifiedBy>
  <cp:revision>126</cp:revision>
  <cp:lastPrinted>2018-03-25T10:32:26Z</cp:lastPrinted>
  <dcterms:created xsi:type="dcterms:W3CDTF">2017-02-23T06:37:29Z</dcterms:created>
  <dcterms:modified xsi:type="dcterms:W3CDTF">2018-03-28T15:07:46Z</dcterms:modified>
</cp:coreProperties>
</file>