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61" r:id="rId4"/>
    <p:sldId id="260" r:id="rId5"/>
    <p:sldId id="258" r:id="rId6"/>
    <p:sldId id="263" r:id="rId7"/>
    <p:sldId id="262" r:id="rId8"/>
    <p:sldId id="268" r:id="rId9"/>
    <p:sldId id="266" r:id="rId10"/>
    <p:sldId id="267" r:id="rId11"/>
    <p:sldId id="265"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3419" autoAdjust="0"/>
  </p:normalViewPr>
  <p:slideViewPr>
    <p:cSldViewPr snapToGrid="0">
      <p:cViewPr varScale="1">
        <p:scale>
          <a:sx n="45" d="100"/>
          <a:sy n="45" d="100"/>
        </p:scale>
        <p:origin x="-1470" y="-96"/>
      </p:cViewPr>
      <p:guideLst>
        <p:guide orient="horz" pos="2160"/>
        <p:guide pos="3840"/>
      </p:guideLst>
    </p:cSldViewPr>
  </p:slideViewPr>
  <p:notesTextViewPr>
    <p:cViewPr>
      <p:scale>
        <a:sx n="1" d="1"/>
        <a:sy n="1" d="1"/>
      </p:scale>
      <p:origin x="0" y="0"/>
    </p:cViewPr>
  </p:notesTextViewPr>
  <p:sorterViewPr>
    <p:cViewPr>
      <p:scale>
        <a:sx n="100" d="100"/>
        <a:sy n="100" d="100"/>
      </p:scale>
      <p:origin x="0" y="-139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B2082173-E5C5-4002-A3E3-826FF142E634}" type="datetimeFigureOut">
              <a:rPr lang="he-IL" smtClean="0"/>
              <a:pPr/>
              <a:t>י"א/ניסן/תשע"ח</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976D4AF9-8051-46E8-9E23-929D1F45992E}" type="slidenum">
              <a:rPr lang="he-IL" smtClean="0"/>
              <a:pPr/>
              <a:t>‹#›</a:t>
            </a:fld>
            <a:endParaRPr lang="he-IL"/>
          </a:p>
        </p:txBody>
      </p:sp>
    </p:spTree>
    <p:extLst>
      <p:ext uri="{BB962C8B-B14F-4D97-AF65-F5344CB8AC3E}">
        <p14:creationId xmlns:p14="http://schemas.microsoft.com/office/powerpoint/2010/main" xmlns="" val="21816781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rtl="0"/>
            <a:endParaRPr lang="en-US" sz="1200" kern="1200" dirty="0">
              <a:solidFill>
                <a:schemeClr val="tx1"/>
              </a:solidFill>
              <a:effectLst/>
              <a:latin typeface="+mn-lt"/>
              <a:ea typeface="+mn-ea"/>
              <a:cs typeface="+mn-cs"/>
            </a:endParaRPr>
          </a:p>
          <a:p>
            <a:pPr algn="l" rtl="0"/>
            <a:r>
              <a:rPr lang="en-US" sz="1200" kern="1200" dirty="0">
                <a:solidFill>
                  <a:schemeClr val="tx1"/>
                </a:solidFill>
                <a:effectLst/>
                <a:latin typeface="+mn-lt"/>
                <a:ea typeface="+mn-ea"/>
                <a:cs typeface="+mn-cs"/>
              </a:rPr>
              <a:t>Good Afternoon.</a:t>
            </a:r>
          </a:p>
          <a:p>
            <a:pPr algn="l" rtl="0"/>
            <a:r>
              <a:rPr lang="en-US" sz="1200" kern="1200" dirty="0">
                <a:solidFill>
                  <a:schemeClr val="tx1"/>
                </a:solidFill>
                <a:effectLst/>
                <a:latin typeface="+mn-lt"/>
                <a:ea typeface="+mn-ea"/>
                <a:cs typeface="+mn-cs"/>
              </a:rPr>
              <a:t> My name is Shlomit, and I just finish my thesis last December as part of as my obligations towards starting my PhD. My presentation today is actually the first phase of my PhD research. My study concentrates on the elements that affect and shape women's ideas versus men's ideas about retirement life. In short, I am studying the intersection between gender and aging.</a:t>
            </a:r>
          </a:p>
          <a:p>
            <a:pPr algn="l" rtl="0"/>
            <a:r>
              <a:rPr lang="en-US" sz="1200" kern="1200" dirty="0">
                <a:solidFill>
                  <a:schemeClr val="tx1"/>
                </a:solidFill>
                <a:effectLst/>
                <a:latin typeface="+mn-lt"/>
                <a:ea typeface="+mn-ea"/>
                <a:cs typeface="+mn-cs"/>
              </a:rPr>
              <a:t>My Thesis advisor is Prof. Michal Frenkel from the </a:t>
            </a:r>
            <a:r>
              <a:rPr lang="en-US" sz="1200" b="0" i="0" kern="1200" dirty="0">
                <a:solidFill>
                  <a:schemeClr val="tx1"/>
                </a:solidFill>
                <a:effectLst/>
                <a:latin typeface="+mn-lt"/>
                <a:ea typeface="+mn-ea"/>
                <a:cs typeface="+mn-cs"/>
              </a:rPr>
              <a:t>Department of Sociology and Anthropology </a:t>
            </a:r>
            <a:r>
              <a:rPr lang="en-US" sz="1200" b="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at the Hebrew University of Jerusalem.</a:t>
            </a:r>
          </a:p>
          <a:p>
            <a:pPr algn="l" rtl="0"/>
            <a:r>
              <a:rPr lang="en-US" sz="1200" kern="1200" dirty="0">
                <a:solidFill>
                  <a:schemeClr val="tx1"/>
                </a:solidFill>
                <a:effectLst/>
                <a:latin typeface="+mn-lt"/>
                <a:ea typeface="+mn-ea"/>
                <a:cs typeface="+mn-cs"/>
              </a:rPr>
              <a:t> </a:t>
            </a:r>
          </a:p>
          <a:p>
            <a:endParaRPr lang="he-IL" dirty="0"/>
          </a:p>
        </p:txBody>
      </p:sp>
      <p:sp>
        <p:nvSpPr>
          <p:cNvPr id="4" name="מציין מיקום של מספר שקופית 3"/>
          <p:cNvSpPr>
            <a:spLocks noGrp="1"/>
          </p:cNvSpPr>
          <p:nvPr>
            <p:ph type="sldNum" sz="quarter" idx="10"/>
          </p:nvPr>
        </p:nvSpPr>
        <p:spPr/>
        <p:txBody>
          <a:bodyPr/>
          <a:lstStyle/>
          <a:p>
            <a:fld id="{976D4AF9-8051-46E8-9E23-929D1F45992E}" type="slidenum">
              <a:rPr lang="he-IL" smtClean="0"/>
              <a:pPr/>
              <a:t>1</a:t>
            </a:fld>
            <a:endParaRPr lang="he-IL"/>
          </a:p>
        </p:txBody>
      </p:sp>
    </p:spTree>
    <p:extLst>
      <p:ext uri="{BB962C8B-B14F-4D97-AF65-F5344CB8AC3E}">
        <p14:creationId xmlns:p14="http://schemas.microsoft.com/office/powerpoint/2010/main" xmlns="" val="1314985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solidFill>
                  <a:srgbClr val="FF0000"/>
                </a:solidFill>
              </a:rPr>
              <a:t>“I see that women are more active on an everyday basis … Listen, women here are much better than we are, in many respects (laughing) … I think that for men the shock, shock of retirement is much more meaningful, more painful. Men, during our careers as well, on many occasions it is our self-image. In this they decorate themselves, how professional and managerial I am, and so forth. So it is their identity card. Women boast about their career less, even if they are in parallel positions with men. It is not the first page on their identity cards, like in our case …” </a:t>
            </a:r>
            <a:r>
              <a:rPr lang="en-US" dirty="0"/>
              <a:t/>
            </a:r>
            <a:br>
              <a:rPr lang="en-US" dirty="0"/>
            </a:b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algn="l" rtl="0"/>
            <a:endParaRPr lang="he-IL" dirty="0"/>
          </a:p>
        </p:txBody>
      </p:sp>
      <p:sp>
        <p:nvSpPr>
          <p:cNvPr id="4" name="מציין מיקום של מספר שקופית 3"/>
          <p:cNvSpPr>
            <a:spLocks noGrp="1"/>
          </p:cNvSpPr>
          <p:nvPr>
            <p:ph type="sldNum" sz="quarter" idx="10"/>
          </p:nvPr>
        </p:nvSpPr>
        <p:spPr/>
        <p:txBody>
          <a:bodyPr/>
          <a:lstStyle/>
          <a:p>
            <a:fld id="{976D4AF9-8051-46E8-9E23-929D1F45992E}" type="slidenum">
              <a:rPr lang="he-IL" smtClean="0"/>
              <a:pPr/>
              <a:t>10</a:t>
            </a:fld>
            <a:endParaRPr lang="he-IL"/>
          </a:p>
        </p:txBody>
      </p:sp>
    </p:spTree>
    <p:extLst>
      <p:ext uri="{BB962C8B-B14F-4D97-AF65-F5344CB8AC3E}">
        <p14:creationId xmlns:p14="http://schemas.microsoft.com/office/powerpoint/2010/main" xmlns="" val="31451574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algn="l" rtl="0"/>
            <a:r>
              <a:rPr lang="en-US" dirty="0"/>
              <a:t>I ill be glad to get ideas how expounding this research in my PHD.</a:t>
            </a:r>
            <a:endParaRPr lang="he-IL" dirty="0"/>
          </a:p>
        </p:txBody>
      </p:sp>
      <p:sp>
        <p:nvSpPr>
          <p:cNvPr id="4" name="מציין מיקום של מספר שקופית 3"/>
          <p:cNvSpPr>
            <a:spLocks noGrp="1"/>
          </p:cNvSpPr>
          <p:nvPr>
            <p:ph type="sldNum" sz="quarter" idx="10"/>
          </p:nvPr>
        </p:nvSpPr>
        <p:spPr/>
        <p:txBody>
          <a:bodyPr/>
          <a:lstStyle/>
          <a:p>
            <a:fld id="{976D4AF9-8051-46E8-9E23-929D1F45992E}" type="slidenum">
              <a:rPr lang="he-IL" smtClean="0"/>
              <a:pPr/>
              <a:t>12</a:t>
            </a:fld>
            <a:endParaRPr lang="he-IL"/>
          </a:p>
        </p:txBody>
      </p:sp>
    </p:spTree>
    <p:extLst>
      <p:ext uri="{BB962C8B-B14F-4D97-AF65-F5344CB8AC3E}">
        <p14:creationId xmlns:p14="http://schemas.microsoft.com/office/powerpoint/2010/main" xmlns="" val="1411801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lvl="0" algn="l" rtl="0">
              <a:lnSpc>
                <a:spcPct val="150000"/>
              </a:lnSpc>
            </a:pPr>
            <a:r>
              <a:rPr lang="en-US" sz="1400" kern="1200" dirty="0">
                <a:solidFill>
                  <a:schemeClr val="tx1"/>
                </a:solidFill>
                <a:effectLst/>
                <a:latin typeface="+mn-lt"/>
                <a:ea typeface="+mn-ea"/>
                <a:cs typeface="+mn-cs"/>
              </a:rPr>
              <a:t>Since the 1990s, the increase in life expectancy has generated an increasing research interest in various aspects of life in the third age</a:t>
            </a:r>
          </a:p>
          <a:p>
            <a:pPr lvl="0" algn="l" rtl="0">
              <a:lnSpc>
                <a:spcPct val="150000"/>
              </a:lnSpc>
            </a:pPr>
            <a:r>
              <a:rPr lang="en-US" sz="1400" kern="1200" dirty="0">
                <a:solidFill>
                  <a:schemeClr val="tx1"/>
                </a:solidFill>
                <a:effectLst/>
                <a:latin typeface="+mn-lt"/>
                <a:ea typeface="+mn-ea"/>
                <a:cs typeface="+mn-cs"/>
              </a:rPr>
              <a:t> The main focus of sociological research in this field has been the retrospective view of those who have already retired from work.( My focus, </a:t>
            </a:r>
            <a:r>
              <a:rPr lang="en-US" sz="1400" b="1" kern="1200" dirty="0">
                <a:solidFill>
                  <a:schemeClr val="tx1"/>
                </a:solidFill>
                <a:effectLst/>
                <a:latin typeface="+mn-lt"/>
                <a:ea typeface="+mn-ea"/>
                <a:cs typeface="+mn-cs"/>
              </a:rPr>
              <a:t>by contrast</a:t>
            </a:r>
            <a:r>
              <a:rPr lang="en-US" sz="1400" kern="1200" dirty="0">
                <a:solidFill>
                  <a:schemeClr val="tx1"/>
                </a:solidFill>
                <a:effectLst/>
                <a:latin typeface="+mn-lt"/>
                <a:ea typeface="+mn-ea"/>
                <a:cs typeface="+mn-cs"/>
              </a:rPr>
              <a:t>, is on the prospective view of retirement by those who still participate in the work market.)</a:t>
            </a:r>
          </a:p>
          <a:p>
            <a:pPr lvl="0" algn="l" rtl="0">
              <a:lnSpc>
                <a:spcPct val="150000"/>
              </a:lnSpc>
            </a:pPr>
            <a:r>
              <a:rPr lang="en-US" sz="1400" kern="1200" dirty="0">
                <a:solidFill>
                  <a:schemeClr val="tx1"/>
                </a:solidFill>
                <a:effectLst/>
                <a:latin typeface="+mn-lt"/>
                <a:ea typeface="+mn-ea"/>
                <a:cs typeface="+mn-cs"/>
              </a:rPr>
              <a:t>As for the Gender perspective, these are researches that emphasis the centrality work for women. These researches study mainly the economic aspects of it and more precisely– the allocation and distribution of resources. Women have been perceived in most researches as holding dual career: formal work alongside domestic work (that is, Housework &amp; family). Therefore, retirement may seem as a relief for those women, who don't need any more to juggle between those two arenas of work. </a:t>
            </a:r>
            <a:endParaRPr lang="en-US" dirty="0"/>
          </a:p>
          <a:p>
            <a:endParaRPr lang="he-IL" dirty="0"/>
          </a:p>
        </p:txBody>
      </p:sp>
      <p:sp>
        <p:nvSpPr>
          <p:cNvPr id="4" name="מציין מיקום של מספר שקופית 3"/>
          <p:cNvSpPr>
            <a:spLocks noGrp="1"/>
          </p:cNvSpPr>
          <p:nvPr>
            <p:ph type="sldNum" sz="quarter" idx="10"/>
          </p:nvPr>
        </p:nvSpPr>
        <p:spPr/>
        <p:txBody>
          <a:bodyPr/>
          <a:lstStyle/>
          <a:p>
            <a:fld id="{976D4AF9-8051-46E8-9E23-929D1F45992E}" type="slidenum">
              <a:rPr lang="he-IL" smtClean="0"/>
              <a:pPr/>
              <a:t>2</a:t>
            </a:fld>
            <a:endParaRPr lang="he-IL"/>
          </a:p>
        </p:txBody>
      </p:sp>
    </p:spTree>
    <p:extLst>
      <p:ext uri="{BB962C8B-B14F-4D97-AF65-F5344CB8AC3E}">
        <p14:creationId xmlns:p14="http://schemas.microsoft.com/office/powerpoint/2010/main" xmlns="" val="1563226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My research interest concerns the different understanding and narration of work-life and retirement by women versus men.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p:cNvSpPr>
            <a:spLocks noGrp="1"/>
          </p:cNvSpPr>
          <p:nvPr>
            <p:ph type="sldNum" sz="quarter" idx="10"/>
          </p:nvPr>
        </p:nvSpPr>
        <p:spPr/>
        <p:txBody>
          <a:bodyPr/>
          <a:lstStyle/>
          <a:p>
            <a:fld id="{976D4AF9-8051-46E8-9E23-929D1F45992E}" type="slidenum">
              <a:rPr lang="he-IL" smtClean="0"/>
              <a:pPr/>
              <a:t>3</a:t>
            </a:fld>
            <a:endParaRPr lang="he-IL"/>
          </a:p>
        </p:txBody>
      </p:sp>
    </p:spTree>
    <p:extLst>
      <p:ext uri="{BB962C8B-B14F-4D97-AF65-F5344CB8AC3E}">
        <p14:creationId xmlns:p14="http://schemas.microsoft.com/office/powerpoint/2010/main" xmlns="" val="193875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algn="l" rtl="0"/>
            <a:r>
              <a:rPr lang="en-US" sz="1200" b="1" kern="1200" dirty="0">
                <a:solidFill>
                  <a:schemeClr val="tx1"/>
                </a:solidFill>
                <a:effectLst/>
                <a:latin typeface="+mn-lt"/>
                <a:ea typeface="+mn-ea"/>
                <a:cs typeface="+mn-cs"/>
              </a:rPr>
              <a:t>In sum</a:t>
            </a:r>
            <a:endParaRPr lang="en-US" sz="1200" kern="1200" dirty="0">
              <a:solidFill>
                <a:schemeClr val="tx1"/>
              </a:solidFill>
              <a:effectLst/>
              <a:latin typeface="+mn-lt"/>
              <a:ea typeface="+mn-ea"/>
              <a:cs typeface="+mn-cs"/>
            </a:endParaRPr>
          </a:p>
          <a:p>
            <a:pPr lvl="0" algn="l" rtl="0"/>
            <a:r>
              <a:rPr lang="en-US" sz="1200" kern="1200" dirty="0">
                <a:solidFill>
                  <a:schemeClr val="tx1"/>
                </a:solidFill>
                <a:effectLst/>
                <a:latin typeface="+mn-lt"/>
                <a:ea typeface="+mn-ea"/>
                <a:cs typeface="+mn-cs"/>
              </a:rPr>
              <a:t>The study attempts to innovate is three-fold: </a:t>
            </a:r>
          </a:p>
          <a:p>
            <a:pPr lvl="0" algn="l" rtl="0"/>
            <a:r>
              <a:rPr lang="en-US" sz="1200" b="1" kern="1200" dirty="0">
                <a:solidFill>
                  <a:schemeClr val="tx1"/>
                </a:solidFill>
                <a:effectLst/>
                <a:latin typeface="+mn-lt"/>
                <a:ea typeface="+mn-ea"/>
                <a:cs typeface="+mn-cs"/>
              </a:rPr>
              <a:t>First</a:t>
            </a:r>
            <a:r>
              <a:rPr lang="en-US" sz="1200" kern="1200" dirty="0">
                <a:solidFill>
                  <a:schemeClr val="tx1"/>
                </a:solidFill>
                <a:effectLst/>
                <a:latin typeface="+mn-lt"/>
                <a:ea typeface="+mn-ea"/>
                <a:cs typeface="+mn-cs"/>
              </a:rPr>
              <a:t>, it takes a prospective viewpoint of workers (as against a retrospective view of retirees). </a:t>
            </a:r>
          </a:p>
          <a:p>
            <a:pPr lvl="0" algn="l" rtl="0"/>
            <a:r>
              <a:rPr lang="en-US" sz="1200" b="1" kern="1200" dirty="0">
                <a:solidFill>
                  <a:schemeClr val="tx1"/>
                </a:solidFill>
                <a:effectLst/>
                <a:latin typeface="+mn-lt"/>
                <a:ea typeface="+mn-ea"/>
                <a:cs typeface="+mn-cs"/>
              </a:rPr>
              <a:t>Second</a:t>
            </a:r>
            <a:r>
              <a:rPr lang="en-US" sz="1200" kern="1200" dirty="0">
                <a:solidFill>
                  <a:schemeClr val="tx1"/>
                </a:solidFill>
                <a:effectLst/>
                <a:latin typeface="+mn-lt"/>
                <a:ea typeface="+mn-ea"/>
                <a:cs typeface="+mn-cs"/>
              </a:rPr>
              <a:t>, it focuses on highly engaged, senior workers (as against general samples of workers). </a:t>
            </a:r>
          </a:p>
          <a:p>
            <a:pPr lvl="0" algn="l" rtl="0"/>
            <a:r>
              <a:rPr lang="en-US" sz="1200" b="1" kern="1200" dirty="0">
                <a:solidFill>
                  <a:schemeClr val="tx1"/>
                </a:solidFill>
                <a:effectLst/>
                <a:latin typeface="+mn-lt"/>
                <a:ea typeface="+mn-ea"/>
                <a:cs typeface="+mn-cs"/>
              </a:rPr>
              <a:t>Third</a:t>
            </a:r>
            <a:r>
              <a:rPr lang="en-US" sz="1200" kern="1200" dirty="0">
                <a:solidFill>
                  <a:schemeClr val="tx1"/>
                </a:solidFill>
                <a:effectLst/>
                <a:latin typeface="+mn-lt"/>
                <a:ea typeface="+mn-ea"/>
                <a:cs typeface="+mn-cs"/>
              </a:rPr>
              <a:t>, it investigates the intersection between gender and aging.</a:t>
            </a:r>
          </a:p>
          <a:p>
            <a:pPr algn="l" rtl="0"/>
            <a:endParaRPr lang="he-IL" dirty="0"/>
          </a:p>
        </p:txBody>
      </p:sp>
      <p:sp>
        <p:nvSpPr>
          <p:cNvPr id="4" name="מציין מיקום של מספר שקופית 3"/>
          <p:cNvSpPr>
            <a:spLocks noGrp="1"/>
          </p:cNvSpPr>
          <p:nvPr>
            <p:ph type="sldNum" sz="quarter" idx="10"/>
          </p:nvPr>
        </p:nvSpPr>
        <p:spPr/>
        <p:txBody>
          <a:bodyPr/>
          <a:lstStyle/>
          <a:p>
            <a:fld id="{976D4AF9-8051-46E8-9E23-929D1F45992E}" type="slidenum">
              <a:rPr lang="he-IL" smtClean="0"/>
              <a:pPr/>
              <a:t>4</a:t>
            </a:fld>
            <a:endParaRPr lang="he-IL"/>
          </a:p>
        </p:txBody>
      </p:sp>
    </p:spTree>
    <p:extLst>
      <p:ext uri="{BB962C8B-B14F-4D97-AF65-F5344CB8AC3E}">
        <p14:creationId xmlns:p14="http://schemas.microsoft.com/office/powerpoint/2010/main" xmlns="" val="2354087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algn="r" rtl="1"/>
            <a:r>
              <a:rPr lang="he-IL" sz="1200" kern="1200" dirty="0">
                <a:solidFill>
                  <a:schemeClr val="tx1"/>
                </a:solidFill>
                <a:effectLst/>
                <a:latin typeface="+mn-lt"/>
                <a:ea typeface="+mn-ea"/>
                <a:cs typeface="+mn-cs"/>
              </a:rPr>
              <a:t>להתחיל ממה שכתוב על שיטת המחקר והטכניקה. לדבר על אפיון המרואיינים ואז לדבר על מה ביקשתי מהם..</a:t>
            </a:r>
            <a:endParaRPr lang="en-US" sz="1200" kern="1200" dirty="0">
              <a:solidFill>
                <a:schemeClr val="tx1"/>
              </a:solidFill>
              <a:effectLst/>
              <a:latin typeface="+mn-lt"/>
              <a:ea typeface="+mn-ea"/>
              <a:cs typeface="+mn-cs"/>
            </a:endParaRPr>
          </a:p>
          <a:p>
            <a:pPr algn="l" rtl="0"/>
            <a:r>
              <a:rPr lang="en-US" sz="1200" kern="1200" dirty="0">
                <a:solidFill>
                  <a:schemeClr val="tx1"/>
                </a:solidFill>
                <a:effectLst/>
                <a:latin typeface="+mn-lt"/>
                <a:ea typeface="+mn-ea"/>
                <a:cs typeface="+mn-cs"/>
              </a:rPr>
              <a:t>As </a:t>
            </a:r>
            <a:r>
              <a:rPr lang="en-US" sz="1200" kern="1200" dirty="0" err="1">
                <a:solidFill>
                  <a:schemeClr val="tx1"/>
                </a:solidFill>
                <a:effectLst/>
                <a:latin typeface="+mn-lt"/>
                <a:ea typeface="+mn-ea"/>
                <a:cs typeface="+mn-cs"/>
              </a:rPr>
              <a:t>Ruthellen</a:t>
            </a:r>
            <a:r>
              <a:rPr lang="en-US" sz="1200" kern="1200" dirty="0">
                <a:solidFill>
                  <a:schemeClr val="tx1"/>
                </a:solidFill>
                <a:effectLst/>
                <a:latin typeface="+mn-lt"/>
                <a:ea typeface="+mn-ea"/>
                <a:cs typeface="+mn-cs"/>
              </a:rPr>
              <a:t> (2013) conceptualizes it, "narrative research" requires interview techniques that enable disclosure of multilayered meanings of individuals. Hence, “depth interviewing”, consists of rich in details, and ‘nuanced’ stories.</a:t>
            </a:r>
          </a:p>
          <a:p>
            <a:pPr algn="l" rtl="0"/>
            <a:r>
              <a:rPr lang="en-US" sz="1200" kern="1200" dirty="0">
                <a:solidFill>
                  <a:schemeClr val="tx1"/>
                </a:solidFill>
                <a:effectLst/>
                <a:latin typeface="+mn-lt"/>
                <a:ea typeface="+mn-ea"/>
                <a:cs typeface="+mn-cs"/>
              </a:rPr>
              <a:t>Thus, my request of the each one of the interviewees was: "tell me about your course of life, focusing on your career path, and how you perceive your life after retirement".</a:t>
            </a:r>
          </a:p>
          <a:p>
            <a:pPr algn="l" rtl="0"/>
            <a:r>
              <a:rPr lang="en-US" sz="1200" kern="1200" dirty="0">
                <a:solidFill>
                  <a:schemeClr val="tx1"/>
                </a:solidFill>
                <a:effectLst/>
                <a:latin typeface="+mn-lt"/>
                <a:ea typeface="+mn-ea"/>
                <a:cs typeface="+mn-cs"/>
              </a:rPr>
              <a:t>I tried more to listen to them, rather than to interrogate them--to make room for them and their reflections, their worries, and their hopes and forecasts.  Hereby I try to analyze and explain their stories.</a:t>
            </a:r>
          </a:p>
          <a:p>
            <a:pPr algn="l" rtl="0"/>
            <a:endParaRPr lang="he-IL" dirty="0"/>
          </a:p>
        </p:txBody>
      </p:sp>
      <p:sp>
        <p:nvSpPr>
          <p:cNvPr id="4" name="מציין מיקום של מספר שקופית 3"/>
          <p:cNvSpPr>
            <a:spLocks noGrp="1"/>
          </p:cNvSpPr>
          <p:nvPr>
            <p:ph type="sldNum" sz="quarter" idx="10"/>
          </p:nvPr>
        </p:nvSpPr>
        <p:spPr/>
        <p:txBody>
          <a:bodyPr/>
          <a:lstStyle/>
          <a:p>
            <a:fld id="{976D4AF9-8051-46E8-9E23-929D1F45992E}" type="slidenum">
              <a:rPr lang="he-IL" smtClean="0"/>
              <a:pPr/>
              <a:t>5</a:t>
            </a:fld>
            <a:endParaRPr lang="he-IL"/>
          </a:p>
        </p:txBody>
      </p:sp>
    </p:spTree>
    <p:extLst>
      <p:ext uri="{BB962C8B-B14F-4D97-AF65-F5344CB8AC3E}">
        <p14:creationId xmlns:p14="http://schemas.microsoft.com/office/powerpoint/2010/main" xmlns="" val="1699379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lgn="l" rtl="0"/>
            <a:r>
              <a:rPr lang="en-US" sz="1200" b="1" kern="1200" dirty="0">
                <a:solidFill>
                  <a:schemeClr val="tx1"/>
                </a:solidFill>
                <a:effectLst/>
                <a:latin typeface="+mn-lt"/>
                <a:ea typeface="+mn-ea"/>
                <a:cs typeface="+mn-cs"/>
              </a:rPr>
              <a:t>The findings clearly indicate the importance and centrality of work in the lives of the interviewees, regardless of their gender.</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lgn="l" rtl="0"/>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female </a:t>
            </a:r>
            <a:r>
              <a:rPr lang="en-US" sz="1200" kern="1200" dirty="0">
                <a:solidFill>
                  <a:schemeClr val="tx1"/>
                </a:solidFill>
                <a:effectLst/>
                <a:latin typeface="+mn-lt"/>
                <a:ea typeface="+mn-ea"/>
                <a:cs typeface="+mn-cs"/>
              </a:rPr>
              <a:t>interviewees characterized themselves as operating under a multi-occupational orientation, from which they create a hybrid identity and meaning, both at present and in their view of themselves in after retirement.   On the other hand, the </a:t>
            </a:r>
            <a:r>
              <a:rPr lang="en-US" sz="1200" b="1" kern="1200" dirty="0">
                <a:solidFill>
                  <a:schemeClr val="tx1"/>
                </a:solidFill>
                <a:effectLst/>
                <a:latin typeface="+mn-lt"/>
                <a:ea typeface="+mn-ea"/>
                <a:cs typeface="+mn-cs"/>
              </a:rPr>
              <a:t>male</a:t>
            </a:r>
            <a:r>
              <a:rPr lang="en-US" sz="1200" kern="1200" dirty="0">
                <a:solidFill>
                  <a:schemeClr val="tx1"/>
                </a:solidFill>
                <a:effectLst/>
                <a:latin typeface="+mn-lt"/>
                <a:ea typeface="+mn-ea"/>
                <a:cs typeface="+mn-cs"/>
              </a:rPr>
              <a:t> interviewees described themselves as focused on their present careers, and deduced ,their views of their activities after retirement, from their current, work-based contexts, either in their managerial capacity or their disciplinary capacity.</a:t>
            </a:r>
          </a:p>
          <a:p>
            <a:pPr lvl="0" algn="l" rtl="0"/>
            <a:r>
              <a:rPr lang="en-US" sz="1200" kern="1200" dirty="0">
                <a:solidFill>
                  <a:schemeClr val="tx1"/>
                </a:solidFill>
                <a:effectLst/>
                <a:latin typeface="+mn-lt"/>
                <a:ea typeface="+mn-ea"/>
                <a:cs typeface="+mn-cs"/>
              </a:rPr>
              <a:t>With regard to leisure, the female interviewees described a very varied world of contents &amp; contexts, whereas most male interviewees emphasized the desire to devote greater amounts of time to their spouses and to families after retirement (as opposed to their time allocations at their current phase).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Actually- This study offers a gender-based perspective of how employees in senior positions, who are less than a decade away from the official retirement age, conceive of life after retirement in terms of time dedication, self-perception and self-identity</a:t>
            </a:r>
          </a:p>
          <a:p>
            <a:pPr rtl="0"/>
            <a:r>
              <a:rPr lang="en-US" sz="1200" kern="1200" dirty="0">
                <a:solidFill>
                  <a:schemeClr val="tx1"/>
                </a:solidFill>
                <a:effectLst/>
                <a:latin typeface="+mn-lt"/>
                <a:ea typeface="+mn-ea"/>
                <a:cs typeface="+mn-cs"/>
              </a:rPr>
              <a:t> </a:t>
            </a:r>
          </a:p>
          <a:p>
            <a:pPr marL="171450" indent="-171450" algn="l" rtl="0">
              <a:buFont typeface="Arial" panose="020B0604020202020204" pitchFamily="34" charset="0"/>
              <a:buChar char="•"/>
            </a:pPr>
            <a:endParaRPr lang="he-IL" dirty="0"/>
          </a:p>
        </p:txBody>
      </p:sp>
      <p:sp>
        <p:nvSpPr>
          <p:cNvPr id="4" name="מציין מיקום של מספר שקופית 3"/>
          <p:cNvSpPr>
            <a:spLocks noGrp="1"/>
          </p:cNvSpPr>
          <p:nvPr>
            <p:ph type="sldNum" sz="quarter" idx="10"/>
          </p:nvPr>
        </p:nvSpPr>
        <p:spPr/>
        <p:txBody>
          <a:bodyPr/>
          <a:lstStyle/>
          <a:p>
            <a:fld id="{976D4AF9-8051-46E8-9E23-929D1F45992E}" type="slidenum">
              <a:rPr lang="he-IL" smtClean="0"/>
              <a:pPr/>
              <a:t>6</a:t>
            </a:fld>
            <a:endParaRPr lang="he-IL"/>
          </a:p>
        </p:txBody>
      </p:sp>
    </p:spTree>
    <p:extLst>
      <p:ext uri="{BB962C8B-B14F-4D97-AF65-F5344CB8AC3E}">
        <p14:creationId xmlns:p14="http://schemas.microsoft.com/office/powerpoint/2010/main" xmlns="" val="2744974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algn="l" rtl="0"/>
            <a:r>
              <a:rPr lang="en-US" sz="1200" kern="1200" dirty="0">
                <a:solidFill>
                  <a:schemeClr val="tx1"/>
                </a:solidFill>
                <a:effectLst/>
                <a:latin typeface="+mn-lt"/>
                <a:ea typeface="+mn-ea"/>
                <a:cs typeface="+mn-cs"/>
              </a:rPr>
              <a:t>The first two theories investigate the impact of past &amp; present life on the ways people prepare for their futures &amp; look at their futures. In their narrations, the interviewees disclosed, without notice, the manners in which their past and present lives may actually influence their presents &amp; futures.</a:t>
            </a:r>
          </a:p>
          <a:p>
            <a:pPr algn="l" rtl="0"/>
            <a:r>
              <a:rPr lang="en-US" sz="1200" kern="1200" dirty="0">
                <a:solidFill>
                  <a:schemeClr val="tx1"/>
                </a:solidFill>
                <a:effectLst/>
                <a:latin typeface="+mn-lt"/>
                <a:ea typeface="+mn-ea"/>
                <a:cs typeface="+mn-cs"/>
              </a:rPr>
              <a:t> The other two theories explain the paths according to which people construct and relate their self-identities during their work-lives and after retirement. These were very helpful as the interviewees sought to account for their lives and grant them different meanings.</a:t>
            </a:r>
          </a:p>
          <a:p>
            <a:pPr algn="l" rtl="0"/>
            <a:endParaRPr lang="en-US" sz="1200" kern="1200" dirty="0">
              <a:solidFill>
                <a:schemeClr val="tx1"/>
              </a:solidFill>
              <a:effectLst/>
              <a:latin typeface="+mn-lt"/>
              <a:ea typeface="+mn-ea"/>
              <a:cs typeface="+mn-cs"/>
            </a:endParaRPr>
          </a:p>
          <a:p>
            <a:pPr algn="l" rtl="0"/>
            <a:endParaRPr lang="en-US" dirty="0"/>
          </a:p>
        </p:txBody>
      </p:sp>
      <p:sp>
        <p:nvSpPr>
          <p:cNvPr id="4" name="מציין מיקום של מספר שקופית 3"/>
          <p:cNvSpPr>
            <a:spLocks noGrp="1"/>
          </p:cNvSpPr>
          <p:nvPr>
            <p:ph type="sldNum" sz="quarter" idx="10"/>
          </p:nvPr>
        </p:nvSpPr>
        <p:spPr/>
        <p:txBody>
          <a:bodyPr/>
          <a:lstStyle/>
          <a:p>
            <a:fld id="{976D4AF9-8051-46E8-9E23-929D1F45992E}" type="slidenum">
              <a:rPr lang="he-IL" smtClean="0"/>
              <a:pPr/>
              <a:t>7</a:t>
            </a:fld>
            <a:endParaRPr lang="he-IL"/>
          </a:p>
        </p:txBody>
      </p:sp>
    </p:spTree>
    <p:extLst>
      <p:ext uri="{BB962C8B-B14F-4D97-AF65-F5344CB8AC3E}">
        <p14:creationId xmlns:p14="http://schemas.microsoft.com/office/powerpoint/2010/main" xmlns="" val="3734902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algn="l" rtl="0"/>
            <a:r>
              <a:rPr lang="en-US" b="1" dirty="0"/>
              <a:t>reflecting gender differences in the way of thinking &amp; behave</a:t>
            </a:r>
            <a:endParaRPr lang="he-IL" dirty="0"/>
          </a:p>
        </p:txBody>
      </p:sp>
      <p:sp>
        <p:nvSpPr>
          <p:cNvPr id="4" name="מציין מיקום של מספר שקופית 3"/>
          <p:cNvSpPr>
            <a:spLocks noGrp="1"/>
          </p:cNvSpPr>
          <p:nvPr>
            <p:ph type="sldNum" sz="quarter" idx="10"/>
          </p:nvPr>
        </p:nvSpPr>
        <p:spPr/>
        <p:txBody>
          <a:bodyPr/>
          <a:lstStyle/>
          <a:p>
            <a:fld id="{976D4AF9-8051-46E8-9E23-929D1F45992E}" type="slidenum">
              <a:rPr lang="he-IL" smtClean="0"/>
              <a:pPr/>
              <a:t>8</a:t>
            </a:fld>
            <a:endParaRPr lang="he-IL"/>
          </a:p>
        </p:txBody>
      </p:sp>
    </p:spTree>
    <p:extLst>
      <p:ext uri="{BB962C8B-B14F-4D97-AF65-F5344CB8AC3E}">
        <p14:creationId xmlns:p14="http://schemas.microsoft.com/office/powerpoint/2010/main" xmlns="" val="4088000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rtl="1"/>
            <a:r>
              <a:rPr lang="he-IL" sz="1200" b="1" kern="1200" dirty="0">
                <a:solidFill>
                  <a:schemeClr val="tx1"/>
                </a:solidFill>
                <a:effectLst/>
                <a:latin typeface="+mn-lt"/>
                <a:ea typeface="+mn-ea"/>
                <a:cs typeface="+mn-cs"/>
              </a:rPr>
              <a:t>להציג הממצאים בשקף בעברית-לתרגם תרגום חופשי הטקסט המוצג</a:t>
            </a:r>
            <a:endParaRPr lang="en-US" sz="1200" kern="1200" dirty="0">
              <a:solidFill>
                <a:schemeClr val="tx1"/>
              </a:solidFill>
              <a:effectLst/>
              <a:latin typeface="+mn-lt"/>
              <a:ea typeface="+mn-ea"/>
              <a:cs typeface="+mn-cs"/>
            </a:endParaRPr>
          </a:p>
          <a:p>
            <a:pPr rtl="0"/>
            <a:endParaRPr lang="en-US" sz="1200" kern="1200" dirty="0">
              <a:solidFill>
                <a:schemeClr val="tx1"/>
              </a:solidFill>
              <a:effectLst/>
              <a:latin typeface="+mn-lt"/>
              <a:ea typeface="+mn-ea"/>
              <a:cs typeface="+mn-cs"/>
            </a:endParaRPr>
          </a:p>
          <a:p>
            <a:pPr algn="l" rtl="0"/>
            <a:r>
              <a:rPr lang="en-US" i="1" dirty="0">
                <a:solidFill>
                  <a:srgbClr val="FF0000"/>
                </a:solidFill>
              </a:rPr>
              <a:t>“I’ll look for something that really would challenge my abilities--unlike my wife, who is thinking- maybe I will open a  Confectionery… Maybe something else… meanwhile she continues to go back and forth,  as mad, form abroad. She’s a business analyst, so she runs around as well--so her mind is a bit more diverse in my opinion, she’s more open to completely different directions. With me, this is what I know to do, what I love to do, and I want to continue doing it. That’s all.”   </a:t>
            </a:r>
            <a:r>
              <a:rPr lang="en-US" dirty="0"/>
              <a:t/>
            </a:r>
            <a:br>
              <a:rPr lang="en-US" dirty="0"/>
            </a:br>
            <a:endParaRPr lang="en-US" sz="1200" kern="1200" dirty="0">
              <a:solidFill>
                <a:schemeClr val="tx1"/>
              </a:solidFill>
              <a:effectLst/>
              <a:latin typeface="+mn-lt"/>
              <a:ea typeface="+mn-ea"/>
              <a:cs typeface="+mn-cs"/>
            </a:endParaRPr>
          </a:p>
        </p:txBody>
      </p:sp>
      <p:sp>
        <p:nvSpPr>
          <p:cNvPr id="4" name="מציין מיקום של מספר שקופית 3"/>
          <p:cNvSpPr>
            <a:spLocks noGrp="1"/>
          </p:cNvSpPr>
          <p:nvPr>
            <p:ph type="sldNum" sz="quarter" idx="10"/>
          </p:nvPr>
        </p:nvSpPr>
        <p:spPr/>
        <p:txBody>
          <a:bodyPr/>
          <a:lstStyle/>
          <a:p>
            <a:fld id="{976D4AF9-8051-46E8-9E23-929D1F45992E}" type="slidenum">
              <a:rPr lang="he-IL" smtClean="0"/>
              <a:pPr/>
              <a:t>9</a:t>
            </a:fld>
            <a:endParaRPr lang="he-IL"/>
          </a:p>
        </p:txBody>
      </p:sp>
    </p:spTree>
    <p:extLst>
      <p:ext uri="{BB962C8B-B14F-4D97-AF65-F5344CB8AC3E}">
        <p14:creationId xmlns:p14="http://schemas.microsoft.com/office/powerpoint/2010/main" xmlns="" val="2289017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he-IL"/>
              <a:t>לחץ כדי לערוך סגנון כותרת של תבנית בסיס</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ערוך סגנונות טקסט של תבנית בסיס</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he-IL"/>
              <a:t>לחץ כדי לערוך סגנון כותרת של תבנית בסיס</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he-IL"/>
              <a:t>ערוך סגנונות טקסט של תבנית בסיס</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או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he-IL"/>
              <a:t>לחץ כדי לערוך סגנון כותרת של תבנית בסיס</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he-IL"/>
              <a:t>ערוך סגנונות טקסט של תבנית בסיס</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nchor="ct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he-IL"/>
              <a:t>לחץ כדי לערוך סגנון כותרת של תבנית בסיס</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3/27/2018</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067B9645-C8CA-4235-AD76-407FF059CC0D}"/>
              </a:ext>
            </a:extLst>
          </p:cNvPr>
          <p:cNvSpPr>
            <a:spLocks noGrp="1"/>
          </p:cNvSpPr>
          <p:nvPr>
            <p:ph type="ctrTitle"/>
          </p:nvPr>
        </p:nvSpPr>
        <p:spPr>
          <a:xfrm>
            <a:off x="2371188" y="510909"/>
            <a:ext cx="8574622" cy="1924579"/>
          </a:xfrm>
        </p:spPr>
        <p:txBody>
          <a:bodyPr/>
          <a:lstStyle/>
          <a:p>
            <a:pPr algn="ctr"/>
            <a:r>
              <a:rPr lang="en-US" dirty="0">
                <a:solidFill>
                  <a:srgbClr val="0070C0"/>
                </a:solidFill>
              </a:rPr>
              <a:t>An intersection between gender and aging</a:t>
            </a:r>
            <a:endParaRPr lang="he-IL" dirty="0">
              <a:solidFill>
                <a:srgbClr val="0070C0"/>
              </a:solidFill>
            </a:endParaRPr>
          </a:p>
        </p:txBody>
      </p:sp>
      <p:sp>
        <p:nvSpPr>
          <p:cNvPr id="3" name="כותרת משנה 2">
            <a:extLst>
              <a:ext uri="{FF2B5EF4-FFF2-40B4-BE49-F238E27FC236}">
                <a16:creationId xmlns:a16="http://schemas.microsoft.com/office/drawing/2014/main" xmlns="" id="{48743266-200C-40BC-AFB8-91AF92F00B25}"/>
              </a:ext>
            </a:extLst>
          </p:cNvPr>
          <p:cNvSpPr>
            <a:spLocks noGrp="1"/>
          </p:cNvSpPr>
          <p:nvPr>
            <p:ph type="subTitle" idx="1"/>
          </p:nvPr>
        </p:nvSpPr>
        <p:spPr>
          <a:xfrm>
            <a:off x="3990109" y="3429000"/>
            <a:ext cx="7512913" cy="1955801"/>
          </a:xfrm>
        </p:spPr>
        <p:txBody>
          <a:bodyPr>
            <a:normAutofit fontScale="70000" lnSpcReduction="20000"/>
          </a:bodyPr>
          <a:lstStyle/>
          <a:p>
            <a:pPr algn="ctr" rtl="0"/>
            <a:r>
              <a:rPr lang="en-US" b="1" dirty="0"/>
              <a:t>Shlomit Ortasse-Spiegel</a:t>
            </a:r>
          </a:p>
          <a:p>
            <a:pPr algn="ctr" rtl="0"/>
            <a:r>
              <a:rPr lang="en-US" dirty="0"/>
              <a:t>27/3/18</a:t>
            </a:r>
          </a:p>
          <a:p>
            <a:pPr algn="ctr" rtl="0"/>
            <a:r>
              <a:rPr lang="en-US" dirty="0"/>
              <a:t>Seminar on Aging, Retirement &amp; Pension</a:t>
            </a:r>
          </a:p>
          <a:p>
            <a:pPr algn="ctr" rtl="0"/>
            <a:endParaRPr lang="en-US" dirty="0"/>
          </a:p>
          <a:p>
            <a:pPr algn="ctr" rtl="0"/>
            <a:r>
              <a:rPr lang="en-US" b="1" dirty="0"/>
              <a:t>Thesis advisor- Prof. Michal Frenkel</a:t>
            </a:r>
          </a:p>
          <a:p>
            <a:pPr algn="ctr" rtl="0"/>
            <a:r>
              <a:rPr lang="en-US" b="1" dirty="0"/>
              <a:t>The Hebrew University</a:t>
            </a:r>
          </a:p>
          <a:p>
            <a:pPr algn="ctr" rtl="0"/>
            <a:endParaRPr lang="en-US" dirty="0"/>
          </a:p>
          <a:p>
            <a:pPr algn="ctr" rtl="0"/>
            <a:endParaRPr lang="he-IL" dirty="0"/>
          </a:p>
        </p:txBody>
      </p:sp>
    </p:spTree>
    <p:extLst>
      <p:ext uri="{BB962C8B-B14F-4D97-AF65-F5344CB8AC3E}">
        <p14:creationId xmlns:p14="http://schemas.microsoft.com/office/powerpoint/2010/main" xmlns="" val="37342743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AAE9A3F5-E521-4945-B700-4293B7CEF7ED}"/>
              </a:ext>
            </a:extLst>
          </p:cNvPr>
          <p:cNvSpPr>
            <a:spLocks noGrp="1"/>
          </p:cNvSpPr>
          <p:nvPr>
            <p:ph type="title"/>
          </p:nvPr>
        </p:nvSpPr>
        <p:spPr>
          <a:xfrm>
            <a:off x="773431" y="-133350"/>
            <a:ext cx="11418569" cy="6991350"/>
          </a:xfrm>
        </p:spPr>
        <p:txBody>
          <a:bodyPr>
            <a:normAutofit/>
          </a:bodyPr>
          <a:lstStyle/>
          <a:p>
            <a:pPr rtl="0"/>
            <a:r>
              <a:rPr lang="en-US" b="1" i="1" dirty="0"/>
              <a:t>Senior position in the Kibbutz Movement:</a:t>
            </a:r>
            <a:br>
              <a:rPr lang="en-US" b="1" i="1" dirty="0"/>
            </a:br>
            <a:r>
              <a:rPr lang="he-IL" i="1" dirty="0"/>
              <a:t/>
            </a:r>
            <a:br>
              <a:rPr lang="he-IL" i="1" dirty="0"/>
            </a:br>
            <a:r>
              <a:rPr lang="he-IL" sz="3200" dirty="0"/>
              <a:t>"</a:t>
            </a:r>
            <a:r>
              <a:rPr lang="he-IL" sz="3200" i="1" dirty="0"/>
              <a:t>אני רואה </a:t>
            </a:r>
            <a:r>
              <a:rPr lang="he-IL" sz="3200" b="1" i="1" dirty="0"/>
              <a:t>שהנשים יותר פעילות, הן יותר אקטיביות ביומיום</a:t>
            </a:r>
            <a:r>
              <a:rPr lang="he-IL" sz="3200" i="1" dirty="0"/>
              <a:t>... תשמעי, הנשים פה הרבה יותר טובות מאתנו, בהרבה מובנים (צחוק)... אני, </a:t>
            </a:r>
            <a:r>
              <a:rPr lang="he-IL" sz="3200" b="1" i="1" dirty="0"/>
              <a:t>אני חושב שלגברים ההלם, הלם הפרישה הוא יותר משמעותי</a:t>
            </a:r>
            <a:r>
              <a:rPr lang="he-IL" sz="3200" i="1" dirty="0"/>
              <a:t>, יותר כואב.</a:t>
            </a:r>
            <a:r>
              <a:rPr lang="he-IL" sz="3200" b="1" i="1" dirty="0"/>
              <a:t> הגברים, גם בקריירה שלנו, הרבה פעמים זה התדמית שלהם</a:t>
            </a:r>
            <a:r>
              <a:rPr lang="he-IL" sz="3200" i="1" dirty="0"/>
              <a:t>. בזה מתקשטים </a:t>
            </a:r>
            <a:r>
              <a:rPr lang="he-IL" sz="3200" b="1" i="1" dirty="0"/>
              <a:t>כמה אני מקצועי ומנהל</a:t>
            </a:r>
            <a:r>
              <a:rPr lang="he-IL" sz="3200" i="1" dirty="0"/>
              <a:t> וכן הלאה, אז </a:t>
            </a:r>
            <a:r>
              <a:rPr lang="he-IL" sz="3200" b="1" i="1" dirty="0"/>
              <a:t>זו תעודת הזהות שלהם</a:t>
            </a:r>
            <a:r>
              <a:rPr lang="he-IL" sz="3200" i="1" dirty="0"/>
              <a:t>. נשים קצת פחות, פחות מתקשטות בתפקיד שלהן </a:t>
            </a:r>
            <a:r>
              <a:rPr lang="he-IL" sz="3200" b="1" i="1" dirty="0"/>
              <a:t>גם אם הן עושות תפקיד מקביל לגברים, זה לא הדף הראשון בתעודת הזהות שלהן כמו אצלנו</a:t>
            </a:r>
            <a:r>
              <a:rPr lang="he-IL" sz="3200" i="1" dirty="0"/>
              <a:t>,..</a:t>
            </a:r>
            <a:r>
              <a:rPr lang="he-IL" sz="3200" b="1" i="1" dirty="0"/>
              <a:t>"</a:t>
            </a:r>
            <a:r>
              <a:rPr lang="en-US" sz="3200" b="1" i="1" dirty="0"/>
              <a:t/>
            </a:r>
            <a:br>
              <a:rPr lang="en-US" sz="3200" b="1" i="1" dirty="0"/>
            </a:br>
            <a:r>
              <a:rPr lang="he-IL" sz="3200" b="1" i="1" dirty="0"/>
              <a:t/>
            </a:r>
            <a:br>
              <a:rPr lang="he-IL" sz="3200" b="1" i="1" dirty="0"/>
            </a:br>
            <a:endParaRPr lang="he-IL" dirty="0"/>
          </a:p>
        </p:txBody>
      </p:sp>
    </p:spTree>
    <p:extLst>
      <p:ext uri="{BB962C8B-B14F-4D97-AF65-F5344CB8AC3E}">
        <p14:creationId xmlns:p14="http://schemas.microsoft.com/office/powerpoint/2010/main" xmlns="" val="948136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47D3AB9C-3BC7-438D-9677-32C3A5495487}"/>
              </a:ext>
            </a:extLst>
          </p:cNvPr>
          <p:cNvSpPr>
            <a:spLocks noGrp="1"/>
          </p:cNvSpPr>
          <p:nvPr>
            <p:ph type="title"/>
          </p:nvPr>
        </p:nvSpPr>
        <p:spPr>
          <a:xfrm>
            <a:off x="1135117" y="1259271"/>
            <a:ext cx="5896303" cy="3092012"/>
          </a:xfrm>
        </p:spPr>
        <p:txBody>
          <a:bodyPr>
            <a:noAutofit/>
          </a:bodyPr>
          <a:lstStyle/>
          <a:p>
            <a:pPr rtl="0"/>
            <a:r>
              <a:rPr lang="en-US" b="1" dirty="0"/>
              <a:t/>
            </a:r>
            <a:br>
              <a:rPr lang="en-US" b="1" dirty="0"/>
            </a:br>
            <a:r>
              <a:rPr lang="en-US" b="1" dirty="0"/>
              <a:t/>
            </a:r>
            <a:br>
              <a:rPr lang="en-US" b="1" dirty="0"/>
            </a:br>
            <a:r>
              <a:rPr lang="en-US" b="1" dirty="0"/>
              <a:t/>
            </a:r>
            <a:br>
              <a:rPr lang="en-US" b="1" dirty="0"/>
            </a:br>
            <a:r>
              <a:rPr lang="en-US" b="1" dirty="0"/>
              <a:t>Thanks for you attention</a:t>
            </a:r>
            <a:br>
              <a:rPr lang="en-US" b="1" dirty="0"/>
            </a:br>
            <a:r>
              <a:rPr lang="en-US" b="1" dirty="0"/>
              <a:t/>
            </a:r>
            <a:br>
              <a:rPr lang="en-US" b="1" dirty="0"/>
            </a:br>
            <a:r>
              <a:rPr lang="en-US" b="1" dirty="0"/>
              <a:t/>
            </a:r>
            <a:br>
              <a:rPr lang="en-US" b="1" dirty="0"/>
            </a:br>
            <a:r>
              <a:rPr lang="en-US" b="1" dirty="0"/>
              <a:t>Feedbacks …</a:t>
            </a:r>
            <a:br>
              <a:rPr lang="en-US" b="1" dirty="0"/>
            </a:br>
            <a:r>
              <a:rPr lang="en-US" b="1" dirty="0"/>
              <a:t/>
            </a:r>
            <a:br>
              <a:rPr lang="en-US" b="1" dirty="0"/>
            </a:br>
            <a:r>
              <a:rPr lang="en-US" b="1" dirty="0"/>
              <a:t/>
            </a:r>
            <a:br>
              <a:rPr lang="en-US" b="1" dirty="0"/>
            </a:br>
            <a:r>
              <a:rPr lang="en-US" b="1" dirty="0"/>
              <a:t> </a:t>
            </a:r>
            <a:endParaRPr lang="he-IL" b="1" dirty="0"/>
          </a:p>
        </p:txBody>
      </p:sp>
      <p:pic>
        <p:nvPicPr>
          <p:cNvPr id="5124" name="Picture 4" descr="Image result for ‫לרשום‬‎">
            <a:extLst>
              <a:ext uri="{FF2B5EF4-FFF2-40B4-BE49-F238E27FC236}">
                <a16:creationId xmlns:a16="http://schemas.microsoft.com/office/drawing/2014/main" xmlns="" id="{1D4D4CD0-1CEF-4FEF-A59F-2221E3B0070A}"/>
              </a:ext>
            </a:extLst>
          </p:cNvPr>
          <p:cNvPicPr>
            <a:picLocks noChangeAspect="1" noChangeArrowheads="1"/>
          </p:cNvPicPr>
          <p:nvPr/>
        </p:nvPicPr>
        <p:blipFill rotWithShape="1">
          <a:blip r:embed="rId2">
            <a:extLst>
              <a:ext uri="{28A0092B-C50C-407E-A947-70E740481C1C}">
                <a14:useLocalDpi xmlns:a14="http://schemas.microsoft.com/office/drawing/2010/main" xmlns="" val="0"/>
              </a:ext>
            </a:extLst>
          </a:blip>
          <a:srcRect l="11905" t="2383" r="9680"/>
          <a:stretch/>
        </p:blipFill>
        <p:spPr bwMode="auto">
          <a:xfrm>
            <a:off x="6096000" y="3909849"/>
            <a:ext cx="1923394" cy="1436632"/>
          </a:xfrm>
          <a:prstGeom prst="rect">
            <a:avLst/>
          </a:prstGeom>
          <a:noFill/>
          <a:extLst>
            <a:ext uri="{909E8E84-426E-40DD-AFC4-6F175D3DCCD1}">
              <a14:hiddenFill xmlns:a14="http://schemas.microsoft.com/office/drawing/2010/main" xmlns="">
                <a:solidFill>
                  <a:srgbClr val="FFFFFF"/>
                </a:solidFill>
              </a14:hiddenFill>
            </a:ext>
          </a:extLst>
        </p:spPr>
      </p:pic>
      <p:pic>
        <p:nvPicPr>
          <p:cNvPr id="5122" name="Picture 2" descr="Image result for ‫סמיילי‬‎">
            <a:extLst>
              <a:ext uri="{FF2B5EF4-FFF2-40B4-BE49-F238E27FC236}">
                <a16:creationId xmlns:a16="http://schemas.microsoft.com/office/drawing/2014/main" xmlns="" id="{8AFA5393-87D5-4B49-B939-DD8DCD18C68E}"/>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7662042" y="1011809"/>
            <a:ext cx="2452852" cy="166385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742311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A24F8ECA-6FEC-4648-8B98-3312B72665E5}"/>
              </a:ext>
            </a:extLst>
          </p:cNvPr>
          <p:cNvSpPr>
            <a:spLocks noGrp="1"/>
          </p:cNvSpPr>
          <p:nvPr>
            <p:ph type="title"/>
          </p:nvPr>
        </p:nvSpPr>
        <p:spPr>
          <a:xfrm>
            <a:off x="1484309" y="1"/>
            <a:ext cx="10018713" cy="1409700"/>
          </a:xfrm>
        </p:spPr>
        <p:txBody>
          <a:bodyPr/>
          <a:lstStyle/>
          <a:p>
            <a:r>
              <a:rPr lang="en-US" dirty="0"/>
              <a:t>Expounding this research ? </a:t>
            </a:r>
            <a:endParaRPr lang="he-IL" dirty="0"/>
          </a:p>
        </p:txBody>
      </p:sp>
      <p:sp>
        <p:nvSpPr>
          <p:cNvPr id="3" name="מציין מיקום תוכן 2">
            <a:extLst>
              <a:ext uri="{FF2B5EF4-FFF2-40B4-BE49-F238E27FC236}">
                <a16:creationId xmlns:a16="http://schemas.microsoft.com/office/drawing/2014/main" xmlns="" id="{DA9D9014-F15B-46C9-AE4A-228D7A137A88}"/>
              </a:ext>
            </a:extLst>
          </p:cNvPr>
          <p:cNvSpPr>
            <a:spLocks noGrp="1"/>
          </p:cNvSpPr>
          <p:nvPr>
            <p:ph idx="1"/>
          </p:nvPr>
        </p:nvSpPr>
        <p:spPr>
          <a:xfrm>
            <a:off x="1484310" y="1123950"/>
            <a:ext cx="10018712" cy="4667251"/>
          </a:xfrm>
        </p:spPr>
        <p:txBody>
          <a:bodyPr>
            <a:normAutofit/>
          </a:bodyPr>
          <a:lstStyle/>
          <a:p>
            <a:pPr algn="l" rtl="0"/>
            <a:r>
              <a:rPr lang="en-US" sz="3600" dirty="0"/>
              <a:t>Expanding the research population according to criteria of:</a:t>
            </a:r>
          </a:p>
          <a:p>
            <a:pPr lvl="1" algn="l" rtl="0"/>
            <a:r>
              <a:rPr lang="en-US" sz="3200" dirty="0"/>
              <a:t>Size of the sample</a:t>
            </a:r>
          </a:p>
          <a:p>
            <a:pPr lvl="1" algn="l" rtl="0"/>
            <a:r>
              <a:rPr lang="en-US" sz="3200" dirty="0"/>
              <a:t>Organizational position (middle or low ranking workers)</a:t>
            </a:r>
          </a:p>
          <a:p>
            <a:pPr lvl="1" algn="l" rtl="0"/>
            <a:r>
              <a:rPr lang="en-US" sz="3200" dirty="0"/>
              <a:t>Culture and/or ethnicity (Ultraorthodox  and/or Israeli Arabs)</a:t>
            </a:r>
          </a:p>
        </p:txBody>
      </p:sp>
    </p:spTree>
    <p:extLst>
      <p:ext uri="{BB962C8B-B14F-4D97-AF65-F5344CB8AC3E}">
        <p14:creationId xmlns:p14="http://schemas.microsoft.com/office/powerpoint/2010/main" xmlns="" val="178712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FCFDDC6B-2376-425A-B203-2C983AB0B705}"/>
              </a:ext>
            </a:extLst>
          </p:cNvPr>
          <p:cNvSpPr>
            <a:spLocks noGrp="1"/>
          </p:cNvSpPr>
          <p:nvPr>
            <p:ph type="title"/>
          </p:nvPr>
        </p:nvSpPr>
        <p:spPr>
          <a:xfrm>
            <a:off x="1086643" y="190500"/>
            <a:ext cx="10018713" cy="1038225"/>
          </a:xfrm>
        </p:spPr>
        <p:txBody>
          <a:bodyPr/>
          <a:lstStyle/>
          <a:p>
            <a:r>
              <a:rPr lang="en-US" b="1" dirty="0">
                <a:solidFill>
                  <a:srgbClr val="0070C0"/>
                </a:solidFill>
              </a:rPr>
              <a:t>Background</a:t>
            </a:r>
            <a:endParaRPr lang="he-IL" b="1" dirty="0">
              <a:solidFill>
                <a:srgbClr val="0070C0"/>
              </a:solidFill>
            </a:endParaRPr>
          </a:p>
        </p:txBody>
      </p:sp>
      <p:sp>
        <p:nvSpPr>
          <p:cNvPr id="3" name="מציין מיקום תוכן 2">
            <a:extLst>
              <a:ext uri="{FF2B5EF4-FFF2-40B4-BE49-F238E27FC236}">
                <a16:creationId xmlns:a16="http://schemas.microsoft.com/office/drawing/2014/main" xmlns="" id="{3E81D4AA-3D72-4406-B445-8322A99FC8EC}"/>
              </a:ext>
            </a:extLst>
          </p:cNvPr>
          <p:cNvSpPr>
            <a:spLocks noGrp="1"/>
          </p:cNvSpPr>
          <p:nvPr>
            <p:ph idx="1"/>
          </p:nvPr>
        </p:nvSpPr>
        <p:spPr>
          <a:xfrm>
            <a:off x="1484309" y="1507196"/>
            <a:ext cx="10862683" cy="5160304"/>
          </a:xfrm>
        </p:spPr>
        <p:txBody>
          <a:bodyPr>
            <a:normAutofit/>
          </a:bodyPr>
          <a:lstStyle/>
          <a:p>
            <a:pPr algn="l" rtl="0"/>
            <a:r>
              <a:rPr lang="en-US" sz="3200" dirty="0"/>
              <a:t>Since the 1990s there has been an  increasing research on various aspects of life in the third age in general, and retrospective view of retirees in particular.</a:t>
            </a:r>
          </a:p>
          <a:p>
            <a:pPr algn="l" rtl="0"/>
            <a:r>
              <a:rPr lang="en-US" sz="3200" dirty="0"/>
              <a:t>Main focus of  this research has been the economic aspects, mainly allocation and distribution of resources, of female retirees as opposed to male retires. </a:t>
            </a:r>
          </a:p>
          <a:p>
            <a:pPr algn="l" rtl="0"/>
            <a:r>
              <a:rPr lang="en-US" sz="3200" dirty="0"/>
              <a:t>The perception is that women view retirement as a ‘relief’ from dual work requirements (i.e., domestic and market).</a:t>
            </a:r>
          </a:p>
          <a:p>
            <a:pPr marL="0" indent="0" algn="l" rtl="0">
              <a:buNone/>
            </a:pPr>
            <a:endParaRPr lang="he-IL" sz="3200" dirty="0"/>
          </a:p>
        </p:txBody>
      </p:sp>
    </p:spTree>
    <p:extLst>
      <p:ext uri="{BB962C8B-B14F-4D97-AF65-F5344CB8AC3E}">
        <p14:creationId xmlns:p14="http://schemas.microsoft.com/office/powerpoint/2010/main" xmlns="" val="357936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BA744ECA-6C85-4104-AF09-2C3592B677FB}"/>
              </a:ext>
            </a:extLst>
          </p:cNvPr>
          <p:cNvSpPr>
            <a:spLocks noGrp="1"/>
          </p:cNvSpPr>
          <p:nvPr>
            <p:ph type="title"/>
          </p:nvPr>
        </p:nvSpPr>
        <p:spPr>
          <a:xfrm>
            <a:off x="1484310" y="151541"/>
            <a:ext cx="10018713" cy="1425800"/>
          </a:xfrm>
        </p:spPr>
        <p:txBody>
          <a:bodyPr>
            <a:normAutofit/>
          </a:bodyPr>
          <a:lstStyle/>
          <a:p>
            <a:r>
              <a:rPr lang="en-US" sz="4400" b="1" dirty="0">
                <a:solidFill>
                  <a:srgbClr val="0070C0"/>
                </a:solidFill>
              </a:rPr>
              <a:t>Research Question</a:t>
            </a:r>
            <a:r>
              <a:rPr lang="he-IL" sz="4400" b="1" dirty="0">
                <a:solidFill>
                  <a:srgbClr val="0070C0"/>
                </a:solidFill>
              </a:rPr>
              <a:t> </a:t>
            </a:r>
          </a:p>
        </p:txBody>
      </p:sp>
      <p:sp>
        <p:nvSpPr>
          <p:cNvPr id="3" name="מציין מיקום תוכן 2">
            <a:extLst>
              <a:ext uri="{FF2B5EF4-FFF2-40B4-BE49-F238E27FC236}">
                <a16:creationId xmlns:a16="http://schemas.microsoft.com/office/drawing/2014/main" xmlns="" id="{641546CF-F4DB-4F82-B3BA-BF0E6ADC8103}"/>
              </a:ext>
            </a:extLst>
          </p:cNvPr>
          <p:cNvSpPr>
            <a:spLocks noGrp="1"/>
          </p:cNvSpPr>
          <p:nvPr>
            <p:ph idx="1"/>
          </p:nvPr>
        </p:nvSpPr>
        <p:spPr>
          <a:xfrm>
            <a:off x="1484310" y="1234440"/>
            <a:ext cx="10517190" cy="5257801"/>
          </a:xfrm>
        </p:spPr>
        <p:txBody>
          <a:bodyPr>
            <a:normAutofit/>
          </a:bodyPr>
          <a:lstStyle/>
          <a:p>
            <a:pPr marL="0" indent="0" algn="l" rtl="0">
              <a:buNone/>
            </a:pPr>
            <a:r>
              <a:rPr lang="en-US" sz="3600" dirty="0"/>
              <a:t>How personal and professional life course of men and women in senior position (above the age of 57)  influence  their prospective perception of their life after retirement?</a:t>
            </a:r>
          </a:p>
          <a:p>
            <a:pPr marL="0" indent="0" algn="ctr" rtl="0">
              <a:buNone/>
            </a:pPr>
            <a:r>
              <a:rPr lang="en-US" sz="3200" dirty="0"/>
              <a:t>***</a:t>
            </a:r>
          </a:p>
          <a:p>
            <a:pPr marL="0" indent="0" algn="ctr" rtl="0">
              <a:buNone/>
            </a:pPr>
            <a:r>
              <a:rPr lang="en-US" sz="4000" dirty="0"/>
              <a:t>How Gender differences shape prospective view about life after retirement? </a:t>
            </a:r>
          </a:p>
        </p:txBody>
      </p:sp>
    </p:spTree>
    <p:extLst>
      <p:ext uri="{BB962C8B-B14F-4D97-AF65-F5344CB8AC3E}">
        <p14:creationId xmlns:p14="http://schemas.microsoft.com/office/powerpoint/2010/main" xmlns="" val="2498210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3504C862-625A-4A6F-9DDB-B12033DDE1B4}"/>
              </a:ext>
            </a:extLst>
          </p:cNvPr>
          <p:cNvSpPr>
            <a:spLocks noGrp="1"/>
          </p:cNvSpPr>
          <p:nvPr>
            <p:ph type="title"/>
          </p:nvPr>
        </p:nvSpPr>
        <p:spPr>
          <a:xfrm>
            <a:off x="1512886" y="333896"/>
            <a:ext cx="10018713" cy="842963"/>
          </a:xfrm>
        </p:spPr>
        <p:txBody>
          <a:bodyPr/>
          <a:lstStyle/>
          <a:p>
            <a:r>
              <a:rPr lang="en-US" b="1" dirty="0">
                <a:solidFill>
                  <a:srgbClr val="0070C0"/>
                </a:solidFill>
              </a:rPr>
              <a:t>Uniqueness of this research</a:t>
            </a:r>
            <a:endParaRPr lang="he-IL" b="1" dirty="0">
              <a:solidFill>
                <a:srgbClr val="0070C0"/>
              </a:solidFill>
            </a:endParaRPr>
          </a:p>
        </p:txBody>
      </p:sp>
      <p:graphicFrame>
        <p:nvGraphicFramePr>
          <p:cNvPr id="4" name="טבלה 3">
            <a:extLst>
              <a:ext uri="{FF2B5EF4-FFF2-40B4-BE49-F238E27FC236}">
                <a16:creationId xmlns:a16="http://schemas.microsoft.com/office/drawing/2014/main" xmlns="" id="{BFAC3924-6A3E-4C7E-9FC2-A61781EF1EC0}"/>
              </a:ext>
            </a:extLst>
          </p:cNvPr>
          <p:cNvGraphicFramePr>
            <a:graphicFrameLocks noGrp="1"/>
          </p:cNvGraphicFramePr>
          <p:nvPr>
            <p:extLst>
              <p:ext uri="{D42A27DB-BD31-4B8C-83A1-F6EECF244321}">
                <p14:modId xmlns:p14="http://schemas.microsoft.com/office/powerpoint/2010/main" xmlns="" val="1493160010"/>
              </p:ext>
            </p:extLst>
          </p:nvPr>
        </p:nvGraphicFramePr>
        <p:xfrm>
          <a:off x="1512886" y="1534046"/>
          <a:ext cx="10245724" cy="4850248"/>
        </p:xfrm>
        <a:graphic>
          <a:graphicData uri="http://schemas.openxmlformats.org/drawingml/2006/table">
            <a:tbl>
              <a:tblPr rtl="1" firstRow="1" bandRow="1">
                <a:tableStyleId>{5C22544A-7EE6-4342-B048-85BDC9FD1C3A}</a:tableStyleId>
              </a:tblPr>
              <a:tblGrid>
                <a:gridCol w="4176713">
                  <a:extLst>
                    <a:ext uri="{9D8B030D-6E8A-4147-A177-3AD203B41FA5}">
                      <a16:colId xmlns:a16="http://schemas.microsoft.com/office/drawing/2014/main" xmlns="" val="235270713"/>
                    </a:ext>
                  </a:extLst>
                </a:gridCol>
                <a:gridCol w="6069011">
                  <a:extLst>
                    <a:ext uri="{9D8B030D-6E8A-4147-A177-3AD203B41FA5}">
                      <a16:colId xmlns:a16="http://schemas.microsoft.com/office/drawing/2014/main" xmlns="" val="1372163977"/>
                    </a:ext>
                  </a:extLst>
                </a:gridCol>
              </a:tblGrid>
              <a:tr h="798464">
                <a:tc>
                  <a:txBody>
                    <a:bodyPr/>
                    <a:lstStyle/>
                    <a:p>
                      <a:pPr algn="ctr" rtl="0"/>
                      <a:r>
                        <a:rPr lang="en-US" sz="3200" b="1" dirty="0"/>
                        <a:t>Existing studies</a:t>
                      </a:r>
                      <a:endParaRPr lang="he-IL" sz="3200" b="1" dirty="0"/>
                    </a:p>
                  </a:txBody>
                  <a:tcPr/>
                </a:tc>
                <a:tc>
                  <a:txBody>
                    <a:bodyPr/>
                    <a:lstStyle/>
                    <a:p>
                      <a:pPr algn="ctr" rtl="0"/>
                      <a:r>
                        <a:rPr lang="en-US" sz="3200" b="1" dirty="0"/>
                        <a:t>This study focus on</a:t>
                      </a:r>
                      <a:endParaRPr lang="he-IL" sz="3200" b="1" dirty="0"/>
                    </a:p>
                  </a:txBody>
                  <a:tcPr/>
                </a:tc>
                <a:extLst>
                  <a:ext uri="{0D108BD9-81ED-4DB2-BD59-A6C34878D82A}">
                    <a16:rowId xmlns:a16="http://schemas.microsoft.com/office/drawing/2014/main" xmlns="" val="1512676642"/>
                  </a:ext>
                </a:extLst>
              </a:tr>
              <a:tr h="809553">
                <a:tc>
                  <a:txBody>
                    <a:bodyPr/>
                    <a:lstStyle/>
                    <a:p>
                      <a:pPr algn="ctr" rtl="0"/>
                      <a:r>
                        <a:rPr lang="en-US" sz="2800" dirty="0"/>
                        <a:t>Retrospective viewpoint</a:t>
                      </a:r>
                      <a:endParaRPr lang="he-IL" sz="2800" dirty="0"/>
                    </a:p>
                  </a:txBody>
                  <a:tcPr/>
                </a:tc>
                <a:tc>
                  <a:txBody>
                    <a:bodyPr/>
                    <a:lstStyle/>
                    <a:p>
                      <a:pPr algn="ctr" rtl="0"/>
                      <a:r>
                        <a:rPr lang="en-US" sz="2800" dirty="0"/>
                        <a:t>Prospective viewpoint</a:t>
                      </a:r>
                      <a:endParaRPr lang="he-IL" sz="2800" dirty="0"/>
                    </a:p>
                  </a:txBody>
                  <a:tcPr/>
                </a:tc>
                <a:extLst>
                  <a:ext uri="{0D108BD9-81ED-4DB2-BD59-A6C34878D82A}">
                    <a16:rowId xmlns:a16="http://schemas.microsoft.com/office/drawing/2014/main" xmlns="" val="972235751"/>
                  </a:ext>
                </a:extLst>
              </a:tr>
              <a:tr h="1352471">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dirty="0"/>
                        <a:t>General employees</a:t>
                      </a:r>
                    </a:p>
                    <a:p>
                      <a:pPr algn="ctr" rtl="0"/>
                      <a:endParaRPr lang="he-IL" sz="28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dirty="0"/>
                        <a:t>Particular status of the interviewees- senior position in their organization</a:t>
                      </a:r>
                      <a:endParaRPr lang="he-IL" sz="2800" dirty="0"/>
                    </a:p>
                  </a:txBody>
                  <a:tcPr/>
                </a:tc>
                <a:extLst>
                  <a:ext uri="{0D108BD9-81ED-4DB2-BD59-A6C34878D82A}">
                    <a16:rowId xmlns:a16="http://schemas.microsoft.com/office/drawing/2014/main" xmlns="" val="224984521"/>
                  </a:ext>
                </a:extLst>
              </a:tr>
              <a:tr h="93170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dirty="0"/>
                        <a:t>Mainly male perspective</a:t>
                      </a:r>
                      <a:endParaRPr lang="he-IL" sz="2800" dirty="0"/>
                    </a:p>
                    <a:p>
                      <a:pPr algn="ctr" rtl="0"/>
                      <a:endParaRPr lang="en-US" sz="28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dirty="0"/>
                        <a:t>Gender comparative perspective</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he-IL" sz="2800" dirty="0"/>
                    </a:p>
                  </a:txBody>
                  <a:tcPr/>
                </a:tc>
                <a:extLst>
                  <a:ext uri="{0D108BD9-81ED-4DB2-BD59-A6C34878D82A}">
                    <a16:rowId xmlns:a16="http://schemas.microsoft.com/office/drawing/2014/main" xmlns="" val="1901255255"/>
                  </a:ext>
                </a:extLst>
              </a:tr>
              <a:tr h="93170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dirty="0"/>
                        <a:t>Aging </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he-IL" sz="28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dirty="0"/>
                        <a:t>Intersection between gender and aging</a:t>
                      </a:r>
                      <a:endParaRPr lang="he-IL" sz="2800" dirty="0"/>
                    </a:p>
                  </a:txBody>
                  <a:tcPr/>
                </a:tc>
                <a:extLst>
                  <a:ext uri="{0D108BD9-81ED-4DB2-BD59-A6C34878D82A}">
                    <a16:rowId xmlns:a16="http://schemas.microsoft.com/office/drawing/2014/main" xmlns="" val="4189357366"/>
                  </a:ext>
                </a:extLst>
              </a:tr>
            </a:tbl>
          </a:graphicData>
        </a:graphic>
      </p:graphicFrame>
    </p:spTree>
    <p:extLst>
      <p:ext uri="{BB962C8B-B14F-4D97-AF65-F5344CB8AC3E}">
        <p14:creationId xmlns:p14="http://schemas.microsoft.com/office/powerpoint/2010/main" xmlns="" val="1810836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40DF3504-4E5D-4306-8999-C772272BF3BF}"/>
              </a:ext>
            </a:extLst>
          </p:cNvPr>
          <p:cNvSpPr>
            <a:spLocks noGrp="1"/>
          </p:cNvSpPr>
          <p:nvPr>
            <p:ph type="title"/>
          </p:nvPr>
        </p:nvSpPr>
        <p:spPr>
          <a:xfrm>
            <a:off x="1446210" y="428624"/>
            <a:ext cx="10018713" cy="995363"/>
          </a:xfrm>
        </p:spPr>
        <p:txBody>
          <a:bodyPr>
            <a:normAutofit fontScale="90000"/>
          </a:bodyPr>
          <a:lstStyle/>
          <a:p>
            <a:pPr rtl="0"/>
            <a:r>
              <a:rPr lang="en-US" b="1" dirty="0"/>
              <a:t>Research Method</a:t>
            </a:r>
            <a:br>
              <a:rPr lang="en-US" b="1" dirty="0"/>
            </a:br>
            <a:r>
              <a:rPr lang="en-US" b="1" dirty="0"/>
              <a:t/>
            </a:r>
            <a:br>
              <a:rPr lang="en-US" b="1" dirty="0"/>
            </a:br>
            <a:endParaRPr lang="he-IL" b="1" dirty="0"/>
          </a:p>
        </p:txBody>
      </p:sp>
      <p:sp>
        <p:nvSpPr>
          <p:cNvPr id="3" name="מציין מיקום תוכן 2">
            <a:extLst>
              <a:ext uri="{FF2B5EF4-FFF2-40B4-BE49-F238E27FC236}">
                <a16:creationId xmlns:a16="http://schemas.microsoft.com/office/drawing/2014/main" xmlns="" id="{4881C304-B27A-4551-BA5F-91C1ADBF2B96}"/>
              </a:ext>
            </a:extLst>
          </p:cNvPr>
          <p:cNvSpPr>
            <a:spLocks noGrp="1"/>
          </p:cNvSpPr>
          <p:nvPr>
            <p:ph idx="1"/>
          </p:nvPr>
        </p:nvSpPr>
        <p:spPr>
          <a:xfrm>
            <a:off x="1731960" y="800100"/>
            <a:ext cx="10018713" cy="5700713"/>
          </a:xfrm>
        </p:spPr>
        <p:txBody>
          <a:bodyPr>
            <a:normAutofit/>
          </a:bodyPr>
          <a:lstStyle/>
          <a:p>
            <a:pPr algn="l" rtl="0"/>
            <a:r>
              <a:rPr lang="en-US" sz="3600" dirty="0"/>
              <a:t>Qualitative research. </a:t>
            </a:r>
          </a:p>
          <a:p>
            <a:pPr algn="l" rtl="0"/>
            <a:r>
              <a:rPr lang="en-US" sz="3600" dirty="0"/>
              <a:t>Technique- “Narrative” / “Depth Interviewing” with:</a:t>
            </a:r>
          </a:p>
          <a:p>
            <a:pPr lvl="1" algn="l" rtl="0"/>
            <a:r>
              <a:rPr lang="en-US" sz="3200" dirty="0"/>
              <a:t>Ten women and ten men </a:t>
            </a:r>
          </a:p>
          <a:p>
            <a:pPr lvl="1" algn="l" rtl="0"/>
            <a:r>
              <a:rPr lang="en-US" sz="3200" dirty="0"/>
              <a:t>Above the age of 57</a:t>
            </a:r>
          </a:p>
          <a:p>
            <a:pPr lvl="1" algn="l" rtl="0"/>
            <a:r>
              <a:rPr lang="en-US" sz="3200" dirty="0"/>
              <a:t>In senior positions in their organizations</a:t>
            </a:r>
          </a:p>
          <a:p>
            <a:pPr lvl="1" algn="l" rtl="0"/>
            <a:r>
              <a:rPr lang="en-US" sz="3200" dirty="0"/>
              <a:t>Full time, paid job</a:t>
            </a:r>
          </a:p>
          <a:p>
            <a:pPr marL="0" indent="0" algn="ctr" rtl="0">
              <a:buNone/>
            </a:pPr>
            <a:endParaRPr lang="he-IL" dirty="0"/>
          </a:p>
        </p:txBody>
      </p:sp>
    </p:spTree>
    <p:extLst>
      <p:ext uri="{BB962C8B-B14F-4D97-AF65-F5344CB8AC3E}">
        <p14:creationId xmlns:p14="http://schemas.microsoft.com/office/powerpoint/2010/main" xmlns="" val="3259012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2F492A29-CF1A-4B34-922C-0FBB8DD101F2}"/>
              </a:ext>
            </a:extLst>
          </p:cNvPr>
          <p:cNvSpPr>
            <a:spLocks noGrp="1"/>
          </p:cNvSpPr>
          <p:nvPr>
            <p:ph type="title"/>
          </p:nvPr>
        </p:nvSpPr>
        <p:spPr>
          <a:xfrm>
            <a:off x="1387112" y="0"/>
            <a:ext cx="10018713" cy="1047750"/>
          </a:xfrm>
        </p:spPr>
        <p:txBody>
          <a:bodyPr>
            <a:normAutofit/>
          </a:bodyPr>
          <a:lstStyle/>
          <a:p>
            <a:r>
              <a:rPr lang="en-US" sz="4800" b="1" dirty="0"/>
              <a:t>Findings</a:t>
            </a:r>
            <a:endParaRPr lang="he-IL" sz="4800" b="1" dirty="0"/>
          </a:p>
        </p:txBody>
      </p:sp>
      <p:sp>
        <p:nvSpPr>
          <p:cNvPr id="3" name="מציין מיקום תוכן 2">
            <a:extLst>
              <a:ext uri="{FF2B5EF4-FFF2-40B4-BE49-F238E27FC236}">
                <a16:creationId xmlns:a16="http://schemas.microsoft.com/office/drawing/2014/main" xmlns="" id="{30F4D4B5-A2B4-4302-B9B3-DC04333698B2}"/>
              </a:ext>
            </a:extLst>
          </p:cNvPr>
          <p:cNvSpPr>
            <a:spLocks noGrp="1"/>
          </p:cNvSpPr>
          <p:nvPr>
            <p:ph idx="1"/>
          </p:nvPr>
        </p:nvSpPr>
        <p:spPr>
          <a:xfrm>
            <a:off x="1387112" y="439311"/>
            <a:ext cx="10909662" cy="3637389"/>
          </a:xfrm>
        </p:spPr>
        <p:txBody>
          <a:bodyPr>
            <a:normAutofit/>
          </a:bodyPr>
          <a:lstStyle/>
          <a:p>
            <a:pPr algn="l" rtl="0"/>
            <a:r>
              <a:rPr lang="en-US" sz="3000" dirty="0"/>
              <a:t>No gender difference with regard to importance and centrality of work.</a:t>
            </a:r>
          </a:p>
          <a:p>
            <a:pPr algn="l" rtl="0"/>
            <a:r>
              <a:rPr lang="en-US" sz="3000" dirty="0"/>
              <a:t>Gender difference:</a:t>
            </a:r>
          </a:p>
          <a:p>
            <a:pPr algn="l" rtl="0"/>
            <a:endParaRPr lang="en-US" sz="3600" dirty="0"/>
          </a:p>
          <a:p>
            <a:pPr lvl="1" algn="l" rtl="0"/>
            <a:endParaRPr lang="he-IL" sz="3200" dirty="0"/>
          </a:p>
        </p:txBody>
      </p:sp>
      <p:graphicFrame>
        <p:nvGraphicFramePr>
          <p:cNvPr id="5" name="טבלה 4">
            <a:extLst>
              <a:ext uri="{FF2B5EF4-FFF2-40B4-BE49-F238E27FC236}">
                <a16:creationId xmlns:a16="http://schemas.microsoft.com/office/drawing/2014/main" xmlns="" id="{651F81C5-D3F0-49D0-BFEE-5E2BC7781102}"/>
              </a:ext>
            </a:extLst>
          </p:cNvPr>
          <p:cNvGraphicFramePr>
            <a:graphicFrameLocks noGrp="1"/>
          </p:cNvGraphicFramePr>
          <p:nvPr>
            <p:extLst>
              <p:ext uri="{D42A27DB-BD31-4B8C-83A1-F6EECF244321}">
                <p14:modId xmlns:p14="http://schemas.microsoft.com/office/powerpoint/2010/main" xmlns="" val="1732568741"/>
              </p:ext>
            </p:extLst>
          </p:nvPr>
        </p:nvGraphicFramePr>
        <p:xfrm>
          <a:off x="123825" y="2272132"/>
          <a:ext cx="11944349" cy="4585868"/>
        </p:xfrm>
        <a:graphic>
          <a:graphicData uri="http://schemas.openxmlformats.org/drawingml/2006/table">
            <a:tbl>
              <a:tblPr rtl="1" firstRow="1" bandRow="1">
                <a:tableStyleId>{5C22544A-7EE6-4342-B048-85BDC9FD1C3A}</a:tableStyleId>
              </a:tblPr>
              <a:tblGrid>
                <a:gridCol w="5505450">
                  <a:extLst>
                    <a:ext uri="{9D8B030D-6E8A-4147-A177-3AD203B41FA5}">
                      <a16:colId xmlns:a16="http://schemas.microsoft.com/office/drawing/2014/main" xmlns="" val="2684917379"/>
                    </a:ext>
                  </a:extLst>
                </a:gridCol>
                <a:gridCol w="4381500">
                  <a:extLst>
                    <a:ext uri="{9D8B030D-6E8A-4147-A177-3AD203B41FA5}">
                      <a16:colId xmlns:a16="http://schemas.microsoft.com/office/drawing/2014/main" xmlns="" val="1269565526"/>
                    </a:ext>
                  </a:extLst>
                </a:gridCol>
                <a:gridCol w="2057399">
                  <a:extLst>
                    <a:ext uri="{9D8B030D-6E8A-4147-A177-3AD203B41FA5}">
                      <a16:colId xmlns:a16="http://schemas.microsoft.com/office/drawing/2014/main" xmlns="" val="1941262767"/>
                    </a:ext>
                  </a:extLst>
                </a:gridCol>
              </a:tblGrid>
              <a:tr h="748821">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b="1" kern="1200" dirty="0">
                          <a:solidFill>
                            <a:schemeClr val="lt1"/>
                          </a:solidFill>
                          <a:effectLst/>
                          <a:latin typeface="+mn-lt"/>
                          <a:ea typeface="+mn-ea"/>
                          <a:cs typeface="+mn-cs"/>
                        </a:rPr>
                        <a:t>male interviewees</a:t>
                      </a:r>
                      <a:endParaRPr lang="he-IL" dirty="0"/>
                    </a:p>
                  </a:txBody>
                  <a:tcPr/>
                </a:tc>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mn-lt"/>
                          <a:ea typeface="+mn-ea"/>
                          <a:cs typeface="+mn-cs"/>
                        </a:rPr>
                        <a:t>Female interviewees</a:t>
                      </a:r>
                      <a:endParaRPr kumimoji="0" lang="he-IL" sz="2800" b="1" i="0" u="none" strike="noStrike" kern="1200" cap="none" spc="0" normalizeH="0" baseline="0" noProof="0" dirty="0">
                        <a:ln>
                          <a:noFill/>
                        </a:ln>
                        <a:solidFill>
                          <a:prstClr val="white"/>
                        </a:solidFill>
                        <a:effectLst/>
                        <a:uLnTx/>
                        <a:uFillTx/>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he-IL" dirty="0"/>
                    </a:p>
                  </a:txBody>
                  <a:tcPr/>
                </a:tc>
                <a:tc>
                  <a:txBody>
                    <a:bodyPr/>
                    <a:lstStyle/>
                    <a:p>
                      <a:pPr algn="ctr" rtl="1"/>
                      <a:endParaRPr lang="he-IL" dirty="0"/>
                    </a:p>
                  </a:txBody>
                  <a:tcPr/>
                </a:tc>
                <a:extLst>
                  <a:ext uri="{0D108BD9-81ED-4DB2-BD59-A6C34878D82A}">
                    <a16:rowId xmlns:a16="http://schemas.microsoft.com/office/drawing/2014/main" xmlns="" val="3486485795"/>
                  </a:ext>
                </a:extLst>
              </a:tr>
              <a:tr h="700237">
                <a:tc>
                  <a:txBody>
                    <a:bodyPr/>
                    <a:lstStyle/>
                    <a:p>
                      <a:pPr algn="ctr" rtl="1"/>
                      <a:r>
                        <a:rPr lang="en-US" sz="2800" kern="1200" dirty="0">
                          <a:solidFill>
                            <a:schemeClr val="dk1"/>
                          </a:solidFill>
                          <a:latin typeface="+mn-lt"/>
                          <a:ea typeface="+mn-ea"/>
                          <a:cs typeface="+mn-cs"/>
                        </a:rPr>
                        <a:t>Work- based context</a:t>
                      </a:r>
                      <a:endParaRPr lang="he-IL" sz="2800" kern="1200" dirty="0">
                        <a:solidFill>
                          <a:schemeClr val="dk1"/>
                        </a:solidFill>
                        <a:latin typeface="+mn-lt"/>
                        <a:ea typeface="+mn-ea"/>
                        <a:cs typeface="+mn-cs"/>
                      </a:endParaRPr>
                    </a:p>
                  </a:txBody>
                  <a:tcPr/>
                </a:tc>
                <a:tc>
                  <a:txBody>
                    <a:bodyPr/>
                    <a:lstStyle/>
                    <a:p>
                      <a:pPr algn="ctr" rtl="1"/>
                      <a:r>
                        <a:rPr lang="en-US" sz="2800" kern="1200" dirty="0">
                          <a:solidFill>
                            <a:schemeClr val="dk1"/>
                          </a:solidFill>
                          <a:latin typeface="+mn-lt"/>
                          <a:ea typeface="+mn-ea"/>
                          <a:cs typeface="+mn-cs"/>
                        </a:rPr>
                        <a:t>Hybrid</a:t>
                      </a:r>
                      <a:endParaRPr lang="he-IL" sz="2800" kern="1200" dirty="0">
                        <a:solidFill>
                          <a:schemeClr val="dk1"/>
                        </a:solidFill>
                        <a:latin typeface="+mn-lt"/>
                        <a:ea typeface="+mn-ea"/>
                        <a:cs typeface="+mn-cs"/>
                      </a:endParaRPr>
                    </a:p>
                  </a:txBody>
                  <a:tcPr/>
                </a:tc>
                <a:tc>
                  <a:txBody>
                    <a:bodyPr/>
                    <a:lstStyle/>
                    <a:p>
                      <a:pPr algn="ctr" rtl="1"/>
                      <a:r>
                        <a:rPr lang="en-US" sz="2400" b="1" kern="1200" dirty="0">
                          <a:solidFill>
                            <a:schemeClr val="dk1"/>
                          </a:solidFill>
                          <a:latin typeface="+mn-lt"/>
                          <a:ea typeface="+mn-ea"/>
                          <a:cs typeface="+mn-cs"/>
                        </a:rPr>
                        <a:t>Identity</a:t>
                      </a:r>
                      <a:endParaRPr lang="he-IL" sz="2400" b="1" kern="1200" dirty="0">
                        <a:solidFill>
                          <a:schemeClr val="dk1"/>
                        </a:solidFill>
                        <a:latin typeface="+mn-lt"/>
                        <a:ea typeface="+mn-ea"/>
                        <a:cs typeface="+mn-cs"/>
                      </a:endParaRPr>
                    </a:p>
                  </a:txBody>
                  <a:tcPr/>
                </a:tc>
                <a:extLst>
                  <a:ext uri="{0D108BD9-81ED-4DB2-BD59-A6C34878D82A}">
                    <a16:rowId xmlns:a16="http://schemas.microsoft.com/office/drawing/2014/main" xmlns="" val="990387620"/>
                  </a:ext>
                </a:extLst>
              </a:tr>
              <a:tr h="655795">
                <a:tc>
                  <a:txBody>
                    <a:bodyPr/>
                    <a:lstStyle/>
                    <a:p>
                      <a:pPr algn="ctr" rtl="1"/>
                      <a:r>
                        <a:rPr lang="en-US" sz="2800" kern="1200" dirty="0">
                          <a:solidFill>
                            <a:schemeClr val="dk1"/>
                          </a:solidFill>
                          <a:latin typeface="+mn-lt"/>
                          <a:ea typeface="+mn-ea"/>
                          <a:cs typeface="+mn-cs"/>
                        </a:rPr>
                        <a:t>Professional or management based</a:t>
                      </a:r>
                      <a:endParaRPr lang="he-IL" sz="2800" kern="1200" dirty="0">
                        <a:solidFill>
                          <a:schemeClr val="dk1"/>
                        </a:solidFill>
                        <a:latin typeface="+mn-lt"/>
                        <a:ea typeface="+mn-ea"/>
                        <a:cs typeface="+mn-cs"/>
                      </a:endParaRPr>
                    </a:p>
                  </a:txBody>
                  <a:tcPr/>
                </a:tc>
                <a:tc>
                  <a:txBody>
                    <a:bodyPr/>
                    <a:lstStyle/>
                    <a:p>
                      <a:pPr algn="ctr" rtl="1"/>
                      <a:r>
                        <a:rPr lang="en-US" sz="2800" kern="1200" dirty="0">
                          <a:solidFill>
                            <a:schemeClr val="dk1"/>
                          </a:solidFill>
                          <a:latin typeface="+mn-lt"/>
                          <a:ea typeface="+mn-ea"/>
                          <a:cs typeface="+mn-cs"/>
                        </a:rPr>
                        <a:t>Varied &amp; hybrid </a:t>
                      </a:r>
                      <a:endParaRPr lang="he-IL" sz="2800" kern="1200" dirty="0">
                        <a:solidFill>
                          <a:schemeClr val="dk1"/>
                        </a:solidFill>
                        <a:latin typeface="+mn-lt"/>
                        <a:ea typeface="+mn-ea"/>
                        <a:cs typeface="+mn-cs"/>
                      </a:endParaRPr>
                    </a:p>
                  </a:txBody>
                  <a:tcPr/>
                </a:tc>
                <a:tc>
                  <a:txBody>
                    <a:bodyPr/>
                    <a:lstStyle/>
                    <a:p>
                      <a:pPr algn="ctr" rtl="1"/>
                      <a:r>
                        <a:rPr lang="en-US" sz="2400" b="1" kern="1200" dirty="0">
                          <a:solidFill>
                            <a:schemeClr val="dk1"/>
                          </a:solidFill>
                          <a:latin typeface="+mn-lt"/>
                          <a:ea typeface="+mn-ea"/>
                          <a:cs typeface="+mn-cs"/>
                        </a:rPr>
                        <a:t>Meaning</a:t>
                      </a:r>
                      <a:endParaRPr lang="he-IL" sz="2400" b="1" kern="1200" dirty="0">
                        <a:solidFill>
                          <a:schemeClr val="dk1"/>
                        </a:solidFill>
                        <a:latin typeface="+mn-lt"/>
                        <a:ea typeface="+mn-ea"/>
                        <a:cs typeface="+mn-cs"/>
                      </a:endParaRPr>
                    </a:p>
                  </a:txBody>
                  <a:tcPr/>
                </a:tc>
                <a:extLst>
                  <a:ext uri="{0D108BD9-81ED-4DB2-BD59-A6C34878D82A}">
                    <a16:rowId xmlns:a16="http://schemas.microsoft.com/office/drawing/2014/main" xmlns="" val="3099794496"/>
                  </a:ext>
                </a:extLst>
              </a:tr>
              <a:tr h="1296036">
                <a:tc>
                  <a:txBody>
                    <a:bodyPr/>
                    <a:lstStyle/>
                    <a:p>
                      <a:pPr marL="0" algn="ctr" defTabSz="457200" rtl="1" eaLnBrk="1" latinLnBrk="0" hangingPunct="1"/>
                      <a:r>
                        <a:rPr lang="en-US" sz="2800" kern="1200" dirty="0">
                          <a:solidFill>
                            <a:schemeClr val="dk1"/>
                          </a:solidFill>
                          <a:latin typeface="+mn-lt"/>
                          <a:ea typeface="+mn-ea"/>
                          <a:cs typeface="+mn-cs"/>
                        </a:rPr>
                        <a:t>Desire to devote greater amounts of time to their spouses and to family life</a:t>
                      </a:r>
                      <a:endParaRPr lang="he-IL" sz="2800" kern="1200" dirty="0">
                        <a:solidFill>
                          <a:schemeClr val="dk1"/>
                        </a:solidFill>
                        <a:latin typeface="+mn-lt"/>
                        <a:ea typeface="+mn-ea"/>
                        <a:cs typeface="+mn-cs"/>
                      </a:endParaRPr>
                    </a:p>
                  </a:txBody>
                  <a:tcPr/>
                </a:tc>
                <a:tc>
                  <a:txBody>
                    <a:bodyPr/>
                    <a:lstStyle/>
                    <a:p>
                      <a:pPr marL="0" algn="ctr" defTabSz="457200" rtl="1" eaLnBrk="1" latinLnBrk="0" hangingPunct="1"/>
                      <a:r>
                        <a:rPr lang="en-US" sz="2800" kern="1200" dirty="0">
                          <a:solidFill>
                            <a:schemeClr val="dk1"/>
                          </a:solidFill>
                          <a:latin typeface="+mn-lt"/>
                          <a:ea typeface="+mn-ea"/>
                          <a:cs typeface="+mn-cs"/>
                        </a:rPr>
                        <a:t>Varied world of contents &amp; contexts</a:t>
                      </a:r>
                      <a:endParaRPr lang="he-IL" sz="2800" kern="1200" dirty="0">
                        <a:solidFill>
                          <a:schemeClr val="dk1"/>
                        </a:solidFill>
                        <a:latin typeface="+mn-lt"/>
                        <a:ea typeface="+mn-ea"/>
                        <a:cs typeface="+mn-cs"/>
                      </a:endParaRPr>
                    </a:p>
                  </a:txBody>
                  <a:tcPr/>
                </a:tc>
                <a:tc>
                  <a:txBody>
                    <a:bodyPr/>
                    <a:lstStyle/>
                    <a:p>
                      <a:pPr algn="ctr" rtl="1"/>
                      <a:r>
                        <a:rPr lang="en-US" sz="2400" b="1" kern="1200" dirty="0">
                          <a:solidFill>
                            <a:schemeClr val="dk1"/>
                          </a:solidFill>
                          <a:latin typeface="+mn-lt"/>
                          <a:ea typeface="+mn-ea"/>
                          <a:cs typeface="+mn-cs"/>
                        </a:rPr>
                        <a:t>The field of leisure</a:t>
                      </a:r>
                      <a:endParaRPr lang="he-IL" sz="2400" b="1" kern="1200" dirty="0">
                        <a:solidFill>
                          <a:schemeClr val="dk1"/>
                        </a:solidFill>
                        <a:latin typeface="+mn-lt"/>
                        <a:ea typeface="+mn-ea"/>
                        <a:cs typeface="+mn-cs"/>
                      </a:endParaRPr>
                    </a:p>
                  </a:txBody>
                  <a:tcPr/>
                </a:tc>
                <a:extLst>
                  <a:ext uri="{0D108BD9-81ED-4DB2-BD59-A6C34878D82A}">
                    <a16:rowId xmlns:a16="http://schemas.microsoft.com/office/drawing/2014/main" xmlns="" val="926840759"/>
                  </a:ext>
                </a:extLst>
              </a:tr>
              <a:tr h="1065756">
                <a:tc>
                  <a:txBody>
                    <a:bodyPr/>
                    <a:lstStyle/>
                    <a:p>
                      <a:pPr marL="0" algn="ctr" defTabSz="457200" rtl="0" eaLnBrk="1" latinLnBrk="0" hangingPunct="1"/>
                      <a:r>
                        <a:rPr lang="en-US" sz="2800" b="1" kern="1200" dirty="0">
                          <a:solidFill>
                            <a:schemeClr val="accent4">
                              <a:lumMod val="75000"/>
                            </a:schemeClr>
                          </a:solidFill>
                          <a:latin typeface="+mn-lt"/>
                          <a:ea typeface="+mn-ea"/>
                          <a:cs typeface="+mn-cs"/>
                        </a:rPr>
                        <a:t>Career orientation</a:t>
                      </a:r>
                      <a:endParaRPr lang="he-IL" sz="2800" b="1" kern="1200" dirty="0">
                        <a:solidFill>
                          <a:schemeClr val="accent4">
                            <a:lumMod val="75000"/>
                          </a:schemeClr>
                        </a:solidFill>
                        <a:latin typeface="+mn-lt"/>
                        <a:ea typeface="+mn-ea"/>
                        <a:cs typeface="+mn-cs"/>
                      </a:endParaRPr>
                    </a:p>
                  </a:txBody>
                  <a:tcPr/>
                </a:tc>
                <a:tc>
                  <a:txBody>
                    <a:bodyPr/>
                    <a:lstStyle/>
                    <a:p>
                      <a:pPr marL="0" algn="ctr" defTabSz="457200" rtl="0" eaLnBrk="1" latinLnBrk="0" hangingPunct="1"/>
                      <a:r>
                        <a:rPr lang="en-US" sz="2800" b="1" kern="1200" dirty="0">
                          <a:solidFill>
                            <a:schemeClr val="accent4">
                              <a:lumMod val="75000"/>
                            </a:schemeClr>
                          </a:solidFill>
                          <a:latin typeface="+mn-lt"/>
                          <a:ea typeface="+mn-ea"/>
                          <a:cs typeface="+mn-cs"/>
                        </a:rPr>
                        <a:t>Multi-occupational orientation</a:t>
                      </a:r>
                      <a:endParaRPr lang="he-IL" sz="2800" b="1" kern="1200" dirty="0">
                        <a:solidFill>
                          <a:schemeClr val="accent4">
                            <a:lumMod val="75000"/>
                          </a:schemeClr>
                        </a:solidFill>
                        <a:latin typeface="+mn-lt"/>
                        <a:ea typeface="+mn-ea"/>
                        <a:cs typeface="+mn-cs"/>
                      </a:endParaRPr>
                    </a:p>
                  </a:txBody>
                  <a:tcPr/>
                </a:tc>
                <a:tc>
                  <a:txBody>
                    <a:bodyPr/>
                    <a:lstStyle/>
                    <a:p>
                      <a:pPr algn="ctr" rtl="1"/>
                      <a:endParaRPr lang="he-IL" sz="2400" b="1" kern="1200" dirty="0">
                        <a:solidFill>
                          <a:schemeClr val="dk1"/>
                        </a:solidFill>
                        <a:latin typeface="+mn-lt"/>
                        <a:ea typeface="+mn-ea"/>
                        <a:cs typeface="+mn-cs"/>
                      </a:endParaRPr>
                    </a:p>
                  </a:txBody>
                  <a:tcPr/>
                </a:tc>
                <a:extLst>
                  <a:ext uri="{0D108BD9-81ED-4DB2-BD59-A6C34878D82A}">
                    <a16:rowId xmlns:a16="http://schemas.microsoft.com/office/drawing/2014/main" xmlns="" val="3541451702"/>
                  </a:ext>
                </a:extLst>
              </a:tr>
            </a:tbl>
          </a:graphicData>
        </a:graphic>
      </p:graphicFrame>
    </p:spTree>
    <p:extLst>
      <p:ext uri="{BB962C8B-B14F-4D97-AF65-F5344CB8AC3E}">
        <p14:creationId xmlns:p14="http://schemas.microsoft.com/office/powerpoint/2010/main" xmlns="" val="455044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50D634C8-1662-4499-B110-EE9FBFD0D71E}"/>
              </a:ext>
            </a:extLst>
          </p:cNvPr>
          <p:cNvSpPr>
            <a:spLocks noGrp="1"/>
          </p:cNvSpPr>
          <p:nvPr>
            <p:ph type="title"/>
          </p:nvPr>
        </p:nvSpPr>
        <p:spPr>
          <a:xfrm>
            <a:off x="1622049" y="306238"/>
            <a:ext cx="10018713" cy="1160253"/>
          </a:xfrm>
        </p:spPr>
        <p:txBody>
          <a:bodyPr/>
          <a:lstStyle/>
          <a:p>
            <a:r>
              <a:rPr lang="en-US" b="1" dirty="0"/>
              <a:t>Main Theories </a:t>
            </a:r>
            <a:endParaRPr lang="he-IL" b="1" dirty="0"/>
          </a:p>
        </p:txBody>
      </p:sp>
      <p:sp>
        <p:nvSpPr>
          <p:cNvPr id="3" name="מציין מיקום תוכן 2">
            <a:extLst>
              <a:ext uri="{FF2B5EF4-FFF2-40B4-BE49-F238E27FC236}">
                <a16:creationId xmlns:a16="http://schemas.microsoft.com/office/drawing/2014/main" xmlns="" id="{9E593694-8129-4C43-A1A9-58877A36FE1E}"/>
              </a:ext>
            </a:extLst>
          </p:cNvPr>
          <p:cNvSpPr>
            <a:spLocks noGrp="1"/>
          </p:cNvSpPr>
          <p:nvPr>
            <p:ph idx="1"/>
          </p:nvPr>
        </p:nvSpPr>
        <p:spPr>
          <a:xfrm>
            <a:off x="1932319" y="1932317"/>
            <a:ext cx="9863720" cy="4313208"/>
          </a:xfrm>
        </p:spPr>
        <p:txBody>
          <a:bodyPr>
            <a:normAutofit/>
          </a:bodyPr>
          <a:lstStyle/>
          <a:p>
            <a:pPr marL="0" indent="0" algn="l" rtl="0">
              <a:lnSpc>
                <a:spcPct val="150000"/>
              </a:lnSpc>
              <a:spcAft>
                <a:spcPts val="0"/>
              </a:spcAft>
              <a:defRPr/>
            </a:pPr>
            <a:r>
              <a:rPr lang="en-US" sz="3600" b="1" dirty="0"/>
              <a:t>life course theory </a:t>
            </a:r>
            <a:r>
              <a:rPr lang="he-IL" sz="3600" b="1" dirty="0"/>
              <a:t> -</a:t>
            </a:r>
            <a:r>
              <a:rPr lang="en-US" sz="3600" dirty="0"/>
              <a:t>Elder J.</a:t>
            </a:r>
            <a:r>
              <a:rPr lang="he-IL" sz="3600" dirty="0"/>
              <a:t> </a:t>
            </a:r>
            <a:r>
              <a:rPr lang="en-US" sz="3600" dirty="0"/>
              <a:t>&amp; </a:t>
            </a:r>
            <a:r>
              <a:rPr lang="en-US" sz="3600" dirty="0" err="1"/>
              <a:t>Giele</a:t>
            </a:r>
            <a:r>
              <a:rPr lang="en-US" sz="3600" dirty="0"/>
              <a:t> Z.</a:t>
            </a:r>
          </a:p>
          <a:p>
            <a:pPr marL="0" indent="0" algn="l" rtl="0">
              <a:lnSpc>
                <a:spcPct val="150000"/>
              </a:lnSpc>
              <a:spcAft>
                <a:spcPts val="0"/>
              </a:spcAft>
              <a:defRPr/>
            </a:pPr>
            <a:r>
              <a:rPr lang="en-US" sz="3600" b="1" dirty="0"/>
              <a:t>Agency-</a:t>
            </a:r>
            <a:r>
              <a:rPr lang="he-IL" sz="3600" b="1" dirty="0"/>
              <a:t>  </a:t>
            </a:r>
            <a:r>
              <a:rPr lang="en-US" sz="3600" dirty="0" err="1">
                <a:cs typeface="Arial" pitchFamily="34" charset="0"/>
              </a:rPr>
              <a:t>Emirbyer</a:t>
            </a:r>
            <a:r>
              <a:rPr lang="en-US" sz="3600" dirty="0">
                <a:cs typeface="Arial" pitchFamily="34" charset="0"/>
              </a:rPr>
              <a:t> M. &amp; </a:t>
            </a:r>
            <a:r>
              <a:rPr lang="en-US" sz="3600" dirty="0" err="1">
                <a:cs typeface="Arial" pitchFamily="34" charset="0"/>
              </a:rPr>
              <a:t>Mische</a:t>
            </a:r>
            <a:r>
              <a:rPr lang="en-US" sz="3600" dirty="0">
                <a:cs typeface="Arial" pitchFamily="34" charset="0"/>
              </a:rPr>
              <a:t> A. </a:t>
            </a:r>
            <a:r>
              <a:rPr lang="en-US" sz="3600" dirty="0"/>
              <a:t>(1998)</a:t>
            </a:r>
            <a:endParaRPr lang="he-IL" sz="3600" b="1" dirty="0"/>
          </a:p>
          <a:p>
            <a:pPr marL="0" indent="0" algn="l" rtl="0">
              <a:lnSpc>
                <a:spcPct val="150000"/>
              </a:lnSpc>
              <a:spcAft>
                <a:spcPts val="0"/>
              </a:spcAft>
              <a:defRPr/>
            </a:pPr>
            <a:r>
              <a:rPr lang="en-US" sz="3600" b="1" dirty="0">
                <a:cs typeface="Arial" pitchFamily="34" charset="0"/>
              </a:rPr>
              <a:t>Self identity &amp; Professional identity</a:t>
            </a:r>
          </a:p>
          <a:p>
            <a:pPr marL="0" indent="0" algn="l" rtl="0">
              <a:lnSpc>
                <a:spcPct val="150000"/>
              </a:lnSpc>
              <a:spcAft>
                <a:spcPts val="0"/>
              </a:spcAft>
              <a:defRPr/>
            </a:pPr>
            <a:r>
              <a:rPr lang="en-US" sz="3600" b="1" dirty="0">
                <a:cs typeface="Arial" pitchFamily="34" charset="0"/>
              </a:rPr>
              <a:t>Logotherapy-  </a:t>
            </a:r>
            <a:r>
              <a:rPr lang="en-US" sz="3600" dirty="0">
                <a:cs typeface="Arial" pitchFamily="34" charset="0"/>
              </a:rPr>
              <a:t>Viktor Frankl</a:t>
            </a:r>
          </a:p>
          <a:p>
            <a:pPr marL="0" indent="0" algn="l" rtl="0">
              <a:lnSpc>
                <a:spcPct val="150000"/>
              </a:lnSpc>
              <a:spcAft>
                <a:spcPts val="0"/>
              </a:spcAft>
              <a:defRPr/>
            </a:pPr>
            <a:endParaRPr lang="he-IL" sz="3600" dirty="0"/>
          </a:p>
          <a:p>
            <a:endParaRPr lang="he-IL" sz="3600" dirty="0"/>
          </a:p>
        </p:txBody>
      </p:sp>
    </p:spTree>
    <p:extLst>
      <p:ext uri="{BB962C8B-B14F-4D97-AF65-F5344CB8AC3E}">
        <p14:creationId xmlns:p14="http://schemas.microsoft.com/office/powerpoint/2010/main" xmlns="" val="603472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BB664813-D499-456A-BB5F-A51378F947DF}"/>
              </a:ext>
            </a:extLst>
          </p:cNvPr>
          <p:cNvSpPr>
            <a:spLocks noGrp="1"/>
          </p:cNvSpPr>
          <p:nvPr>
            <p:ph type="title"/>
          </p:nvPr>
        </p:nvSpPr>
        <p:spPr>
          <a:xfrm>
            <a:off x="1484311" y="685800"/>
            <a:ext cx="10146857" cy="4617720"/>
          </a:xfrm>
        </p:spPr>
        <p:txBody>
          <a:bodyPr/>
          <a:lstStyle/>
          <a:p>
            <a:pPr rtl="0"/>
            <a:r>
              <a:rPr lang="en-US" sz="6600" b="1" dirty="0"/>
              <a:t>2</a:t>
            </a:r>
            <a:r>
              <a:rPr lang="en-US" b="1" dirty="0"/>
              <a:t> </a:t>
            </a:r>
            <a:r>
              <a:rPr lang="en-US" sz="5400" b="1" dirty="0"/>
              <a:t>Quotes –</a:t>
            </a:r>
            <a:r>
              <a:rPr lang="en-US" b="1" dirty="0"/>
              <a:t/>
            </a:r>
            <a:br>
              <a:rPr lang="en-US" b="1" dirty="0"/>
            </a:br>
            <a:endParaRPr lang="he-IL" b="1" dirty="0"/>
          </a:p>
        </p:txBody>
      </p:sp>
    </p:spTree>
    <p:extLst>
      <p:ext uri="{BB962C8B-B14F-4D97-AF65-F5344CB8AC3E}">
        <p14:creationId xmlns:p14="http://schemas.microsoft.com/office/powerpoint/2010/main" xmlns="" val="304186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E03407B0-E40B-40D2-9A24-E80E694F5FB6}"/>
              </a:ext>
            </a:extLst>
          </p:cNvPr>
          <p:cNvSpPr>
            <a:spLocks noGrp="1"/>
          </p:cNvSpPr>
          <p:nvPr>
            <p:ph type="title"/>
          </p:nvPr>
        </p:nvSpPr>
        <p:spPr>
          <a:xfrm>
            <a:off x="960120" y="640080"/>
            <a:ext cx="11231879" cy="5920381"/>
          </a:xfrm>
        </p:spPr>
        <p:txBody>
          <a:bodyPr>
            <a:normAutofit fontScale="90000"/>
          </a:bodyPr>
          <a:lstStyle/>
          <a:p>
            <a:pPr algn="ctr" rtl="0"/>
            <a:r>
              <a:rPr lang="en-US" b="1" dirty="0"/>
              <a:t>Director of development in</a:t>
            </a:r>
            <a:r>
              <a:rPr lang="en-US" b="1" dirty="0">
                <a:solidFill>
                  <a:srgbClr val="FF0000"/>
                </a:solidFill>
              </a:rPr>
              <a:t> </a:t>
            </a:r>
            <a:r>
              <a:rPr lang="en-US" b="1" dirty="0"/>
              <a:t>a high-tech</a:t>
            </a:r>
            <a:r>
              <a:rPr lang="en-US" b="1" dirty="0">
                <a:solidFill>
                  <a:srgbClr val="FF0000"/>
                </a:solidFill>
              </a:rPr>
              <a:t> </a:t>
            </a:r>
            <a:r>
              <a:rPr lang="en-US" b="1" dirty="0"/>
              <a:t>company:</a:t>
            </a:r>
            <a:r>
              <a:rPr lang="en-US" i="1" dirty="0"/>
              <a:t/>
            </a:r>
            <a:br>
              <a:rPr lang="en-US" i="1" dirty="0"/>
            </a:br>
            <a:r>
              <a:rPr lang="he-IL" i="1" dirty="0"/>
              <a:t/>
            </a:r>
            <a:br>
              <a:rPr lang="he-IL" i="1" dirty="0"/>
            </a:br>
            <a:r>
              <a:rPr lang="he-IL" i="1" dirty="0"/>
              <a:t>"אני אחפש משהו שבאמת יאתגר אותי, זה לא כמו אשתי שיושבת ומנסה אולי קונדיטוריה ואולי אני אעשה זה...  אני אעשה שם... בינתיים ממשיכה לטוס כמו משוגעת כל הזמן הלוך חזור בעבודה, היא ביזנס אנליסט אז היא כל הזמן מתרוצצת גם כן, אז </a:t>
            </a:r>
            <a:r>
              <a:rPr lang="he-IL" b="1" i="1" dirty="0"/>
              <a:t>אצלה זה טיפה ראש יותר מגוון לפי דעתי, יותר פתוחה לכיוונים כאלה אחרים לגמרי זה</a:t>
            </a:r>
            <a:r>
              <a:rPr lang="he-IL" i="1" dirty="0"/>
              <a:t>, זה מה שאני יודע לעשות זה מה שאני אוהב לעשות</a:t>
            </a:r>
            <a:r>
              <a:rPr lang="he-IL" b="1" i="1" dirty="0"/>
              <a:t> ואני רוצה להמשיך לעשות את זה זהו</a:t>
            </a:r>
            <a:r>
              <a:rPr lang="he-IL" i="1" dirty="0"/>
              <a:t>"</a:t>
            </a:r>
            <a:r>
              <a:rPr lang="en-US" i="1" dirty="0"/>
              <a:t/>
            </a:r>
            <a:br>
              <a:rPr lang="en-US" i="1" dirty="0"/>
            </a:br>
            <a:endParaRPr lang="he-IL" dirty="0"/>
          </a:p>
        </p:txBody>
      </p:sp>
    </p:spTree>
    <p:extLst>
      <p:ext uri="{BB962C8B-B14F-4D97-AF65-F5344CB8AC3E}">
        <p14:creationId xmlns:p14="http://schemas.microsoft.com/office/powerpoint/2010/main" xmlns="" val="20935759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פרלקסה">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TM03457496[[fn=היסט]]</Template>
  <TotalTime>8204</TotalTime>
  <Words>1210</Words>
  <Application>Microsoft Office PowerPoint</Application>
  <PresentationFormat>Custom</PresentationFormat>
  <Paragraphs>111</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פרלקסה</vt:lpstr>
      <vt:lpstr>An intersection between gender and aging</vt:lpstr>
      <vt:lpstr>Background</vt:lpstr>
      <vt:lpstr>Research Question </vt:lpstr>
      <vt:lpstr>Uniqueness of this research</vt:lpstr>
      <vt:lpstr>Research Method  </vt:lpstr>
      <vt:lpstr>Findings</vt:lpstr>
      <vt:lpstr>Main Theories </vt:lpstr>
      <vt:lpstr>2 Quotes – </vt:lpstr>
      <vt:lpstr>Director of development in a high-tech company:  "אני אחפש משהו שבאמת יאתגר אותי, זה לא כמו אשתי שיושבת ומנסה אולי קונדיטוריה ואולי אני אעשה זה...  אני אעשה שם... בינתיים ממשיכה לטוס כמו משוגעת כל הזמן הלוך חזור בעבודה, היא ביזנס אנליסט אז היא כל הזמן מתרוצצת גם כן, אז אצלה זה טיפה ראש יותר מגוון לפי דעתי, יותר פתוחה לכיוונים כאלה אחרים לגמרי זה, זה מה שאני יודע לעשות זה מה שאני אוהב לעשות ואני רוצה להמשיך לעשות את זה זהו" </vt:lpstr>
      <vt:lpstr>Senior position in the Kibbutz Movement:  "אני רואה שהנשים יותר פעילות, הן יותר אקטיביות ביומיום... תשמעי, הנשים פה הרבה יותר טובות מאתנו, בהרבה מובנים (צחוק)... אני, אני חושב שלגברים ההלם, הלם הפרישה הוא יותר משמעותי, יותר כואב. הגברים, גם בקריירה שלנו, הרבה פעמים זה התדמית שלהם. בזה מתקשטים כמה אני מקצועי ומנהל וכן הלאה, אז זו תעודת הזהות שלהם. נשים קצת פחות, פחות מתקשטות בתפקיד שלהן גם אם הן עושות תפקיד מקביל לגברים, זה לא הדף הראשון בתעודת הזהות שלהן כמו אצלנו,.."  </vt:lpstr>
      <vt:lpstr>   Thanks for you attention   Feedbacks …    </vt:lpstr>
      <vt:lpstr>Expounding this research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intersection between gender and aging</dc:title>
  <dc:creator>shlomit ortasse</dc:creator>
  <cp:lastModifiedBy>user</cp:lastModifiedBy>
  <cp:revision>73</cp:revision>
  <dcterms:created xsi:type="dcterms:W3CDTF">2018-03-17T12:15:31Z</dcterms:created>
  <dcterms:modified xsi:type="dcterms:W3CDTF">2018-03-27T09:04:40Z</dcterms:modified>
</cp:coreProperties>
</file>