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2"/>
  </p:notesMasterIdLst>
  <p:sldIdLst>
    <p:sldId id="256" r:id="rId2"/>
    <p:sldId id="262" r:id="rId3"/>
    <p:sldId id="263" r:id="rId4"/>
    <p:sldId id="258" r:id="rId5"/>
    <p:sldId id="260" r:id="rId6"/>
    <p:sldId id="261" r:id="rId7"/>
    <p:sldId id="264" r:id="rId8"/>
    <p:sldId id="265" r:id="rId9"/>
    <p:sldId id="266" r:id="rId10"/>
    <p:sldId id="267" r:id="rId11"/>
    <p:sldId id="268" r:id="rId12"/>
    <p:sldId id="270" r:id="rId13"/>
    <p:sldId id="269" r:id="rId14"/>
    <p:sldId id="271" r:id="rId15"/>
    <p:sldId id="273" r:id="rId16"/>
    <p:sldId id="275" r:id="rId17"/>
    <p:sldId id="274" r:id="rId18"/>
    <p:sldId id="276" r:id="rId19"/>
    <p:sldId id="277" r:id="rId20"/>
    <p:sldId id="278" r:id="rId2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1" autoAdjust="0"/>
    <p:restoredTop sz="94671" autoAdjust="0"/>
  </p:normalViewPr>
  <p:slideViewPr>
    <p:cSldViewPr>
      <p:cViewPr>
        <p:scale>
          <a:sx n="67" d="100"/>
          <a:sy n="67" d="100"/>
        </p:scale>
        <p:origin x="1263"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68A9AB1-D5CF-4A63-93D4-278243149513}" type="datetimeFigureOut">
              <a:rPr lang="he-IL" smtClean="0"/>
              <a:t>י"א/ניסן/תשע"ח</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EDBAB18-7F65-4E86-BFF1-6715CD9A5BBD}" type="slidenum">
              <a:rPr lang="he-IL" smtClean="0"/>
              <a:t>‹#›</a:t>
            </a:fld>
            <a:endParaRPr lang="he-IL"/>
          </a:p>
        </p:txBody>
      </p:sp>
    </p:spTree>
    <p:extLst>
      <p:ext uri="{BB962C8B-B14F-4D97-AF65-F5344CB8AC3E}">
        <p14:creationId xmlns:p14="http://schemas.microsoft.com/office/powerpoint/2010/main" val="8004376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0EDBAB18-7F65-4E86-BFF1-6715CD9A5BBD}" type="slidenum">
              <a:rPr lang="he-IL" smtClean="0"/>
              <a:t>20</a:t>
            </a:fld>
            <a:endParaRPr lang="he-IL"/>
          </a:p>
        </p:txBody>
      </p:sp>
    </p:spTree>
    <p:extLst>
      <p:ext uri="{BB962C8B-B14F-4D97-AF65-F5344CB8AC3E}">
        <p14:creationId xmlns:p14="http://schemas.microsoft.com/office/powerpoint/2010/main" val="472176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314969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3934922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2662835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2855699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3482128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228524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1153735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361177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3582987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3115368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879068E-DEED-4184-BF07-0E09E7CC30C1}" type="datetimeFigureOut">
              <a:rPr lang="he-IL" smtClean="0"/>
              <a:t>י"א/ניסן/תשע"ח</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272A219-FE11-48F4-8C5A-FCDFA218D613}" type="slidenum">
              <a:rPr lang="he-IL" smtClean="0"/>
              <a:t>‹#›</a:t>
            </a:fld>
            <a:endParaRPr lang="he-IL"/>
          </a:p>
        </p:txBody>
      </p:sp>
    </p:spTree>
    <p:extLst>
      <p:ext uri="{BB962C8B-B14F-4D97-AF65-F5344CB8AC3E}">
        <p14:creationId xmlns:p14="http://schemas.microsoft.com/office/powerpoint/2010/main" val="503819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879068E-DEED-4184-BF07-0E09E7CC30C1}" type="datetimeFigureOut">
              <a:rPr lang="he-IL" smtClean="0"/>
              <a:t>י"א/ניסן/תשע"ח</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272A219-FE11-48F4-8C5A-FCDFA218D613}" type="slidenum">
              <a:rPr lang="he-IL" smtClean="0"/>
              <a:t>‹#›</a:t>
            </a:fld>
            <a:endParaRPr lang="he-IL"/>
          </a:p>
        </p:txBody>
      </p:sp>
    </p:spTree>
    <p:extLst>
      <p:ext uri="{BB962C8B-B14F-4D97-AF65-F5344CB8AC3E}">
        <p14:creationId xmlns:p14="http://schemas.microsoft.com/office/powerpoint/2010/main" val="4164232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n.wikipedia.org/wiki/File:William_Beveridge_D_17134.jpg"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oecd.org/document/60/0,3746,en_21571361_44315115_41770428_1_1_1_1,00.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thenexthill.com/images/retired-big.jpg" TargetMode="Externa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hyperlink" Target="http://www.thenexthill.com/images/sectors-big.j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thenexthill.com/images/retired1940-big.jp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upload.wikimedia.org/wikipedia/en/0/06/Downout_paris_london.jpg"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755576" y="1124744"/>
            <a:ext cx="7772400" cy="1470025"/>
          </a:xfrm>
        </p:spPr>
        <p:txBody>
          <a:bodyPr/>
          <a:lstStyle/>
          <a:p>
            <a:r>
              <a:rPr lang="en-US" dirty="0" smtClean="0"/>
              <a:t>The Idea of (Paid) Retirement</a:t>
            </a:r>
            <a:endParaRPr lang="he-IL" dirty="0"/>
          </a:p>
        </p:txBody>
      </p:sp>
      <p:sp>
        <p:nvSpPr>
          <p:cNvPr id="3" name="כותרת משנה 2"/>
          <p:cNvSpPr>
            <a:spLocks noGrp="1"/>
          </p:cNvSpPr>
          <p:nvPr>
            <p:ph type="subTitle" idx="1"/>
          </p:nvPr>
        </p:nvSpPr>
        <p:spPr>
          <a:xfrm>
            <a:off x="1403648" y="3356992"/>
            <a:ext cx="6400800" cy="1752600"/>
          </a:xfrm>
        </p:spPr>
        <p:txBody>
          <a:bodyPr>
            <a:normAutofit fontScale="92500" lnSpcReduction="20000"/>
          </a:bodyPr>
          <a:lstStyle/>
          <a:p>
            <a:r>
              <a:rPr lang="en-US" dirty="0" smtClean="0"/>
              <a:t>Avia Spivak</a:t>
            </a:r>
          </a:p>
          <a:p>
            <a:r>
              <a:rPr lang="en-US" dirty="0" smtClean="0"/>
              <a:t>Center for Pensions, Insurance and Financial Literacy</a:t>
            </a:r>
          </a:p>
          <a:p>
            <a:r>
              <a:rPr lang="en-US" dirty="0"/>
              <a:t>Ben-Gurion University of the Negev</a:t>
            </a:r>
          </a:p>
          <a:p>
            <a:endParaRPr lang="he-IL" dirty="0"/>
          </a:p>
        </p:txBody>
      </p:sp>
      <p:sp>
        <p:nvSpPr>
          <p:cNvPr id="4" name="TextBox 3"/>
          <p:cNvSpPr txBox="1"/>
          <p:nvPr/>
        </p:nvSpPr>
        <p:spPr>
          <a:xfrm>
            <a:off x="5652120" y="6021288"/>
            <a:ext cx="1944216" cy="369332"/>
          </a:xfrm>
          <a:prstGeom prst="rect">
            <a:avLst/>
          </a:prstGeom>
          <a:noFill/>
        </p:spPr>
        <p:txBody>
          <a:bodyPr wrap="square" rtlCol="0">
            <a:spAutoFit/>
          </a:bodyPr>
          <a:lstStyle/>
          <a:p>
            <a:r>
              <a:rPr lang="en-US" dirty="0" smtClean="0"/>
              <a:t>March 27, 2018</a:t>
            </a:r>
            <a:endParaRPr lang="en-US" dirty="0"/>
          </a:p>
        </p:txBody>
      </p:sp>
    </p:spTree>
    <p:extLst>
      <p:ext uri="{BB962C8B-B14F-4D97-AF65-F5344CB8AC3E}">
        <p14:creationId xmlns:p14="http://schemas.microsoft.com/office/powerpoint/2010/main" val="31407214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pPr rtl="0"/>
            <a:r>
              <a:rPr lang="en-US" sz="3600" dirty="0" smtClean="0"/>
              <a:t>The </a:t>
            </a:r>
            <a:r>
              <a:rPr lang="en-US" sz="3600" dirty="0" err="1" smtClean="0"/>
              <a:t>Beveridge</a:t>
            </a:r>
            <a:r>
              <a:rPr lang="en-US" sz="3600" dirty="0" smtClean="0"/>
              <a:t> Report (1942) – the foundation of the post war welfare state</a:t>
            </a:r>
            <a:endParaRPr lang="he-IL" sz="3600" dirty="0"/>
          </a:p>
        </p:txBody>
      </p:sp>
      <p:pic>
        <p:nvPicPr>
          <p:cNvPr id="7170" name="Picture 2" descr="http://upload.wikimedia.org/wikipedia/commons/thumb/e/e2/William_Beveridge_D_17134.jpg/200px-William_Beveridge_D_1713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5856" y="1988840"/>
            <a:ext cx="3190365" cy="30787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115616" y="5733256"/>
            <a:ext cx="6912768" cy="830997"/>
          </a:xfrm>
          <a:prstGeom prst="rect">
            <a:avLst/>
          </a:prstGeom>
          <a:noFill/>
        </p:spPr>
        <p:txBody>
          <a:bodyPr wrap="square" rtlCol="1">
            <a:spAutoFit/>
          </a:bodyPr>
          <a:lstStyle/>
          <a:p>
            <a:pPr algn="l" rtl="0"/>
            <a:r>
              <a:rPr lang="en-US" sz="2400" dirty="0" smtClean="0"/>
              <a:t>Poverty can be eradicated.  Old age is one of the major causes of poverty. </a:t>
            </a:r>
            <a:endParaRPr lang="he-IL" sz="2400" dirty="0"/>
          </a:p>
        </p:txBody>
      </p:sp>
    </p:spTree>
    <p:extLst>
      <p:ext uri="{BB962C8B-B14F-4D97-AF65-F5344CB8AC3E}">
        <p14:creationId xmlns:p14="http://schemas.microsoft.com/office/powerpoint/2010/main" val="329474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rtl="0"/>
            <a:r>
              <a:rPr lang="en-US" smtClean="0"/>
              <a:t>2. From</a:t>
            </a:r>
            <a:r>
              <a:rPr lang="en-US" dirty="0" smtClean="0"/>
              <a:t>: Something Fresh (P.G. Wodehouse, 1911)</a:t>
            </a:r>
            <a:endParaRPr lang="he-IL" dirty="0"/>
          </a:p>
        </p:txBody>
      </p:sp>
      <p:sp>
        <p:nvSpPr>
          <p:cNvPr id="3" name="מלבן 2"/>
          <p:cNvSpPr/>
          <p:nvPr/>
        </p:nvSpPr>
        <p:spPr>
          <a:xfrm>
            <a:off x="971600" y="1443841"/>
            <a:ext cx="6912768" cy="2862322"/>
          </a:xfrm>
          <a:prstGeom prst="rect">
            <a:avLst/>
          </a:prstGeom>
        </p:spPr>
        <p:txBody>
          <a:bodyPr wrap="square">
            <a:spAutoFit/>
          </a:bodyPr>
          <a:lstStyle/>
          <a:p>
            <a:pPr algn="l" rtl="0"/>
            <a:r>
              <a:rPr lang="en-US" dirty="0"/>
              <a:t>Father says he would give five thousand dollars to anyone who would get it back for him."</a:t>
            </a:r>
          </a:p>
          <a:p>
            <a:pPr algn="l" rtl="0"/>
            <a:r>
              <a:rPr lang="en-US" dirty="0"/>
              <a:t>"What!"</a:t>
            </a:r>
          </a:p>
          <a:p>
            <a:pPr algn="l" rtl="0"/>
            <a:r>
              <a:rPr lang="en-US" dirty="0"/>
              <a:t>The whole story took on a different complexion for Joan. Money talks. Mr. Peters' words might have been merely the rhetorical outburst of a heated moment; but, even discounting them, there seemed to remain a certain exciting substratum. A man who shouts that he will give five thousand dollars for a thing may very well mean he will give five hundred, and Joan's finances were perpetually in a condition which makes five hundred dollars a sum to be gasped at.</a:t>
            </a:r>
          </a:p>
        </p:txBody>
      </p:sp>
      <p:sp>
        <p:nvSpPr>
          <p:cNvPr id="4" name="מלבן 3"/>
          <p:cNvSpPr/>
          <p:nvPr/>
        </p:nvSpPr>
        <p:spPr>
          <a:xfrm>
            <a:off x="1187624" y="4437112"/>
            <a:ext cx="6696744" cy="1477328"/>
          </a:xfrm>
          <a:prstGeom prst="rect">
            <a:avLst/>
          </a:prstGeom>
        </p:spPr>
        <p:txBody>
          <a:bodyPr wrap="square">
            <a:spAutoFit/>
          </a:bodyPr>
          <a:lstStyle/>
          <a:p>
            <a:pPr algn="l" rtl="0"/>
            <a:r>
              <a:rPr lang="en-US" dirty="0"/>
              <a:t>"You mustn't, Joan—really! don't think any more about it."</a:t>
            </a:r>
          </a:p>
          <a:p>
            <a:pPr algn="l" rtl="0"/>
            <a:r>
              <a:rPr lang="en-US" dirty="0"/>
              <a:t>"Not think any more about it! My child, do you even faintly realize what five thousand dollars—or a quarter of five thousand dollars—means to me? I would do anything for it—anything! And there's the fun of it. I don't suppose you can realize that, either. </a:t>
            </a:r>
            <a:endParaRPr lang="he-IL" dirty="0"/>
          </a:p>
        </p:txBody>
      </p:sp>
    </p:spTree>
    <p:extLst>
      <p:ext uri="{BB962C8B-B14F-4D97-AF65-F5344CB8AC3E}">
        <p14:creationId xmlns:p14="http://schemas.microsoft.com/office/powerpoint/2010/main" val="326677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dirty="0"/>
              <a:t>Was the extended family so good?</a:t>
            </a:r>
            <a:br>
              <a:rPr lang="en-US" dirty="0"/>
            </a:br>
            <a:endParaRPr lang="he-IL" dirty="0"/>
          </a:p>
        </p:txBody>
      </p:sp>
      <p:sp>
        <p:nvSpPr>
          <p:cNvPr id="4" name="Rectangle 3"/>
          <p:cNvSpPr/>
          <p:nvPr/>
        </p:nvSpPr>
        <p:spPr>
          <a:xfrm>
            <a:off x="611560" y="1052736"/>
            <a:ext cx="8136904" cy="5940088"/>
          </a:xfrm>
          <a:prstGeom prst="rect">
            <a:avLst/>
          </a:prstGeom>
        </p:spPr>
        <p:txBody>
          <a:bodyPr wrap="square">
            <a:spAutoFit/>
          </a:bodyPr>
          <a:lstStyle/>
          <a:p>
            <a:pPr marL="342900" indent="-342900" algn="l" rtl="0">
              <a:buFont typeface="Arial" pitchFamily="34" charset="0"/>
              <a:buChar char="•"/>
            </a:pPr>
            <a:r>
              <a:rPr lang="en-US" sz="2000" dirty="0"/>
              <a:t>Dora L. Costa "Displacing the Family: Union Army Pensions and Elderly Living Arrangements." </a:t>
            </a:r>
            <a:r>
              <a:rPr lang="en-US" sz="2000" i="1" dirty="0"/>
              <a:t>Journal of Political Economy. </a:t>
            </a:r>
            <a:r>
              <a:rPr lang="en-US" sz="2000" i="1" dirty="0" smtClean="0"/>
              <a:t> </a:t>
            </a:r>
            <a:r>
              <a:rPr lang="en-US" sz="2000" dirty="0" smtClean="0"/>
              <a:t>December </a:t>
            </a:r>
            <a:r>
              <a:rPr lang="en-US" sz="2000" dirty="0"/>
              <a:t>1997, 105(6): 1269-1292.</a:t>
            </a:r>
          </a:p>
          <a:p>
            <a:pPr lvl="1" algn="l" rtl="0"/>
            <a:r>
              <a:rPr lang="en-US" sz="2000" dirty="0" smtClean="0"/>
              <a:t>Costa shows </a:t>
            </a:r>
            <a:r>
              <a:rPr lang="en-US" sz="2000" dirty="0"/>
              <a:t>that once Army Veterans had their own means, they chose not to live with their children.  Living together was not an ideal, but a constraint. </a:t>
            </a:r>
            <a:endParaRPr lang="en-US" sz="2000" dirty="0" smtClean="0"/>
          </a:p>
          <a:p>
            <a:pPr lvl="1" algn="l" rtl="0"/>
            <a:endParaRPr lang="en-US" sz="2000" dirty="0"/>
          </a:p>
          <a:p>
            <a:pPr marL="342900" indent="-342900" algn="l" rtl="0">
              <a:buFont typeface="Arial" pitchFamily="34" charset="0"/>
              <a:buChar char="•"/>
            </a:pPr>
            <a:r>
              <a:rPr lang="en-US" sz="2000" dirty="0"/>
              <a:t>Leo Tolstoy delivers sharp criticism at the tyranny of fathers in the Russian family.  In his classic short story </a:t>
            </a:r>
            <a:r>
              <a:rPr lang="en-US" sz="2000" i="1" dirty="0" err="1"/>
              <a:t>Alyosha</a:t>
            </a:r>
            <a:r>
              <a:rPr lang="en-US" sz="2000" i="1" dirty="0"/>
              <a:t> the Pot </a:t>
            </a:r>
            <a:r>
              <a:rPr lang="en-US" sz="2000" dirty="0"/>
              <a:t>this young son cannot marry his love, he is abused and finally dies of a domestic accident.  Nobody ever takes care of him.  (The accident of course is not interrogated by the police). </a:t>
            </a:r>
            <a:endParaRPr lang="en-US" sz="2000" dirty="0" smtClean="0"/>
          </a:p>
          <a:p>
            <a:pPr marL="342900" indent="-342900" algn="l" rtl="0">
              <a:buFont typeface="Arial" pitchFamily="34" charset="0"/>
              <a:buChar char="•"/>
            </a:pPr>
            <a:endParaRPr lang="en-US" sz="2000" dirty="0"/>
          </a:p>
          <a:p>
            <a:pPr marL="342900" indent="-342900" algn="l" rtl="0">
              <a:buFont typeface="Arial" pitchFamily="34" charset="0"/>
              <a:buChar char="•"/>
            </a:pPr>
            <a:r>
              <a:rPr lang="en-US" sz="2000" dirty="0"/>
              <a:t>Edward Shorter depicts the making of the modern family as a triumph of freedom from the chains of the traditional extended family. </a:t>
            </a:r>
            <a:endParaRPr lang="en-US" sz="2000" dirty="0" smtClean="0"/>
          </a:p>
          <a:p>
            <a:pPr marL="342900" indent="-342900" algn="l" rtl="0">
              <a:buFont typeface="Arial" pitchFamily="34" charset="0"/>
              <a:buChar char="•"/>
            </a:pPr>
            <a:endParaRPr lang="en-US" sz="2000" dirty="0"/>
          </a:p>
          <a:p>
            <a:pPr marL="342900" indent="-342900" algn="l" rtl="0">
              <a:buFont typeface="Arial" pitchFamily="34" charset="0"/>
              <a:buChar char="•"/>
            </a:pPr>
            <a:r>
              <a:rPr lang="en-US" sz="2000" dirty="0"/>
              <a:t>And in Sweden some view the modern welfare state as a means to enhance personal freedom, (from the church and extended family) be it in child rearing, employment or retirement. </a:t>
            </a:r>
          </a:p>
        </p:txBody>
      </p:sp>
    </p:spTree>
    <p:extLst>
      <p:ext uri="{BB962C8B-B14F-4D97-AF65-F5344CB8AC3E}">
        <p14:creationId xmlns:p14="http://schemas.microsoft.com/office/powerpoint/2010/main" val="2720010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pPr rtl="0"/>
            <a:r>
              <a:rPr lang="en-US" sz="3200" b="1" dirty="0" smtClean="0"/>
              <a:t>Some literary references about the low value of human capital before modern age</a:t>
            </a:r>
            <a:endParaRPr lang="he-IL" sz="3200" b="1" dirty="0"/>
          </a:p>
        </p:txBody>
      </p:sp>
      <p:sp>
        <p:nvSpPr>
          <p:cNvPr id="3" name="TextBox 2"/>
          <p:cNvSpPr txBox="1"/>
          <p:nvPr/>
        </p:nvSpPr>
        <p:spPr>
          <a:xfrm>
            <a:off x="755576" y="1988840"/>
            <a:ext cx="7416824" cy="3416320"/>
          </a:xfrm>
          <a:prstGeom prst="rect">
            <a:avLst/>
          </a:prstGeom>
          <a:noFill/>
        </p:spPr>
        <p:txBody>
          <a:bodyPr wrap="square" rtlCol="1">
            <a:spAutoFit/>
          </a:bodyPr>
          <a:lstStyle/>
          <a:p>
            <a:pPr algn="l" rtl="0"/>
            <a:r>
              <a:rPr lang="en-US" sz="2400" dirty="0" smtClean="0"/>
              <a:t>Our claim: the low value of human capital did not allow for saving for retirement.  </a:t>
            </a:r>
          </a:p>
          <a:p>
            <a:pPr algn="l" rtl="0"/>
            <a:r>
              <a:rPr lang="en-US" sz="2400" dirty="0" smtClean="0"/>
              <a:t>Nor for financing retirement of others through social security systems.</a:t>
            </a:r>
          </a:p>
          <a:p>
            <a:pPr algn="l" rtl="0"/>
            <a:endParaRPr lang="en-US" sz="2400" dirty="0"/>
          </a:p>
          <a:p>
            <a:pPr marL="457200" indent="-457200" algn="l" rtl="0">
              <a:buAutoNum type="arabicPeriod"/>
            </a:pPr>
            <a:r>
              <a:rPr lang="en-US" sz="2400" dirty="0" smtClean="0"/>
              <a:t>Pride and Prejudice.  Jane Austen (1813).  Lizzy Bennet must marry to be settled financially.  She is very intelligent and able, but there is no value in her work. </a:t>
            </a:r>
          </a:p>
          <a:p>
            <a:pPr algn="l" rtl="0"/>
            <a:endParaRPr lang="he-IL" sz="2400" dirty="0"/>
          </a:p>
        </p:txBody>
      </p:sp>
    </p:spTree>
    <p:extLst>
      <p:ext uri="{BB962C8B-B14F-4D97-AF65-F5344CB8AC3E}">
        <p14:creationId xmlns:p14="http://schemas.microsoft.com/office/powerpoint/2010/main" val="8558142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600" dirty="0" smtClean="0"/>
              <a:t>Paid retirement – prize or punishment?</a:t>
            </a:r>
            <a:endParaRPr lang="he-IL" sz="3600" dirty="0"/>
          </a:p>
        </p:txBody>
      </p:sp>
      <p:pic>
        <p:nvPicPr>
          <p:cNvPr id="5126"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945" y="1484784"/>
            <a:ext cx="8230326"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51566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a:t>
            </a:r>
            <a:r>
              <a:rPr lang="en-US" dirty="0" err="1" smtClean="0"/>
              <a:t>PayGo</a:t>
            </a:r>
            <a:r>
              <a:rPr lang="en-US" dirty="0" smtClean="0"/>
              <a:t> system, the first generation gets a windfall</a:t>
            </a:r>
            <a:endParaRPr lang="he-IL" dirty="0"/>
          </a:p>
        </p:txBody>
      </p:sp>
      <p:pic>
        <p:nvPicPr>
          <p:cNvPr id="3" name="Picture 2" descr="photo of Ida May Fuller receiving a Social Security check"/>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700808"/>
            <a:ext cx="3473420" cy="3816424"/>
          </a:xfrm>
          <a:prstGeom prst="rect">
            <a:avLst/>
          </a:prstGeom>
          <a:noFill/>
          <a:ln>
            <a:noFill/>
          </a:ln>
        </p:spPr>
      </p:pic>
    </p:spTree>
    <p:extLst>
      <p:ext uri="{BB962C8B-B14F-4D97-AF65-F5344CB8AC3E}">
        <p14:creationId xmlns:p14="http://schemas.microsoft.com/office/powerpoint/2010/main" val="2957976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retirement as a Prize</a:t>
            </a:r>
            <a:endParaRPr lang="he-IL" dirty="0"/>
          </a:p>
        </p:txBody>
      </p:sp>
      <p:sp>
        <p:nvSpPr>
          <p:cNvPr id="3" name="Content Placeholder 2"/>
          <p:cNvSpPr>
            <a:spLocks noGrp="1"/>
          </p:cNvSpPr>
          <p:nvPr>
            <p:ph idx="1"/>
          </p:nvPr>
        </p:nvSpPr>
        <p:spPr/>
        <p:txBody>
          <a:bodyPr>
            <a:normAutofit fontScale="70000" lnSpcReduction="20000"/>
          </a:bodyPr>
          <a:lstStyle/>
          <a:p>
            <a:pPr marL="0" indent="0" algn="l" rtl="0">
              <a:buNone/>
            </a:pPr>
            <a:r>
              <a:rPr lang="en-US" dirty="0"/>
              <a:t> </a:t>
            </a:r>
            <a:r>
              <a:rPr lang="en-US" dirty="0" smtClean="0"/>
              <a:t>  </a:t>
            </a:r>
            <a:r>
              <a:rPr lang="en-US" sz="4000" b="1" dirty="0"/>
              <a:t>military retirement:</a:t>
            </a:r>
          </a:p>
          <a:p>
            <a:pPr algn="l" rtl="0"/>
            <a:r>
              <a:rPr lang="en-US" dirty="0" smtClean="0"/>
              <a:t>Veteran </a:t>
            </a:r>
            <a:r>
              <a:rPr lang="en-US" dirty="0"/>
              <a:t>Pensions Civil War US</a:t>
            </a:r>
          </a:p>
          <a:p>
            <a:pPr algn="l" rtl="0"/>
            <a:r>
              <a:rPr lang="en-US" dirty="0" smtClean="0"/>
              <a:t>Land </a:t>
            </a:r>
            <a:r>
              <a:rPr lang="en-US" dirty="0"/>
              <a:t>grant for Roman veterans after 25 years of service. </a:t>
            </a:r>
            <a:endParaRPr lang="en-US" dirty="0" smtClean="0"/>
          </a:p>
          <a:p>
            <a:pPr algn="l" rtl="0"/>
            <a:r>
              <a:rPr lang="en-US" dirty="0" smtClean="0"/>
              <a:t>Today's </a:t>
            </a:r>
            <a:r>
              <a:rPr lang="en-US" dirty="0"/>
              <a:t>military retirement after 20-25 years US, </a:t>
            </a:r>
          </a:p>
          <a:p>
            <a:pPr marL="0" indent="0" algn="l" rtl="0">
              <a:buNone/>
            </a:pPr>
            <a:r>
              <a:rPr lang="en-US" sz="4000" b="1" dirty="0" smtClean="0"/>
              <a:t>   Politicians and high officials</a:t>
            </a:r>
            <a:r>
              <a:rPr lang="en-US" dirty="0" smtClean="0"/>
              <a:t>: </a:t>
            </a:r>
            <a:endParaRPr lang="en-US" dirty="0"/>
          </a:p>
          <a:p>
            <a:pPr algn="l" rtl="0"/>
            <a:r>
              <a:rPr lang="en-US" dirty="0" smtClean="0"/>
              <a:t>Israel</a:t>
            </a:r>
            <a:r>
              <a:rPr lang="en-US" dirty="0"/>
              <a:t>: Members of Parliament, Mayors, Judges, Bank of Israel, University Professors, new immigrants </a:t>
            </a:r>
          </a:p>
          <a:p>
            <a:pPr algn="l" rtl="0"/>
            <a:r>
              <a:rPr lang="en-US" b="1" dirty="0"/>
              <a:t>A concealed prize.</a:t>
            </a:r>
            <a:r>
              <a:rPr lang="en-US" dirty="0"/>
              <a:t>  Motivation: unseen and unregulated payment, </a:t>
            </a:r>
            <a:r>
              <a:rPr lang="en-US" dirty="0" smtClean="0"/>
              <a:t>“taking </a:t>
            </a:r>
            <a:r>
              <a:rPr lang="en-US" dirty="0"/>
              <a:t>care of </a:t>
            </a:r>
            <a:r>
              <a:rPr lang="en-US" dirty="0" smtClean="0"/>
              <a:t>our own”, complementing </a:t>
            </a:r>
            <a:r>
              <a:rPr lang="en-US" dirty="0"/>
              <a:t>years of coverage where the person was serving the cause and not accumulating pension benefits. </a:t>
            </a:r>
          </a:p>
          <a:p>
            <a:pPr algn="l" rtl="0"/>
            <a:r>
              <a:rPr lang="en-US" dirty="0"/>
              <a:t>In Israel the movement to DC stopped all this.  Even </a:t>
            </a:r>
            <a:r>
              <a:rPr lang="en-US" dirty="0" smtClean="0"/>
              <a:t>beforehand, </a:t>
            </a:r>
            <a:r>
              <a:rPr lang="en-US" dirty="0"/>
              <a:t>the Finance Ministry regulators stopped many of </a:t>
            </a:r>
            <a:r>
              <a:rPr lang="en-US" dirty="0" smtClean="0"/>
              <a:t>these excesses.  </a:t>
            </a:r>
            <a:r>
              <a:rPr lang="en-US" dirty="0"/>
              <a:t>(And for a good reason – it bordered on simple corruption). </a:t>
            </a:r>
          </a:p>
          <a:p>
            <a:pPr algn="l" rtl="0"/>
            <a:endParaRPr lang="he-IL" dirty="0"/>
          </a:p>
        </p:txBody>
      </p:sp>
    </p:spTree>
    <p:extLst>
      <p:ext uri="{BB962C8B-B14F-4D97-AF65-F5344CB8AC3E}">
        <p14:creationId xmlns:p14="http://schemas.microsoft.com/office/powerpoint/2010/main" val="3228585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 work became easier, retirement is viewed as punishment by some</a:t>
            </a:r>
            <a:endParaRPr lang="he-IL" dirty="0"/>
          </a:p>
        </p:txBody>
      </p:sp>
      <p:sp>
        <p:nvSpPr>
          <p:cNvPr id="3" name="Content Placeholder 2"/>
          <p:cNvSpPr>
            <a:spLocks noGrp="1"/>
          </p:cNvSpPr>
          <p:nvPr>
            <p:ph idx="1"/>
          </p:nvPr>
        </p:nvSpPr>
        <p:spPr/>
        <p:txBody>
          <a:bodyPr>
            <a:normAutofit fontScale="92500"/>
          </a:bodyPr>
          <a:lstStyle/>
          <a:p>
            <a:pPr algn="l" rtl="0"/>
            <a:r>
              <a:rPr lang="en-US" dirty="0" smtClean="0"/>
              <a:t>Forced retirement is viewed as a manifestation of ageism.  US Supreme court ruling against it. </a:t>
            </a:r>
          </a:p>
          <a:p>
            <a:pPr algn="l" rtl="0"/>
            <a:r>
              <a:rPr lang="en-US" dirty="0" smtClean="0"/>
              <a:t>Retirement is used as a way to make way for the young, solve the unemployment of the young.  (European experimenting with early retirement in the late 1970s). </a:t>
            </a:r>
          </a:p>
          <a:p>
            <a:pPr algn="l" rtl="0"/>
            <a:r>
              <a:rPr lang="en-US" dirty="0" smtClean="0"/>
              <a:t>It is based on the idea (wrong in many economists’ view) of the limited amount of work. </a:t>
            </a:r>
            <a:endParaRPr lang="he-IL" dirty="0"/>
          </a:p>
        </p:txBody>
      </p:sp>
    </p:spTree>
    <p:extLst>
      <p:ext uri="{BB962C8B-B14F-4D97-AF65-F5344CB8AC3E}">
        <p14:creationId xmlns:p14="http://schemas.microsoft.com/office/powerpoint/2010/main" val="3271897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Some current financing issues</a:t>
            </a:r>
            <a:endParaRPr lang="he-IL" dirty="0"/>
          </a:p>
        </p:txBody>
      </p:sp>
      <p:sp>
        <p:nvSpPr>
          <p:cNvPr id="3" name="Content Placeholder 2"/>
          <p:cNvSpPr>
            <a:spLocks noGrp="1"/>
          </p:cNvSpPr>
          <p:nvPr>
            <p:ph idx="1"/>
          </p:nvPr>
        </p:nvSpPr>
        <p:spPr/>
        <p:txBody>
          <a:bodyPr>
            <a:normAutofit fontScale="92500" lnSpcReduction="20000"/>
          </a:bodyPr>
          <a:lstStyle/>
          <a:p>
            <a:pPr algn="l" rtl="0"/>
            <a:r>
              <a:rPr lang="en-US" dirty="0" smtClean="0"/>
              <a:t>Accumulation or Pay-as-you-go financing? </a:t>
            </a:r>
          </a:p>
          <a:p>
            <a:pPr algn="l" rtl="0"/>
            <a:r>
              <a:rPr lang="en-US" dirty="0" smtClean="0"/>
              <a:t>In the first pillar – </a:t>
            </a:r>
            <a:r>
              <a:rPr lang="en-US" dirty="0" err="1" smtClean="0"/>
              <a:t>PayGo</a:t>
            </a:r>
            <a:r>
              <a:rPr lang="en-US" dirty="0" smtClean="0"/>
              <a:t>; in the second pillar – accumulation.</a:t>
            </a:r>
          </a:p>
          <a:p>
            <a:pPr algn="l" rtl="0"/>
            <a:r>
              <a:rPr lang="en-US" dirty="0" smtClean="0"/>
              <a:t>Actuarial balancing – group vs. personal; DB vs. DC; incentives, the Swedish notional accounts and DC system. </a:t>
            </a:r>
          </a:p>
          <a:p>
            <a:pPr algn="l" rtl="0"/>
            <a:r>
              <a:rPr lang="en-US" dirty="0" smtClean="0"/>
              <a:t>Moral hazard – the abuse of insurance and the system; early retirement. </a:t>
            </a:r>
          </a:p>
          <a:p>
            <a:pPr algn="l" rtl="0"/>
            <a:r>
              <a:rPr lang="en-US" dirty="0" smtClean="0"/>
              <a:t>The demographic issues: longevity, low birth rate, immigration. </a:t>
            </a:r>
            <a:endParaRPr lang="he-IL" dirty="0"/>
          </a:p>
        </p:txBody>
      </p:sp>
    </p:spTree>
    <p:extLst>
      <p:ext uri="{BB962C8B-B14F-4D97-AF65-F5344CB8AC3E}">
        <p14:creationId xmlns:p14="http://schemas.microsoft.com/office/powerpoint/2010/main" val="16220715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23528" y="1305342"/>
            <a:ext cx="8064896" cy="5262979"/>
          </a:xfrm>
          <a:prstGeom prst="rect">
            <a:avLst/>
          </a:prstGeom>
        </p:spPr>
        <p:txBody>
          <a:bodyPr wrap="square">
            <a:spAutoFit/>
          </a:bodyPr>
          <a:lstStyle/>
          <a:p>
            <a:pPr algn="l" rtl="0"/>
            <a:r>
              <a:rPr lang="en-US" sz="2400" b="1" dirty="0"/>
              <a:t>Pensions: Raising retirement ages and expanding private pension coverage essential, says </a:t>
            </a:r>
            <a:r>
              <a:rPr lang="en-US" sz="2400" b="1" dirty="0" smtClean="0"/>
              <a:t>OECD</a:t>
            </a:r>
          </a:p>
          <a:p>
            <a:pPr algn="l" rtl="0"/>
            <a:endParaRPr lang="en-US" sz="2400" b="1" dirty="0"/>
          </a:p>
          <a:p>
            <a:pPr algn="l" rtl="0"/>
            <a:r>
              <a:rPr lang="en-US" sz="2400" i="1" dirty="0"/>
              <a:t>Press release by OECD on the yearly report Pension in a Glance 2012</a:t>
            </a:r>
            <a:endParaRPr lang="he-IL" sz="2400" i="1" dirty="0"/>
          </a:p>
          <a:p>
            <a:pPr algn="l" rtl="0"/>
            <a:endParaRPr lang="en-US" sz="2400" dirty="0" smtClean="0"/>
          </a:p>
          <a:p>
            <a:pPr algn="l" rtl="0"/>
            <a:r>
              <a:rPr lang="en-US" sz="2400" dirty="0" smtClean="0"/>
              <a:t>11/06/2012 </a:t>
            </a:r>
            <a:r>
              <a:rPr lang="en-US" sz="2400" dirty="0"/>
              <a:t>- Governments will need to raise retirement ages gradually to address increasing life expectancy in order to ensure that their national pension systems are both affordable and adequate, according to a new OECD report. At a time of heightened global economic uncertainty, such reforms can also play a crucial role in governments’ responses to the crisis, contributing to fiscal consolidation at the same time as boosting growth.</a:t>
            </a:r>
            <a:endParaRPr lang="he-IL" sz="2400" dirty="0"/>
          </a:p>
        </p:txBody>
      </p:sp>
    </p:spTree>
    <p:extLst>
      <p:ext uri="{BB962C8B-B14F-4D97-AF65-F5344CB8AC3E}">
        <p14:creationId xmlns:p14="http://schemas.microsoft.com/office/powerpoint/2010/main" val="633165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rtl="0"/>
            <a:r>
              <a:rPr lang="en-US" dirty="0" smtClean="0"/>
              <a:t>Paid retirement – a new invention</a:t>
            </a:r>
            <a:endParaRPr lang="he-IL" dirty="0"/>
          </a:p>
        </p:txBody>
      </p:sp>
      <p:sp>
        <p:nvSpPr>
          <p:cNvPr id="3" name="מציין מיקום תוכן 2"/>
          <p:cNvSpPr>
            <a:spLocks noGrp="1"/>
          </p:cNvSpPr>
          <p:nvPr>
            <p:ph idx="1"/>
          </p:nvPr>
        </p:nvSpPr>
        <p:spPr/>
        <p:txBody>
          <a:bodyPr/>
          <a:lstStyle/>
          <a:p>
            <a:pPr algn="l" rtl="0"/>
            <a:r>
              <a:rPr lang="en-US" dirty="0" smtClean="0"/>
              <a:t>In the past, only the leisure class retired, but they never really worked: Greeks (non slaves), Benjamin Franklin, David Ricardo. </a:t>
            </a:r>
          </a:p>
          <a:p>
            <a:pPr algn="l" rtl="0"/>
            <a:r>
              <a:rPr lang="en-US" dirty="0" smtClean="0"/>
              <a:t>Business owners passed control to family at old age.  This retirement was often not happy. (Edward Shorter, </a:t>
            </a:r>
            <a:r>
              <a:rPr lang="en-US" i="1" dirty="0" smtClean="0"/>
              <a:t>The making of the modern family</a:t>
            </a:r>
            <a:r>
              <a:rPr lang="en-US" dirty="0" smtClean="0"/>
              <a:t>). </a:t>
            </a:r>
            <a:endParaRPr lang="he-IL" dirty="0"/>
          </a:p>
        </p:txBody>
      </p:sp>
    </p:spTree>
    <p:extLst>
      <p:ext uri="{BB962C8B-B14F-4D97-AF65-F5344CB8AC3E}">
        <p14:creationId xmlns:p14="http://schemas.microsoft.com/office/powerpoint/2010/main" val="30224321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528802"/>
            <a:ext cx="7200800" cy="3477875"/>
          </a:xfrm>
          <a:prstGeom prst="rect">
            <a:avLst/>
          </a:prstGeom>
        </p:spPr>
        <p:txBody>
          <a:bodyPr wrap="square">
            <a:spAutoFit/>
          </a:bodyPr>
          <a:lstStyle/>
          <a:p>
            <a:pPr algn="l" rtl="0"/>
            <a:r>
              <a:rPr lang="en-US" sz="2000" dirty="0"/>
              <a:t>Over the next 50 years, life expectancy at birth is expected to increase by more than 7 years in developed economies. The long-term retirement age in half of OECD countries will be 65, and in 14 countries it will be between 67 and 69. The </a:t>
            </a:r>
            <a:r>
              <a:rPr lang="en-US" sz="2000" dirty="0">
                <a:hlinkClick r:id="rId3"/>
              </a:rPr>
              <a:t>Pensions Outlook 2012</a:t>
            </a:r>
            <a:r>
              <a:rPr lang="en-US" sz="2000" dirty="0"/>
              <a:t> says that increases in retirement ages are underway or planned in 28 out of the 34 OECD countries. These increases, however, are expected to keep pace with improved life expectancy only in six countries for men and in 10 countries for women. Governments should thus consider formally linking retirement ages to life expectancy, as in Denmark and Italy, and make greater efforts to promote private pensions.</a:t>
            </a:r>
            <a:endParaRPr lang="he-IL" sz="2000" dirty="0"/>
          </a:p>
        </p:txBody>
      </p:sp>
      <p:sp>
        <p:nvSpPr>
          <p:cNvPr id="3" name="Rectangle 2"/>
          <p:cNvSpPr/>
          <p:nvPr/>
        </p:nvSpPr>
        <p:spPr>
          <a:xfrm>
            <a:off x="663996" y="3979552"/>
            <a:ext cx="7292379" cy="3170099"/>
          </a:xfrm>
          <a:prstGeom prst="rect">
            <a:avLst/>
          </a:prstGeom>
        </p:spPr>
        <p:txBody>
          <a:bodyPr wrap="square">
            <a:spAutoFit/>
          </a:bodyPr>
          <a:lstStyle/>
          <a:p>
            <a:pPr algn="l" rtl="0"/>
            <a:r>
              <a:rPr lang="en-US" sz="2000" dirty="0"/>
              <a:t>“Bold action is required. Breaking down the barriers that stop older people from working beyond traditional retirement ages will be a necessity to ensure that our children and grand-children can enjoy an adequate pension at the end of their working life,” said OECD Secretary-General Angel </a:t>
            </a:r>
            <a:r>
              <a:rPr lang="en-US" sz="2000" dirty="0" err="1"/>
              <a:t>Gurría</a:t>
            </a:r>
            <a:r>
              <a:rPr lang="en-US" sz="2000" dirty="0"/>
              <a:t>. “Though these reforms can sometimes be unpopular and painful, at this time of tight public finances and limited scope for fiscal and monetary policy, these reforms can also serve to boost much needed growth in ageing economies.”</a:t>
            </a:r>
          </a:p>
          <a:p>
            <a:pPr algn="l" rtl="0"/>
            <a:r>
              <a:rPr lang="en-US" sz="2000" dirty="0"/>
              <a:t> </a:t>
            </a:r>
          </a:p>
        </p:txBody>
      </p:sp>
    </p:spTree>
    <p:extLst>
      <p:ext uri="{BB962C8B-B14F-4D97-AF65-F5344CB8AC3E}">
        <p14:creationId xmlns:p14="http://schemas.microsoft.com/office/powerpoint/2010/main" val="3881535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rtl="0"/>
            <a:r>
              <a:rPr lang="en-US" dirty="0" smtClean="0"/>
              <a:t>The usual suspects for the emergence of pensions </a:t>
            </a:r>
            <a:endParaRPr lang="he-IL" dirty="0"/>
          </a:p>
        </p:txBody>
      </p:sp>
      <p:sp>
        <p:nvSpPr>
          <p:cNvPr id="3" name="מציין מיקום תוכן 2"/>
          <p:cNvSpPr>
            <a:spLocks noGrp="1"/>
          </p:cNvSpPr>
          <p:nvPr>
            <p:ph idx="1"/>
          </p:nvPr>
        </p:nvSpPr>
        <p:spPr/>
        <p:txBody>
          <a:bodyPr>
            <a:normAutofit fontScale="92500"/>
          </a:bodyPr>
          <a:lstStyle/>
          <a:p>
            <a:pPr lvl="0" algn="l" rtl="0"/>
            <a:r>
              <a:rPr lang="en-US" dirty="0"/>
              <a:t>The Industrial Revolution</a:t>
            </a:r>
          </a:p>
          <a:p>
            <a:pPr lvl="0" algn="l" rtl="0"/>
            <a:r>
              <a:rPr lang="en-US" dirty="0"/>
              <a:t>The urbanization of America</a:t>
            </a:r>
          </a:p>
          <a:p>
            <a:pPr lvl="0" algn="l" rtl="0"/>
            <a:r>
              <a:rPr lang="en-US" dirty="0"/>
              <a:t>The disappearance of the "extended" family</a:t>
            </a:r>
          </a:p>
          <a:p>
            <a:pPr lvl="0" algn="l" rtl="0"/>
            <a:r>
              <a:rPr lang="en-US" dirty="0"/>
              <a:t>A marked increase in life </a:t>
            </a:r>
            <a:r>
              <a:rPr lang="en-US" dirty="0" smtClean="0"/>
              <a:t>expectancy</a:t>
            </a:r>
          </a:p>
          <a:p>
            <a:pPr lvl="0" algn="l" rtl="0"/>
            <a:r>
              <a:rPr lang="en-US" u="sng" dirty="0" smtClean="0"/>
              <a:t>My additions</a:t>
            </a:r>
            <a:r>
              <a:rPr lang="en-US" dirty="0" smtClean="0"/>
              <a:t>:</a:t>
            </a:r>
          </a:p>
          <a:p>
            <a:pPr lvl="0" algn="l" rtl="0"/>
            <a:r>
              <a:rPr lang="en-US" dirty="0" smtClean="0"/>
              <a:t>The increased incidence of fatal and mutilating accidents.</a:t>
            </a:r>
          </a:p>
          <a:p>
            <a:pPr lvl="0" algn="l" rtl="0"/>
            <a:r>
              <a:rPr lang="en-US" dirty="0" smtClean="0"/>
              <a:t>The increase </a:t>
            </a:r>
            <a:r>
              <a:rPr lang="en-US" dirty="0"/>
              <a:t>in the value of human </a:t>
            </a:r>
            <a:r>
              <a:rPr lang="en-US" dirty="0" smtClean="0"/>
              <a:t>work and life. </a:t>
            </a:r>
            <a:endParaRPr lang="en-US" dirty="0"/>
          </a:p>
          <a:p>
            <a:pPr algn="l" rtl="0"/>
            <a:endParaRPr lang="he-IL" dirty="0"/>
          </a:p>
        </p:txBody>
      </p:sp>
    </p:spTree>
    <p:extLst>
      <p:ext uri="{BB962C8B-B14F-4D97-AF65-F5344CB8AC3E}">
        <p14:creationId xmlns:p14="http://schemas.microsoft.com/office/powerpoint/2010/main" val="3369297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en-US" b="1" dirty="0" smtClean="0"/>
              <a:t>The Second Industrial </a:t>
            </a:r>
            <a:r>
              <a:rPr lang="en-US" b="1" dirty="0" smtClean="0"/>
              <a:t>Revolution in th</a:t>
            </a:r>
            <a:r>
              <a:rPr lang="en-US" b="1" dirty="0" smtClean="0"/>
              <a:t>e US</a:t>
            </a:r>
            <a:r>
              <a:rPr lang="en-US" b="1" dirty="0" smtClean="0"/>
              <a:t/>
            </a:r>
            <a:br>
              <a:rPr lang="en-US" b="1" dirty="0" smtClean="0"/>
            </a:br>
            <a:endParaRPr lang="he-IL" dirty="0"/>
          </a:p>
        </p:txBody>
      </p:sp>
      <p:sp>
        <p:nvSpPr>
          <p:cNvPr id="3" name="מציין מיקום תוכן 2"/>
          <p:cNvSpPr>
            <a:spLocks noGrp="1"/>
          </p:cNvSpPr>
          <p:nvPr>
            <p:ph idx="1"/>
          </p:nvPr>
        </p:nvSpPr>
        <p:spPr/>
        <p:txBody>
          <a:bodyPr>
            <a:normAutofit/>
          </a:bodyPr>
          <a:lstStyle/>
          <a:p>
            <a:pPr marL="0" indent="0" algn="l">
              <a:buNone/>
            </a:pPr>
            <a:r>
              <a:rPr lang="en-US" dirty="0" smtClean="0"/>
              <a:t>By 1885, the industrial transformation of America was well underway. The small mills, tanneries, and mule-drawn canal barges of the pre-industrial era gave way to ever larger industrial age factories and steam belching railroads. Large, impersonal corporations became the </a:t>
            </a:r>
            <a:r>
              <a:rPr lang="en-US" dirty="0" smtClean="0"/>
              <a:t>dominant </a:t>
            </a:r>
            <a:r>
              <a:rPr lang="en-US" dirty="0" smtClean="0"/>
              <a:t>form of business organization. The national character took an increasingly urban air.</a:t>
            </a:r>
          </a:p>
          <a:p>
            <a:pPr algn="l"/>
            <a:endParaRPr lang="he-IL" dirty="0"/>
          </a:p>
        </p:txBody>
      </p:sp>
    </p:spTree>
    <p:extLst>
      <p:ext uri="{BB962C8B-B14F-4D97-AF65-F5344CB8AC3E}">
        <p14:creationId xmlns:p14="http://schemas.microsoft.com/office/powerpoint/2010/main" val="2838918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vias\Documents\אוניב תא\urbaniz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6799" y="908720"/>
            <a:ext cx="5025401" cy="5728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1124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en Over 65 in Retirement (1870-193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984" y="1067163"/>
            <a:ext cx="4219393" cy="4810109"/>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Employment Changes During the Second Industrial Revolution">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7790" y="1196752"/>
            <a:ext cx="3766572" cy="48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5202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Older Americans retire in record number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1268760"/>
            <a:ext cx="4464496" cy="558062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583668" y="332656"/>
            <a:ext cx="6120680" cy="830997"/>
          </a:xfrm>
          <a:prstGeom prst="rect">
            <a:avLst/>
          </a:prstGeom>
          <a:noFill/>
        </p:spPr>
        <p:txBody>
          <a:bodyPr wrap="square" rtlCol="1">
            <a:spAutoFit/>
          </a:bodyPr>
          <a:lstStyle/>
          <a:p>
            <a:pPr algn="l" rtl="0"/>
            <a:r>
              <a:rPr lang="en-US" sz="2400" b="1" dirty="0" smtClean="0"/>
              <a:t>Social Security was a reaction to the increase in poverty among the elderly</a:t>
            </a:r>
            <a:endParaRPr lang="he-IL" sz="2400" b="1" dirty="0"/>
          </a:p>
        </p:txBody>
      </p:sp>
    </p:spTree>
    <p:extLst>
      <p:ext uri="{BB962C8B-B14F-4D97-AF65-F5344CB8AC3E}">
        <p14:creationId xmlns:p14="http://schemas.microsoft.com/office/powerpoint/2010/main" val="3999969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dirty="0" smtClean="0"/>
              <a:t>The paternal state</a:t>
            </a:r>
            <a:endParaRPr lang="he-IL" dirty="0"/>
          </a:p>
        </p:txBody>
      </p:sp>
      <p:graphicFrame>
        <p:nvGraphicFramePr>
          <p:cNvPr id="4" name="אובייקט 3"/>
          <p:cNvGraphicFramePr>
            <a:graphicFrameLocks noChangeAspect="1"/>
          </p:cNvGraphicFramePr>
          <p:nvPr>
            <p:extLst>
              <p:ext uri="{D42A27DB-BD31-4B8C-83A1-F6EECF244321}">
                <p14:modId xmlns:p14="http://schemas.microsoft.com/office/powerpoint/2010/main" val="1141975429"/>
              </p:ext>
            </p:extLst>
          </p:nvPr>
        </p:nvGraphicFramePr>
        <p:xfrm>
          <a:off x="104314" y="1700808"/>
          <a:ext cx="9039686" cy="4032448"/>
        </p:xfrm>
        <a:graphic>
          <a:graphicData uri="http://schemas.openxmlformats.org/presentationml/2006/ole">
            <mc:AlternateContent xmlns:mc="http://schemas.openxmlformats.org/markup-compatibility/2006">
              <mc:Choice xmlns:v="urn:schemas-microsoft-com:vml" Requires="v">
                <p:oleObj spid="_x0000_s4129" name="מסמך" r:id="rId3" imgW="5491871" imgH="2449020" progId="Word.Document.12">
                  <p:embed/>
                </p:oleObj>
              </mc:Choice>
              <mc:Fallback>
                <p:oleObj name="מסמך" r:id="rId3" imgW="5491871" imgH="2449020" progId="Word.Document.12">
                  <p:embed/>
                  <p:pic>
                    <p:nvPicPr>
                      <p:cNvPr id="0" name=""/>
                      <p:cNvPicPr/>
                      <p:nvPr/>
                    </p:nvPicPr>
                    <p:blipFill>
                      <a:blip r:embed="rId4"/>
                      <a:stretch>
                        <a:fillRect/>
                      </a:stretch>
                    </p:blipFill>
                    <p:spPr>
                      <a:xfrm>
                        <a:off x="104314" y="1700808"/>
                        <a:ext cx="9039686" cy="4032448"/>
                      </a:xfrm>
                      <a:prstGeom prst="rect">
                        <a:avLst/>
                      </a:prstGeom>
                    </p:spPr>
                  </p:pic>
                </p:oleObj>
              </mc:Fallback>
            </mc:AlternateContent>
          </a:graphicData>
        </a:graphic>
      </p:graphicFrame>
      <p:sp>
        <p:nvSpPr>
          <p:cNvPr id="5" name="TextBox 4"/>
          <p:cNvSpPr txBox="1"/>
          <p:nvPr/>
        </p:nvSpPr>
        <p:spPr>
          <a:xfrm>
            <a:off x="251520" y="4797152"/>
            <a:ext cx="6480720" cy="369332"/>
          </a:xfrm>
          <a:prstGeom prst="rect">
            <a:avLst/>
          </a:prstGeom>
          <a:noFill/>
        </p:spPr>
        <p:txBody>
          <a:bodyPr wrap="square" rtlCol="1">
            <a:spAutoFit/>
          </a:bodyPr>
          <a:lstStyle/>
          <a:p>
            <a:pPr algn="l" rtl="0"/>
            <a:r>
              <a:rPr lang="en-US" dirty="0" smtClean="0"/>
              <a:t>Social </a:t>
            </a:r>
            <a:r>
              <a:rPr lang="en-US" smtClean="0"/>
              <a:t>Security Began </a:t>
            </a:r>
            <a:r>
              <a:rPr lang="en-US" dirty="0" smtClean="0"/>
              <a:t>in the U.S. in 1935</a:t>
            </a:r>
            <a:endParaRPr lang="he-IL" dirty="0"/>
          </a:p>
        </p:txBody>
      </p:sp>
    </p:spTree>
    <p:extLst>
      <p:ext uri="{BB962C8B-B14F-4D97-AF65-F5344CB8AC3E}">
        <p14:creationId xmlns:p14="http://schemas.microsoft.com/office/powerpoint/2010/main" val="22799159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en-US" dirty="0" smtClean="0"/>
              <a:t>Orwell’s first novel (1933) raised consciousness about </a:t>
            </a:r>
            <a:r>
              <a:rPr lang="en-US" dirty="0" smtClean="0"/>
              <a:t>poverty in UK</a:t>
            </a:r>
            <a:endParaRPr lang="he-IL" dirty="0"/>
          </a:p>
        </p:txBody>
      </p:sp>
      <p:pic>
        <p:nvPicPr>
          <p:cNvPr id="5122" name="Picture 2" descr="File:Downout paris lond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4" y="1515080"/>
            <a:ext cx="3348181" cy="51447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986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789</TotalTime>
  <Words>1266</Words>
  <Application>Microsoft Office PowerPoint</Application>
  <PresentationFormat>On-screen Show (4:3)</PresentationFormat>
  <Paragraphs>74</Paragraphs>
  <Slides>20</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Times New Roman</vt:lpstr>
      <vt:lpstr>ערכת נושא Office</vt:lpstr>
      <vt:lpstr>מסמך</vt:lpstr>
      <vt:lpstr>The Idea of (Paid) Retirement</vt:lpstr>
      <vt:lpstr>Paid retirement – a new invention</vt:lpstr>
      <vt:lpstr>The usual suspects for the emergence of pensions </vt:lpstr>
      <vt:lpstr>The Second Industrial Revolution in the US </vt:lpstr>
      <vt:lpstr>PowerPoint Presentation</vt:lpstr>
      <vt:lpstr>PowerPoint Presentation</vt:lpstr>
      <vt:lpstr>PowerPoint Presentation</vt:lpstr>
      <vt:lpstr>The paternal state</vt:lpstr>
      <vt:lpstr>Orwell’s first novel (1933) raised consciousness about poverty in UK</vt:lpstr>
      <vt:lpstr>The Beveridge Report (1942) – the foundation of the post war welfare state</vt:lpstr>
      <vt:lpstr>2. From: Something Fresh (P.G. Wodehouse, 1911)</vt:lpstr>
      <vt:lpstr>Was the extended family so good? </vt:lpstr>
      <vt:lpstr>Some literary references about the low value of human capital before modern age</vt:lpstr>
      <vt:lpstr>Paid retirement – prize or punishment?</vt:lpstr>
      <vt:lpstr>In PayGo system, the first generation gets a windfall</vt:lpstr>
      <vt:lpstr>Paid retirement as a Prize</vt:lpstr>
      <vt:lpstr>As work became easier, retirement is viewed as punishment by some</vt:lpstr>
      <vt:lpstr>Some current financing issues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Avia Spivak</dc:creator>
  <cp:lastModifiedBy>avia</cp:lastModifiedBy>
  <cp:revision>43</cp:revision>
  <dcterms:created xsi:type="dcterms:W3CDTF">2012-06-17T09:20:50Z</dcterms:created>
  <dcterms:modified xsi:type="dcterms:W3CDTF">2018-03-27T05:33:46Z</dcterms:modified>
</cp:coreProperties>
</file>