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Default Extension="vml" ContentType="application/vnd.openxmlformats-officedocument.vmlDrawing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97" r:id="rId6"/>
    <p:sldId id="299" r:id="rId7"/>
    <p:sldId id="301" r:id="rId8"/>
    <p:sldId id="260" r:id="rId9"/>
    <p:sldId id="302" r:id="rId10"/>
    <p:sldId id="261" r:id="rId11"/>
    <p:sldId id="262" r:id="rId12"/>
    <p:sldId id="303" r:id="rId13"/>
    <p:sldId id="264" r:id="rId14"/>
    <p:sldId id="304" r:id="rId15"/>
    <p:sldId id="263" r:id="rId16"/>
    <p:sldId id="305" r:id="rId17"/>
    <p:sldId id="265" r:id="rId18"/>
    <p:sldId id="266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3659" autoAdjust="0"/>
  </p:normalViewPr>
  <p:slideViewPr>
    <p:cSldViewPr>
      <p:cViewPr>
        <p:scale>
          <a:sx n="66" d="100"/>
          <a:sy n="66" d="100"/>
        </p:scale>
        <p:origin x="-149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205AE81-5E3A-4231-A38D-DEF7812569D0}" type="datetimeFigureOut">
              <a:rPr lang="he-IL" smtClean="0"/>
              <a:pPr/>
              <a:t>י"ב/ניסן/תשע"ח</a:t>
            </a:fld>
            <a:endParaRPr lang="he-I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3487B0A6-2B80-4136-8619-5948E009D2D8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41003853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Why is it important?</a:t>
            </a:r>
          </a:p>
          <a:p>
            <a:pPr marL="228600" indent="-228600" algn="l" rtl="0">
              <a:buAutoNum type="arabicPeriod"/>
            </a:pPr>
            <a:r>
              <a:rPr lang="en-US" dirty="0" smtClean="0"/>
              <a:t>People have to act in a world with complex systems, regardless their level of understanding</a:t>
            </a:r>
          </a:p>
          <a:p>
            <a:pPr marL="228600" indent="-228600" algn="l" rtl="0">
              <a:buAutoNum type="arabicPeriod"/>
            </a:pPr>
            <a:r>
              <a:rPr lang="en-US" dirty="0" smtClean="0"/>
              <a:t>An existing problem in willingness to engage with personal</a:t>
            </a:r>
            <a:r>
              <a:rPr lang="en-US" baseline="0" dirty="0" smtClean="0"/>
              <a:t> retirement saving</a:t>
            </a:r>
          </a:p>
          <a:p>
            <a:pPr marL="0" indent="0" algn="l" rtl="0">
              <a:buNone/>
            </a:pPr>
            <a:endParaRPr lang="en-US" dirty="0" smtClean="0"/>
          </a:p>
          <a:p>
            <a:pPr algn="l" rtl="0"/>
            <a:r>
              <a:rPr lang="en-US" dirty="0" smtClean="0"/>
              <a:t>What did we try to do?</a:t>
            </a:r>
          </a:p>
          <a:p>
            <a:pPr marL="228600" indent="-228600" algn="l" rtl="0">
              <a:buAutoNum type="arabicPeriod"/>
            </a:pPr>
            <a:r>
              <a:rPr lang="en-US" dirty="0" smtClean="0"/>
              <a:t>Identify existing bottlenecks of knowledge which</a:t>
            </a:r>
            <a:r>
              <a:rPr lang="en-US" baseline="0" dirty="0" smtClean="0"/>
              <a:t> are consequential with regard to maintaining an healthy retirement saving account</a:t>
            </a:r>
          </a:p>
          <a:p>
            <a:pPr marL="228600" indent="-228600" algn="l" rtl="0">
              <a:buAutoNum type="arabicPeriod"/>
            </a:pPr>
            <a:r>
              <a:rPr lang="en-US" baseline="0" dirty="0" smtClean="0"/>
              <a:t>Identify populations which are more susceptible to lack of knowledge, and therefore more vulnerable to mismanagement of their savings </a:t>
            </a:r>
          </a:p>
          <a:p>
            <a:pPr marL="228600" indent="-228600" algn="l" rtl="0">
              <a:buAutoNum type="arabicPeriod"/>
            </a:pPr>
            <a:r>
              <a:rPr lang="en-US" baseline="0" dirty="0" smtClean="0"/>
              <a:t>Measure correlations between knowledge and healthy savings behavior.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87B0A6-2B80-4136-8619-5948E009D2D8}" type="slidenum">
              <a:rPr lang="he-IL" smtClean="0"/>
              <a:pPr/>
              <a:t>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41954060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We added the question about the reports to the monitoring </a:t>
            </a:r>
            <a:r>
              <a:rPr lang="en-US" dirty="0" err="1" smtClean="0"/>
              <a:t>measurment</a:t>
            </a:r>
            <a:endParaRPr lang="en-US" dirty="0" smtClean="0"/>
          </a:p>
          <a:p>
            <a:pPr algn="l" rtl="0"/>
            <a:r>
              <a:rPr lang="en-US" dirty="0" smtClean="0"/>
              <a:t>we made an overall</a:t>
            </a:r>
            <a:r>
              <a:rPr lang="en-US" baseline="0" dirty="0" smtClean="0"/>
              <a:t> behavioral </a:t>
            </a:r>
            <a:r>
              <a:rPr lang="en-US" baseline="0" dirty="0" err="1" smtClean="0"/>
              <a:t>measuerment</a:t>
            </a:r>
            <a:r>
              <a:rPr lang="en-US" baseline="0" dirty="0" smtClean="0"/>
              <a:t> 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87B0A6-2B80-4136-8619-5948E009D2D8}" type="slidenum">
              <a:rPr lang="he-IL" smtClean="0"/>
              <a:pPr/>
              <a:t>15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33360426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Purple – behavior</a:t>
            </a:r>
            <a:r>
              <a:rPr lang="en-US" baseline="0" dirty="0" smtClean="0"/>
              <a:t> X behavior</a:t>
            </a:r>
          </a:p>
          <a:p>
            <a:pPr algn="l" rtl="0"/>
            <a:r>
              <a:rPr lang="en-US" baseline="0" dirty="0" smtClean="0"/>
              <a:t>Red – behavior X Knowledge</a:t>
            </a:r>
          </a:p>
          <a:p>
            <a:pPr algn="l" rtl="0"/>
            <a:r>
              <a:rPr lang="en-US" baseline="0" dirty="0" smtClean="0"/>
              <a:t>Brown – Knowledge X Knowledge</a:t>
            </a:r>
          </a:p>
          <a:p>
            <a:pPr algn="l" rtl="0"/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87B0A6-2B80-4136-8619-5948E009D2D8}" type="slidenum">
              <a:rPr lang="he-IL" smtClean="0"/>
              <a:pPr/>
              <a:t>17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9588176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Under </a:t>
            </a:r>
            <a:r>
              <a:rPr lang="en-US" dirty="0" err="1" smtClean="0"/>
              <a:t>represetation</a:t>
            </a:r>
            <a:r>
              <a:rPr lang="en-US" dirty="0" smtClean="0"/>
              <a:t> for minority groups</a:t>
            </a:r>
          </a:p>
          <a:p>
            <a:pPr algn="l" rtl="0"/>
            <a:r>
              <a:rPr lang="en-US" dirty="0" smtClean="0"/>
              <a:t>Self report measuring of behavior</a:t>
            </a:r>
          </a:p>
          <a:p>
            <a:pPr algn="l" rtl="0"/>
            <a:r>
              <a:rPr lang="en-US" dirty="0" smtClean="0"/>
              <a:t>Binary coding</a:t>
            </a:r>
          </a:p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Where do we go from here?</a:t>
            </a:r>
          </a:p>
          <a:p>
            <a:pPr marL="171450" indent="-171450" algn="l" rtl="0">
              <a:buFontTx/>
              <a:buChar char="-"/>
            </a:pPr>
            <a:r>
              <a:rPr lang="en-US" dirty="0" smtClean="0"/>
              <a:t>Targeting specific age group</a:t>
            </a:r>
          </a:p>
          <a:p>
            <a:pPr marL="171450" indent="-171450" algn="l" rtl="0">
              <a:buFontTx/>
              <a:buChar char="-"/>
            </a:pPr>
            <a:endParaRPr lang="he-IL" dirty="0" smtClean="0"/>
          </a:p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87B0A6-2B80-4136-8619-5948E009D2D8}" type="slidenum">
              <a:rPr lang="he-IL" smtClean="0"/>
              <a:pPr/>
              <a:t>18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27033276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b="1" u="sng" dirty="0" smtClean="0"/>
              <a:t>Preliminary research</a:t>
            </a:r>
          </a:p>
          <a:p>
            <a:pPr algn="l" rtl="0"/>
            <a:r>
              <a:rPr lang="en-US" dirty="0" smtClean="0"/>
              <a:t>Based on open interviews collected by students from the psychology department in BGU,</a:t>
            </a:r>
            <a:r>
              <a:rPr lang="en-US" baseline="0" dirty="0" smtClean="0"/>
              <a:t> we noted two main repeating patterns:</a:t>
            </a:r>
            <a:endParaRPr lang="en-US" dirty="0" smtClean="0"/>
          </a:p>
          <a:p>
            <a:pPr algn="l" rtl="0"/>
            <a:endParaRPr lang="he-IL" dirty="0" smtClean="0"/>
          </a:p>
          <a:p>
            <a:pPr algn="l" rtl="0"/>
            <a:r>
              <a:rPr lang="en-US" dirty="0" smtClean="0"/>
              <a:t>The</a:t>
            </a:r>
            <a:r>
              <a:rPr lang="en-US" baseline="0" dirty="0" smtClean="0"/>
              <a:t> piggybank model</a:t>
            </a:r>
          </a:p>
          <a:p>
            <a:pPr algn="l" rtl="0"/>
            <a:r>
              <a:rPr lang="en-US" dirty="0" smtClean="0"/>
              <a:t>-</a:t>
            </a:r>
            <a:r>
              <a:rPr lang="en-US" baseline="0" dirty="0" smtClean="0"/>
              <a:t> </a:t>
            </a:r>
            <a:r>
              <a:rPr lang="en-US" dirty="0" smtClean="0"/>
              <a:t>sees</a:t>
            </a:r>
            <a:r>
              <a:rPr lang="en-US" baseline="0" dirty="0" smtClean="0"/>
              <a:t> the retirement savings as a personal savings </a:t>
            </a:r>
            <a:r>
              <a:rPr lang="en-US" baseline="0" dirty="0" err="1" smtClean="0"/>
              <a:t>acoount</a:t>
            </a:r>
            <a:endParaRPr lang="en-US" baseline="0" dirty="0" smtClean="0"/>
          </a:p>
          <a:p>
            <a:pPr marL="171450" indent="-171450" algn="l" rtl="0">
              <a:buFontTx/>
              <a:buChar char="-"/>
            </a:pPr>
            <a:r>
              <a:rPr lang="en-US" baseline="0" dirty="0" smtClean="0"/>
              <a:t>Unaware of other peoples actions and </a:t>
            </a:r>
            <a:r>
              <a:rPr lang="en-US" baseline="0" dirty="0" err="1" smtClean="0"/>
              <a:t>descions</a:t>
            </a:r>
            <a:r>
              <a:rPr lang="en-US" baseline="0" dirty="0" smtClean="0"/>
              <a:t> on their savings</a:t>
            </a:r>
          </a:p>
          <a:p>
            <a:pPr marL="171450" indent="-171450" algn="l" rtl="0">
              <a:buFontTx/>
              <a:buChar char="-"/>
            </a:pPr>
            <a:r>
              <a:rPr lang="en-US" dirty="0" smtClean="0"/>
              <a:t>Individual responsibility to save up</a:t>
            </a:r>
          </a:p>
          <a:p>
            <a:pPr marL="171450" indent="-171450" algn="l" rtl="0">
              <a:buFontTx/>
              <a:buChar char="-"/>
            </a:pPr>
            <a:r>
              <a:rPr lang="en-US" dirty="0" smtClean="0"/>
              <a:t>Minimal</a:t>
            </a:r>
            <a:r>
              <a:rPr lang="en-US" baseline="0" dirty="0" smtClean="0"/>
              <a:t> to none state participation</a:t>
            </a:r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The</a:t>
            </a:r>
            <a:r>
              <a:rPr lang="en-US" baseline="0" dirty="0" smtClean="0"/>
              <a:t> vault model</a:t>
            </a:r>
          </a:p>
          <a:p>
            <a:pPr marL="171450" indent="-171450" algn="l" rtl="0">
              <a:buFontTx/>
              <a:buChar char="-"/>
            </a:pPr>
            <a:r>
              <a:rPr lang="en-US" baseline="0" dirty="0" smtClean="0"/>
              <a:t>Based on the retirement system for workers in the public sector until the beginning of the </a:t>
            </a:r>
            <a:r>
              <a:rPr lang="en-US" baseline="0" dirty="0" err="1" smtClean="0"/>
              <a:t>millenium</a:t>
            </a:r>
            <a:endParaRPr lang="en-US" baseline="0" dirty="0" smtClean="0"/>
          </a:p>
          <a:p>
            <a:pPr marL="171450" indent="-171450" algn="l" rtl="0">
              <a:buFontTx/>
              <a:buChar char="-"/>
            </a:pPr>
            <a:r>
              <a:rPr lang="en-US" baseline="0" dirty="0" smtClean="0"/>
              <a:t>Contract with the government\society</a:t>
            </a:r>
          </a:p>
          <a:p>
            <a:pPr marL="171450" indent="-171450" algn="l" rtl="0">
              <a:buFontTx/>
              <a:buChar char="-"/>
            </a:pPr>
            <a:r>
              <a:rPr lang="en-US" baseline="0" dirty="0" smtClean="0"/>
              <a:t>Conditions are pre-set</a:t>
            </a:r>
          </a:p>
          <a:p>
            <a:pPr marL="171450" indent="-171450" algn="l" rtl="0">
              <a:buFontTx/>
              <a:buChar char="-"/>
            </a:pPr>
            <a:r>
              <a:rPr lang="en-US" baseline="0" dirty="0" smtClean="0"/>
              <a:t>Government responsibility to keep their part of the agreement</a:t>
            </a:r>
            <a:endParaRPr lang="he-IL" dirty="0" smtClean="0"/>
          </a:p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87B0A6-2B80-4136-8619-5948E009D2D8}" type="slidenum">
              <a:rPr lang="he-IL" smtClean="0"/>
              <a:pPr/>
              <a:t>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25824597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 algn="l" rtl="0">
              <a:buAutoNum type="arabicPeriod"/>
            </a:pPr>
            <a:r>
              <a:rPr lang="en-US" dirty="0" smtClean="0"/>
              <a:t>Knowledge</a:t>
            </a:r>
          </a:p>
          <a:p>
            <a:pPr marL="228600" indent="-228600" algn="l" rtl="0">
              <a:buAutoNum type="arabicPeriod"/>
            </a:pPr>
            <a:r>
              <a:rPr lang="en-US" dirty="0" smtClean="0"/>
              <a:t>Behavior</a:t>
            </a:r>
          </a:p>
          <a:p>
            <a:pPr marL="228600" indent="-228600" algn="l" rtl="0">
              <a:buAutoNum type="arabicPeriod"/>
            </a:pPr>
            <a:r>
              <a:rPr lang="en-US" dirty="0" smtClean="0"/>
              <a:t>attitudes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87B0A6-2B80-4136-8619-5948E009D2D8}" type="slidenum">
              <a:rPr lang="he-IL" smtClean="0"/>
              <a:pPr/>
              <a:t>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29299157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 algn="l" rtl="0">
              <a:buAutoNum type="arabicPeriod"/>
            </a:pPr>
            <a:r>
              <a:rPr lang="en-US" dirty="0" smtClean="0"/>
              <a:t>Behavior – since</a:t>
            </a:r>
            <a:r>
              <a:rPr lang="en-US" baseline="0" dirty="0" smtClean="0"/>
              <a:t> we used a self report measurement it is probable that we got an over estimation of people’s behavior</a:t>
            </a:r>
            <a:endParaRPr lang="en-US" dirty="0" smtClean="0"/>
          </a:p>
          <a:p>
            <a:pPr marL="228600" indent="-228600" algn="l" rtl="0">
              <a:buAutoNum type="arabicPeriod"/>
            </a:pPr>
            <a:r>
              <a:rPr lang="en-US" dirty="0" smtClean="0"/>
              <a:t>attitudes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87B0A6-2B80-4136-8619-5948E009D2D8}" type="slidenum">
              <a:rPr lang="he-IL" smtClean="0"/>
              <a:pPr/>
              <a:t>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29299157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*Completed the questionnaire</a:t>
            </a:r>
          </a:p>
          <a:p>
            <a:pPr marL="171450" indent="-171450" algn="l" rtl="0">
              <a:buFontTx/>
              <a:buChar char="-"/>
            </a:pPr>
            <a:r>
              <a:rPr lang="en-US" dirty="0" smtClean="0"/>
              <a:t>Misrepresentation for orthodox and </a:t>
            </a:r>
            <a:r>
              <a:rPr lang="en-US" dirty="0" err="1" smtClean="0"/>
              <a:t>arabs</a:t>
            </a:r>
            <a:endParaRPr lang="en-US" dirty="0" smtClean="0"/>
          </a:p>
          <a:p>
            <a:pPr marL="171450" indent="-171450" algn="l" rtl="0">
              <a:buFontTx/>
              <a:buChar char="-"/>
            </a:pPr>
            <a:endParaRPr lang="en-US" dirty="0" smtClean="0"/>
          </a:p>
          <a:p>
            <a:pPr algn="l" rtl="0"/>
            <a:endParaRPr lang="en-US" dirty="0" smtClean="0"/>
          </a:p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87B0A6-2B80-4136-8619-5948E009D2D8}" type="slidenum">
              <a:rPr lang="he-IL" smtClean="0"/>
              <a:pPr/>
              <a:t>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38146384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*Completed the questionnaire</a:t>
            </a:r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87B0A6-2B80-4136-8619-5948E009D2D8}" type="slidenum">
              <a:rPr lang="he-IL" smtClean="0"/>
              <a:pPr/>
              <a:t>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38146384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Departure</a:t>
            </a:r>
          </a:p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87B0A6-2B80-4136-8619-5948E009D2D8}" type="slidenum">
              <a:rPr lang="he-IL" smtClean="0"/>
              <a:pPr/>
              <a:t>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38146384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Departure</a:t>
            </a:r>
          </a:p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87B0A6-2B80-4136-8619-5948E009D2D8}" type="slidenum">
              <a:rPr lang="he-IL" smtClean="0"/>
              <a:pPr/>
              <a:t>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38146384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 rtl="0">
              <a:buNone/>
            </a:pPr>
            <a:r>
              <a:rPr lang="en-US" dirty="0" smtClean="0"/>
              <a:t>We could</a:t>
            </a:r>
            <a:r>
              <a:rPr lang="en-US" baseline="0" dirty="0" smtClean="0"/>
              <a:t> not find the grand stereotypical kind of attitude that we hypothesized</a:t>
            </a:r>
          </a:p>
          <a:p>
            <a:pPr marL="0" indent="0" algn="l" rtl="0">
              <a:buNone/>
            </a:pPr>
            <a:endParaRPr lang="en-US" dirty="0" smtClean="0"/>
          </a:p>
          <a:p>
            <a:pPr marL="228600" indent="-228600" algn="l" rtl="0">
              <a:buAutoNum type="arabicPeriod"/>
            </a:pPr>
            <a:r>
              <a:rPr lang="en-US" dirty="0" smtClean="0"/>
              <a:t>We binary coded the questions to match our</a:t>
            </a:r>
            <a:r>
              <a:rPr lang="en-US" baseline="0" dirty="0" smtClean="0"/>
              <a:t> predictions regarding to the naïve models</a:t>
            </a:r>
          </a:p>
          <a:p>
            <a:pPr marL="228600" indent="-228600" algn="l" rtl="0">
              <a:buAutoNum type="arabicPeriod"/>
            </a:pPr>
            <a:r>
              <a:rPr lang="en-US" baseline="0" dirty="0" smtClean="0"/>
              <a:t>We calculated distances between </a:t>
            </a:r>
            <a:r>
              <a:rPr lang="en-US" baseline="0" dirty="0" err="1" smtClean="0"/>
              <a:t>qustions</a:t>
            </a:r>
            <a:r>
              <a:rPr lang="en-US" baseline="0" dirty="0" smtClean="0"/>
              <a:t> based on the similarity patterns of the </a:t>
            </a:r>
            <a:r>
              <a:rPr lang="en-US" baseline="0" dirty="0" err="1" smtClean="0"/>
              <a:t>responces</a:t>
            </a:r>
            <a:endParaRPr lang="en-US" baseline="0" dirty="0" smtClean="0"/>
          </a:p>
          <a:p>
            <a:pPr marL="228600" indent="-228600" algn="l" rtl="0">
              <a:buAutoNum type="arabicPeriod"/>
            </a:pPr>
            <a:r>
              <a:rPr lang="en-US" baseline="0" dirty="0" smtClean="0"/>
              <a:t>We ran factor analysis in order to check factor loading into the ingredients</a:t>
            </a:r>
          </a:p>
          <a:p>
            <a:pPr marL="0" indent="0" algn="l" rtl="0">
              <a:buNone/>
            </a:pPr>
            <a:endParaRPr lang="en-US" baseline="0" dirty="0" smtClean="0"/>
          </a:p>
          <a:p>
            <a:pPr marL="0" indent="0" algn="l" rtl="0">
              <a:buNone/>
            </a:pPr>
            <a:r>
              <a:rPr lang="en-US" baseline="0" dirty="0" smtClean="0"/>
              <a:t> </a:t>
            </a:r>
            <a:endParaRPr lang="en-US" dirty="0" smtClean="0"/>
          </a:p>
          <a:p>
            <a:pPr marL="228600" indent="-228600" algn="l" rtl="0">
              <a:buAutoNum type="arabicPeriod"/>
            </a:pPr>
            <a:r>
              <a:rPr lang="he-IL" dirty="0" smtClean="0"/>
              <a:t>בדקנו מרחקים</a:t>
            </a:r>
            <a:r>
              <a:rPr lang="he-IL" baseline="0" dirty="0" smtClean="0"/>
              <a:t> סמנטיים בין השאלות, דפוסי מענה דומים</a:t>
            </a:r>
          </a:p>
          <a:p>
            <a:pPr marL="228600" indent="-228600" algn="l" rtl="0">
              <a:buAutoNum type="arabicPeriod"/>
            </a:pPr>
            <a:r>
              <a:rPr lang="he-IL" baseline="0" dirty="0" smtClean="0"/>
              <a:t>סדקנו את טעינת הגורמים ואת מהימנות הגורמים</a:t>
            </a:r>
          </a:p>
          <a:p>
            <a:pPr marL="228600" indent="-228600">
              <a:buAutoNum type="arabicPeriod"/>
            </a:pPr>
            <a:endParaRPr lang="he-IL" baseline="0" dirty="0" smtClean="0"/>
          </a:p>
          <a:p>
            <a:pPr marL="228600" indent="-228600" algn="l" rtl="0">
              <a:buAutoNum type="arabicPeriod"/>
            </a:pPr>
            <a:r>
              <a:rPr lang="he-IL" baseline="0" dirty="0" smtClean="0"/>
              <a:t>מצאנו מספר מדדי ידע- הבול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87B0A6-2B80-4136-8619-5948E009D2D8}" type="slidenum">
              <a:rPr lang="he-IL" smtClean="0"/>
              <a:pPr/>
              <a:t>10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6991560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1D8BD707-D9CF-40AE-B4C6-C98DA3205C09}" type="datetimeFigureOut">
              <a:rPr lang="en-US" smtClean="0"/>
              <a:pPr/>
              <a:t>3/28/2018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1D8BD707-D9CF-40AE-B4C6-C98DA3205C09}" type="datetimeFigureOut">
              <a:rPr lang="en-US" smtClean="0"/>
              <a:pPr/>
              <a:t>3/28/2018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1D8BD707-D9CF-40AE-B4C6-C98DA3205C09}" type="datetimeFigureOut">
              <a:rPr lang="en-US" smtClean="0"/>
              <a:pPr/>
              <a:t>3/28/2018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1D8BD707-D9CF-40AE-B4C6-C98DA3205C09}" type="datetimeFigureOut">
              <a:rPr lang="en-US" smtClean="0"/>
              <a:pPr/>
              <a:t>3/28/2018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3/28/2018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1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r" rtl="1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r" rtl="1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r" rtl="1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r" rtl="1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r" rtl="1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r" rtl="1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r" rtl="1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r" rtl="1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r" rtl="1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457200"/>
            <a:ext cx="8465234" cy="1524001"/>
          </a:xfrm>
        </p:spPr>
        <p:txBody>
          <a:bodyPr>
            <a:normAutofit fontScale="90000"/>
          </a:bodyPr>
          <a:lstStyle/>
          <a:p>
            <a:pPr algn="ctr" rtl="0"/>
            <a:r>
              <a:rPr lang="en-US" dirty="0" smtClean="0"/>
              <a:t>Lay perceptions about pension</a:t>
            </a:r>
            <a:endParaRPr lang="he-I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2819400"/>
            <a:ext cx="4038600" cy="1143000"/>
          </a:xfrm>
        </p:spPr>
        <p:txBody>
          <a:bodyPr/>
          <a:lstStyle/>
          <a:p>
            <a:pPr algn="l" rtl="0"/>
            <a:r>
              <a:rPr lang="en-US" dirty="0" err="1" smtClean="0"/>
              <a:t>Hernan</a:t>
            </a:r>
            <a:r>
              <a:rPr lang="en-US" dirty="0" smtClean="0"/>
              <a:t> </a:t>
            </a:r>
            <a:r>
              <a:rPr lang="en-US" dirty="0" err="1" smtClean="0"/>
              <a:t>Rosenblum</a:t>
            </a:r>
            <a:endParaRPr lang="en-US" dirty="0" smtClean="0"/>
          </a:p>
          <a:p>
            <a:pPr algn="l" rtl="0"/>
            <a:r>
              <a:rPr lang="en-US" dirty="0" smtClean="0"/>
              <a:t>David </a:t>
            </a:r>
            <a:r>
              <a:rPr lang="en-US" dirty="0" err="1" smtClean="0"/>
              <a:t>Leiser</a:t>
            </a:r>
            <a:endParaRPr lang="he-IL" dirty="0"/>
          </a:p>
        </p:txBody>
      </p:sp>
      <p:pic>
        <p:nvPicPr>
          <p:cNvPr id="2050" name="Picture 2" descr="D:\BGU\דיבייטוש\יור\דיבייט\שונות\לוגו למועדון\לוגו אוניברסיטה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0" y="5153730"/>
            <a:ext cx="1295400" cy="1326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57200" y="5216936"/>
            <a:ext cx="4648200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/>
              <a:t>Seminar on Aging, Retirement and Pensions: Trends, Challenges and </a:t>
            </a:r>
            <a:r>
              <a:rPr lang="en-US" dirty="0" smtClean="0"/>
              <a:t>Policy</a:t>
            </a:r>
          </a:p>
          <a:p>
            <a:r>
              <a:rPr lang="en-US" dirty="0" smtClean="0"/>
              <a:t>March 27, 2018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xmlns="" val="1817192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US" dirty="0" smtClean="0"/>
              <a:t>Factor extraction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endParaRPr lang="he-IL" dirty="0"/>
          </a:p>
          <a:p>
            <a:pPr marL="0" indent="0" algn="r" rtl="1">
              <a:buNone/>
            </a:pPr>
            <a:endParaRPr lang="he-IL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447800"/>
            <a:ext cx="6934200" cy="520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078741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US" dirty="0"/>
              <a:t>Factor extraction</a:t>
            </a:r>
            <a:endParaRPr lang="he-IL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" y="1905000"/>
            <a:ext cx="8001000" cy="400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078741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US" dirty="0" smtClean="0"/>
              <a:t>Education</a:t>
            </a:r>
            <a:endParaRPr lang="he-IL" dirty="0"/>
          </a:p>
        </p:txBody>
      </p:sp>
      <p:pic>
        <p:nvPicPr>
          <p:cNvPr id="13317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1257" y="1752600"/>
            <a:ext cx="4310743" cy="40972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18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752600"/>
            <a:ext cx="4310743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88515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US" dirty="0" err="1" smtClean="0"/>
              <a:t>Socieconomic</a:t>
            </a:r>
            <a:r>
              <a:rPr lang="en-US" dirty="0" smtClean="0"/>
              <a:t> Status</a:t>
            </a:r>
            <a:endParaRPr lang="he-IL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5475" y="2067400"/>
            <a:ext cx="4180602" cy="40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79433" y="2067400"/>
            <a:ext cx="4135967" cy="40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078741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US" dirty="0" smtClean="0"/>
              <a:t>Age group</a:t>
            </a:r>
            <a:endParaRPr lang="he-IL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897418245"/>
              </p:ext>
            </p:extLst>
          </p:nvPr>
        </p:nvGraphicFramePr>
        <p:xfrm>
          <a:off x="1524000" y="4038600"/>
          <a:ext cx="5791200" cy="2543629"/>
        </p:xfrm>
        <a:graphic>
          <a:graphicData uri="http://schemas.openxmlformats.org/presentationml/2006/ole">
            <p:oleObj spid="_x0000_s14356" name="Graph" r:id="rId3" imgW="5943600" imgH="4457880" progId="">
              <p:embed/>
            </p:oleObj>
          </a:graphicData>
        </a:graphic>
      </p:graphicFrame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504950"/>
            <a:ext cx="5791200" cy="245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456213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US" dirty="0" smtClean="0"/>
              <a:t>Behavioral measurements</a:t>
            </a:r>
            <a:endParaRPr lang="he-IL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485900"/>
            <a:ext cx="6858000" cy="514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209501" y="2646456"/>
            <a:ext cx="1409700" cy="47774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</a:rPr>
              <a:t>External sources of information</a:t>
            </a:r>
            <a:endParaRPr lang="he-IL" sz="12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05200" y="3886200"/>
            <a:ext cx="1886139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</a:rPr>
              <a:t>negotiation</a:t>
            </a:r>
            <a:endParaRPr lang="he-IL" sz="12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09501" y="5029200"/>
            <a:ext cx="1886139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a</a:t>
            </a:r>
            <a:r>
              <a:rPr lang="en-US" sz="1200" dirty="0" smtClean="0">
                <a:solidFill>
                  <a:schemeClr val="bg1"/>
                </a:solidFill>
              </a:rPr>
              <a:t>ccount monitoring</a:t>
            </a:r>
            <a:endParaRPr lang="he-IL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78741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US" dirty="0" smtClean="0"/>
              <a:t>Predicting behavior</a:t>
            </a:r>
            <a:endParaRPr lang="he-IL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51949184"/>
              </p:ext>
            </p:extLst>
          </p:nvPr>
        </p:nvGraphicFramePr>
        <p:xfrm>
          <a:off x="457200" y="2583339"/>
          <a:ext cx="8229599" cy="2377440"/>
        </p:xfrm>
        <a:graphic>
          <a:graphicData uri="http://schemas.openxmlformats.org/drawingml/2006/table">
            <a:tbl>
              <a:tblPr/>
              <a:tblGrid>
                <a:gridCol w="1175657"/>
                <a:gridCol w="1175657"/>
                <a:gridCol w="1175657"/>
                <a:gridCol w="1175657"/>
                <a:gridCol w="1175657"/>
                <a:gridCol w="1175657"/>
                <a:gridCol w="1175657"/>
              </a:tblGrid>
              <a:tr h="0">
                <a:tc gridSpan="7"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Regression Summary R= .31952410 R²= .10209565 Adjusted R²= .09851120 F(2,501)=28.483 p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l" rtl="0"/>
                      <a:endParaRPr lang="he-IL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>
                          <a:latin typeface="Arial"/>
                        </a:rPr>
                        <a:t>b*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>
                          <a:latin typeface="Arial"/>
                        </a:rPr>
                        <a:t>Std.Err. - of b*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>
                          <a:latin typeface="Arial"/>
                        </a:rPr>
                        <a:t>b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>
                          <a:latin typeface="Arial"/>
                        </a:rPr>
                        <a:t>Std.Err. - of b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>
                          <a:latin typeface="Arial"/>
                        </a:rPr>
                        <a:t>t(501)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>
                          <a:latin typeface="Arial"/>
                        </a:rPr>
                        <a:t>p-value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rtl="0"/>
                      <a:r>
                        <a:rPr lang="en-US">
                          <a:latin typeface="Arial"/>
                        </a:rPr>
                        <a:t>Intercept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endParaRPr lang="he-IL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endParaRPr lang="he-IL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he-IL">
                          <a:latin typeface="Arial"/>
                        </a:rPr>
                        <a:t>0.123033</a:t>
                      </a:r>
                      <a:endParaRPr lang="he-IL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he-IL">
                          <a:latin typeface="Arial"/>
                        </a:rPr>
                        <a:t>0.050704</a:t>
                      </a:r>
                      <a:endParaRPr lang="he-IL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he-IL">
                          <a:latin typeface="Arial"/>
                        </a:rPr>
                        <a:t>2.42652</a:t>
                      </a:r>
                      <a:endParaRPr lang="he-IL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he-IL" dirty="0">
                          <a:latin typeface="Arial"/>
                        </a:rPr>
                        <a:t>0.015596</a:t>
                      </a:r>
                      <a:endParaRPr lang="he-IL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rtl="0"/>
                      <a:r>
                        <a:rPr lang="en-US" dirty="0">
                          <a:latin typeface="Arial"/>
                        </a:rPr>
                        <a:t>savings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he-IL">
                          <a:latin typeface="Arial"/>
                        </a:rPr>
                        <a:t>-0.091376</a:t>
                      </a:r>
                      <a:endParaRPr lang="he-IL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he-IL" dirty="0">
                          <a:latin typeface="Arial"/>
                        </a:rPr>
                        <a:t>0.044090</a:t>
                      </a:r>
                      <a:endParaRPr lang="he-IL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he-IL">
                          <a:latin typeface="Arial"/>
                        </a:rPr>
                        <a:t>-0.098185</a:t>
                      </a:r>
                      <a:endParaRPr lang="he-IL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he-IL">
                          <a:latin typeface="Arial"/>
                        </a:rPr>
                        <a:t>0.047375</a:t>
                      </a:r>
                      <a:endParaRPr lang="he-IL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he-IL">
                          <a:latin typeface="Arial"/>
                        </a:rPr>
                        <a:t>-2.07249</a:t>
                      </a:r>
                      <a:endParaRPr lang="he-IL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he-IL">
                          <a:latin typeface="Arial"/>
                        </a:rPr>
                        <a:t>0.038731</a:t>
                      </a:r>
                      <a:endParaRPr lang="he-IL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rtl="0"/>
                      <a:r>
                        <a:rPr lang="en-US" dirty="0">
                          <a:latin typeface="Arial"/>
                        </a:rPr>
                        <a:t>managed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he-IL" dirty="0">
                          <a:latin typeface="Arial"/>
                        </a:rPr>
                        <a:t>0.281714</a:t>
                      </a:r>
                      <a:endParaRPr lang="he-IL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he-IL" dirty="0">
                          <a:latin typeface="Arial"/>
                        </a:rPr>
                        <a:t>0.044090</a:t>
                      </a:r>
                      <a:endParaRPr lang="he-IL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he-IL" dirty="0">
                          <a:latin typeface="Arial"/>
                        </a:rPr>
                        <a:t>0.301231</a:t>
                      </a:r>
                      <a:endParaRPr lang="he-IL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he-IL">
                          <a:latin typeface="Arial"/>
                        </a:rPr>
                        <a:t>0.047145</a:t>
                      </a:r>
                      <a:endParaRPr lang="he-IL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he-IL" dirty="0">
                          <a:latin typeface="Arial"/>
                        </a:rPr>
                        <a:t>6.38951</a:t>
                      </a:r>
                      <a:endParaRPr lang="he-IL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he-IL" dirty="0">
                          <a:latin typeface="Arial"/>
                        </a:rPr>
                        <a:t>0.000000</a:t>
                      </a:r>
                      <a:endParaRPr lang="he-IL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337840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3600" dirty="0" smtClean="0"/>
              <a:t>Correlation between measurements</a:t>
            </a:r>
            <a:endParaRPr lang="he-IL" sz="36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74676573"/>
              </p:ext>
            </p:extLst>
          </p:nvPr>
        </p:nvGraphicFramePr>
        <p:xfrm>
          <a:off x="457200" y="1447800"/>
          <a:ext cx="8000999" cy="48006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47326"/>
                <a:gridCol w="953401"/>
                <a:gridCol w="1005271"/>
                <a:gridCol w="694057"/>
                <a:gridCol w="814262"/>
                <a:gridCol w="693234"/>
                <a:gridCol w="1042319"/>
                <a:gridCol w="887535"/>
                <a:gridCol w="663594"/>
              </a:tblGrid>
              <a:tr h="356263">
                <a:tc gridSpan="9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 marL="9525" marR="9525" marT="9525" marB="9525" anchor="ctr"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6028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negotiation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External information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savings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managed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external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state participation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state protection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taxes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25" marR="9525" marT="9525" marB="9525" anchor="ctr"/>
                </a:tc>
              </a:tr>
              <a:tr h="602848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account monitoring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7030A0"/>
                          </a:solidFill>
                          <a:effectLst/>
                        </a:rPr>
                        <a:t>0.46</a:t>
                      </a:r>
                      <a:endParaRPr lang="en-US" sz="1100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7030A0"/>
                          </a:solidFill>
                          <a:effectLst/>
                        </a:rPr>
                        <a:t>0.30</a:t>
                      </a:r>
                      <a:endParaRPr lang="en-US" sz="1100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FF0000"/>
                          </a:solidFill>
                          <a:effectLst/>
                        </a:rPr>
                        <a:t>-0.12</a:t>
                      </a:r>
                      <a:endParaRPr lang="en-US" sz="11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FF0000"/>
                          </a:solidFill>
                          <a:effectLst/>
                        </a:rPr>
                        <a:t>0.27</a:t>
                      </a:r>
                      <a:endParaRPr lang="en-US" sz="11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0.07</a:t>
                      </a:r>
                      <a:endParaRPr lang="en-US" sz="1100" dirty="0">
                        <a:solidFill>
                          <a:schemeClr val="bg2">
                            <a:lumMod val="60000"/>
                            <a:lumOff val="4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FF0000"/>
                          </a:solidFill>
                          <a:effectLst/>
                        </a:rPr>
                        <a:t>-0.10</a:t>
                      </a:r>
                      <a:endParaRPr lang="en-US" sz="11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0.01</a:t>
                      </a:r>
                      <a:endParaRPr lang="en-US" sz="1100" dirty="0">
                        <a:solidFill>
                          <a:schemeClr val="bg2">
                            <a:lumMod val="60000"/>
                            <a:lumOff val="4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0.10</a:t>
                      </a:r>
                      <a:endParaRPr lang="en-US" sz="11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25" marR="9525" marT="9525" marB="9525" anchor="ctr"/>
                </a:tc>
              </a:tr>
              <a:tr h="356263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negotiation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solidFill>
                          <a:srgbClr val="7030A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7030A0"/>
                          </a:solidFill>
                          <a:effectLst/>
                        </a:rPr>
                        <a:t>0.41</a:t>
                      </a:r>
                      <a:endParaRPr lang="en-US" sz="1100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FF0000"/>
                          </a:solidFill>
                          <a:effectLst/>
                        </a:rPr>
                        <a:t>-0.15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FF0000"/>
                          </a:solidFill>
                          <a:effectLst/>
                        </a:rPr>
                        <a:t>0.22</a:t>
                      </a:r>
                      <a:endParaRPr lang="en-US" sz="11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0.08</a:t>
                      </a:r>
                      <a:endParaRPr lang="en-US" sz="1100" dirty="0">
                        <a:solidFill>
                          <a:schemeClr val="bg2">
                            <a:lumMod val="60000"/>
                            <a:lumOff val="4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FF0000"/>
                          </a:solidFill>
                          <a:effectLst/>
                        </a:rPr>
                        <a:t>-0.04</a:t>
                      </a:r>
                      <a:endParaRPr lang="en-US" sz="11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0.05</a:t>
                      </a:r>
                      <a:endParaRPr lang="en-US" sz="1100" dirty="0">
                        <a:solidFill>
                          <a:schemeClr val="bg2">
                            <a:lumMod val="60000"/>
                            <a:lumOff val="4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0.09</a:t>
                      </a:r>
                      <a:endParaRPr lang="en-US" sz="1100">
                        <a:solidFill>
                          <a:schemeClr val="bg2">
                            <a:lumMod val="60000"/>
                            <a:lumOff val="4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25" marR="9525" marT="9525" marB="9525" anchor="ctr"/>
                </a:tc>
              </a:tr>
              <a:tr h="602848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External information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FF0000"/>
                          </a:solidFill>
                          <a:effectLst/>
                        </a:rPr>
                        <a:t>-0.12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FF0000"/>
                          </a:solidFill>
                          <a:effectLst/>
                        </a:rPr>
                        <a:t>0.23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0.05</a:t>
                      </a:r>
                      <a:endParaRPr lang="en-US" sz="1100" dirty="0">
                        <a:solidFill>
                          <a:schemeClr val="bg2">
                            <a:lumMod val="60000"/>
                            <a:lumOff val="4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FF0000"/>
                          </a:solidFill>
                          <a:effectLst/>
                        </a:rPr>
                        <a:t>-0.09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0.09</a:t>
                      </a:r>
                      <a:endParaRPr lang="en-US" sz="1100" dirty="0">
                        <a:solidFill>
                          <a:schemeClr val="bg2">
                            <a:lumMod val="60000"/>
                            <a:lumOff val="4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0.10</a:t>
                      </a:r>
                      <a:endParaRPr lang="en-US" sz="11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25" marR="9525" marT="9525" marB="9525" anchor="ctr"/>
                </a:tc>
              </a:tr>
              <a:tr h="356263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savings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</a:rPr>
                        <a:t>-</a:t>
                      </a:r>
                      <a:r>
                        <a:rPr lang="en-US" sz="1000" b="1" dirty="0">
                          <a:solidFill>
                            <a:srgbClr val="C00000"/>
                          </a:solidFill>
                          <a:effectLst/>
                        </a:rPr>
                        <a:t>0.28</a:t>
                      </a:r>
                      <a:endParaRPr lang="en-US" sz="11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-0.14</a:t>
                      </a:r>
                      <a:endParaRPr lang="en-US" sz="11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</a:rPr>
                        <a:t>-</a:t>
                      </a:r>
                      <a:r>
                        <a:rPr lang="en-US" sz="1000" b="0" dirty="0">
                          <a:effectLst/>
                        </a:rPr>
                        <a:t>0.06</a:t>
                      </a:r>
                      <a:endParaRPr lang="en-US" sz="1100" b="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-0.12</a:t>
                      </a:r>
                      <a:endParaRPr lang="en-US" sz="11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-0.14</a:t>
                      </a:r>
                      <a:endParaRPr lang="en-US" sz="11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25" marR="9525" marT="9525" marB="9525" anchor="ctr"/>
                </a:tc>
              </a:tr>
              <a:tr h="356263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managed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0.38</a:t>
                      </a:r>
                      <a:endParaRPr lang="en-US" sz="11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accent3"/>
                          </a:solidFill>
                          <a:effectLst/>
                        </a:rPr>
                        <a:t>0.15</a:t>
                      </a:r>
                      <a:endParaRPr lang="en-US" sz="1100" b="1" dirty="0">
                        <a:solidFill>
                          <a:schemeClr val="accent3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0.16</a:t>
                      </a:r>
                      <a:endParaRPr lang="en-US" sz="11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0.06</a:t>
                      </a:r>
                      <a:endParaRPr lang="en-US" sz="1100" dirty="0">
                        <a:solidFill>
                          <a:schemeClr val="bg2">
                            <a:lumMod val="60000"/>
                            <a:lumOff val="4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25" marR="9525" marT="9525" marB="9525" anchor="ctr"/>
                </a:tc>
              </a:tr>
              <a:tr h="356263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external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accent3"/>
                          </a:solidFill>
                          <a:effectLst/>
                        </a:rPr>
                        <a:t>0.41</a:t>
                      </a:r>
                      <a:endParaRPr lang="en-US" sz="1100" b="1" dirty="0">
                        <a:solidFill>
                          <a:schemeClr val="accent3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0.05</a:t>
                      </a:r>
                      <a:endParaRPr lang="en-US" sz="1100">
                        <a:solidFill>
                          <a:schemeClr val="bg2">
                            <a:lumMod val="60000"/>
                            <a:lumOff val="4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0.02</a:t>
                      </a:r>
                      <a:endParaRPr lang="en-US" sz="1100">
                        <a:solidFill>
                          <a:schemeClr val="bg2">
                            <a:lumMod val="60000"/>
                            <a:lumOff val="4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25" marR="9525" marT="9525" marB="9525" anchor="ctr"/>
                </a:tc>
              </a:tr>
              <a:tr h="607894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state participation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0.02</a:t>
                      </a:r>
                      <a:endParaRPr lang="en-US" sz="1100" dirty="0">
                        <a:solidFill>
                          <a:schemeClr val="bg2">
                            <a:lumMod val="60000"/>
                            <a:lumOff val="4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-0.08</a:t>
                      </a:r>
                      <a:endParaRPr lang="en-US" sz="1100" dirty="0">
                        <a:solidFill>
                          <a:schemeClr val="bg2">
                            <a:lumMod val="60000"/>
                            <a:lumOff val="4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25" marR="9525" marT="9525" marB="9525" anchor="ctr"/>
                </a:tc>
              </a:tr>
              <a:tr h="602848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state protection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solidFill>
                          <a:schemeClr val="bg2">
                            <a:lumMod val="60000"/>
                            <a:lumOff val="4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0.14</a:t>
                      </a:r>
                      <a:endParaRPr lang="en-US" sz="1100" dirty="0">
                        <a:solidFill>
                          <a:schemeClr val="bg2">
                            <a:lumMod val="60000"/>
                            <a:lumOff val="4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078741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US" dirty="0" smtClean="0"/>
              <a:t>Questions and remarks</a:t>
            </a:r>
            <a:endParaRPr lang="he-IL" dirty="0"/>
          </a:p>
        </p:txBody>
      </p:sp>
      <p:pic>
        <p:nvPicPr>
          <p:cNvPr id="15362" name="Picture 2" descr="D:\BGU\תואר שני\לייזר\מצגת כנס\question-mark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828800"/>
            <a:ext cx="3657600" cy="4647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078741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rtl="0"/>
            <a:r>
              <a:rPr lang="en-US" dirty="0" smtClean="0"/>
              <a:t>why misconceptions are important?</a:t>
            </a:r>
            <a:endParaRPr lang="he-IL" dirty="0"/>
          </a:p>
        </p:txBody>
      </p:sp>
      <p:pic>
        <p:nvPicPr>
          <p:cNvPr id="1025" name="Picture 1" descr="D:\BGU\תואר שני\לייזר\מצגת כנס\2759j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19400" y="1447800"/>
            <a:ext cx="3984878" cy="541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78837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 rtl="0"/>
            <a:r>
              <a:rPr lang="en-US" dirty="0" smtClean="0"/>
              <a:t>Lay theories regarding retirement savings</a:t>
            </a:r>
            <a:endParaRPr lang="he-IL" dirty="0"/>
          </a:p>
        </p:txBody>
      </p:sp>
      <p:pic>
        <p:nvPicPr>
          <p:cNvPr id="3074" name="Picture 2" descr="D:\BGU\תואר שני\לייזר\מצגת כנס\50841042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000" y="1676400"/>
            <a:ext cx="41148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D:\BGU\תואר שני\לייזר\מצגת כנס\contract-agreement-sign-ss-1920-800x450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78016" y="3429000"/>
            <a:ext cx="4019955" cy="2752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90281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229600" cy="1143000"/>
          </a:xfrm>
        </p:spPr>
        <p:txBody>
          <a:bodyPr/>
          <a:lstStyle/>
          <a:p>
            <a:pPr algn="l" rtl="0"/>
            <a:r>
              <a:rPr lang="en-US" dirty="0" smtClean="0"/>
              <a:t>The Questionnaire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76400"/>
            <a:ext cx="8534400" cy="1935163"/>
          </a:xfrm>
        </p:spPr>
        <p:txBody>
          <a:bodyPr>
            <a:noAutofit/>
          </a:bodyPr>
          <a:lstStyle/>
          <a:p>
            <a:pPr marL="0" indent="0" algn="l" rtl="0">
              <a:buNone/>
            </a:pPr>
            <a:r>
              <a:rPr lang="en-US" sz="2800" dirty="0" smtClean="0"/>
              <a:t>Q1.1: To what degree is a personal retirement savings </a:t>
            </a:r>
            <a:r>
              <a:rPr lang="en-US" sz="2800" dirty="0" err="1" smtClean="0"/>
              <a:t>acoount</a:t>
            </a:r>
            <a:r>
              <a:rPr lang="en-US" sz="2800" dirty="0" smtClean="0"/>
              <a:t> is affected by other peoples savings in the same pension fund?</a:t>
            </a:r>
          </a:p>
          <a:p>
            <a:pPr marL="0" indent="0" algn="l" rtl="0">
              <a:buNone/>
            </a:pPr>
            <a:r>
              <a:rPr lang="en-US" sz="28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A. not all 	B. to a little extent	C. somewhat      D. to a large extent   	E.to a very large extent </a:t>
            </a:r>
            <a:endParaRPr lang="he-IL" sz="28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52400" y="3886200"/>
            <a:ext cx="8991600" cy="2971800"/>
          </a:xfrm>
          <a:prstGeom prst="rect">
            <a:avLst/>
          </a:prstGeom>
        </p:spPr>
        <p:txBody>
          <a:bodyPr>
            <a:normAutofit fontScale="85000" lnSpcReduction="10000"/>
          </a:bodyPr>
          <a:lstStyle>
            <a:lvl1pPr marL="292100" indent="-292100" algn="r" rtl="1" eaLnBrk="1" latinLnBrk="0" hangingPunct="1">
              <a:spcBef>
                <a:spcPts val="0"/>
              </a:spcBef>
              <a:buClr>
                <a:schemeClr val="accent1"/>
              </a:buClr>
              <a:buSzPct val="70000"/>
              <a:buFont typeface="Wingdings 2"/>
              <a:buChar char="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r" rtl="1" eaLnBrk="1" latinLnBrk="0" hangingPunct="1">
              <a:spcBef>
                <a:spcPts val="400"/>
              </a:spcBef>
              <a:buClr>
                <a:schemeClr val="accent2"/>
              </a:buClr>
              <a:buSzPct val="90000"/>
              <a:buFontTx/>
              <a:buChar char="•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192024" algn="r" rtl="1" eaLnBrk="1" latinLnBrk="0" hangingPunct="1">
              <a:spcBef>
                <a:spcPts val="400"/>
              </a:spcBef>
              <a:buClr>
                <a:schemeClr val="accent3"/>
              </a:buClr>
              <a:buSzPct val="100000"/>
              <a:buFont typeface="Wingdings 2"/>
              <a:buChar char="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r" rtl="1" eaLnBrk="1" latinLnBrk="0" hangingPunct="1">
              <a:spcBef>
                <a:spcPts val="400"/>
              </a:spcBef>
              <a:buClr>
                <a:schemeClr val="accent3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82880" algn="r" rtl="1" eaLnBrk="1" latinLnBrk="0" hangingPunct="1">
              <a:spcBef>
                <a:spcPts val="400"/>
              </a:spcBef>
              <a:buClr>
                <a:schemeClr val="accent3"/>
              </a:buClr>
              <a:buSzPct val="100000"/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73736" algn="r" rtl="1" eaLnBrk="1" latinLnBrk="0" hangingPunct="1">
              <a:spcBef>
                <a:spcPts val="400"/>
              </a:spcBef>
              <a:buClr>
                <a:schemeClr val="accent4"/>
              </a:buClr>
              <a:buFont typeface="Wingdings 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73736" algn="r" rtl="1" eaLnBrk="1" latinLnBrk="0" hangingPunct="1">
              <a:spcBef>
                <a:spcPts val="400"/>
              </a:spcBef>
              <a:buClr>
                <a:schemeClr val="accent4"/>
              </a:buClr>
              <a:buFont typeface="Wingdings 2"/>
              <a:buChar char="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73736" algn="r" rtl="1" eaLnBrk="1" latinLnBrk="0" hangingPunct="1">
              <a:spcBef>
                <a:spcPts val="400"/>
              </a:spcBef>
              <a:buClr>
                <a:schemeClr val="accent4"/>
              </a:buClr>
              <a:buFont typeface="Wingdings 2"/>
              <a:buChar char="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73736" algn="r" rtl="1" eaLnBrk="1" latinLnBrk="0" hangingPunct="1">
              <a:spcBef>
                <a:spcPts val="400"/>
              </a:spcBef>
              <a:buClr>
                <a:schemeClr val="accent4"/>
              </a:buClr>
              <a:buFont typeface="Wingdings 2"/>
              <a:buChar char="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 algn="l" rtl="0">
              <a:buFont typeface="Wingdings 2"/>
              <a:buNone/>
            </a:pPr>
            <a:r>
              <a:rPr lang="en-US" dirty="0" smtClean="0"/>
              <a:t>Q1.6: How does the accumulated sum in the retirement savings account grow?</a:t>
            </a:r>
          </a:p>
          <a:p>
            <a:pPr marL="514350" indent="-514350" algn="l" rtl="0">
              <a:buFont typeface="Wingdings 2"/>
              <a:buAutoNum type="alphaLcPeriod"/>
            </a:pP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Interest						   Yes\No</a:t>
            </a:r>
          </a:p>
          <a:p>
            <a:pPr marL="514350" indent="-514350" algn="l" rtl="0">
              <a:buFont typeface="Wingdings 2"/>
              <a:buAutoNum type="alphaLcPeriod"/>
            </a:pP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The state adds money on it’s behalf	   Yes\No</a:t>
            </a:r>
          </a:p>
          <a:p>
            <a:pPr marL="514350" indent="-514350" algn="l" rtl="0">
              <a:buFont typeface="Wingdings 2"/>
              <a:buAutoNum type="alphaLcPeriod"/>
            </a:pP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Investment in the capital market          	   Yes\No </a:t>
            </a:r>
          </a:p>
          <a:p>
            <a:pPr marL="514350" indent="-514350" algn="l" rtl="0">
              <a:buFont typeface="Wingdings 2"/>
              <a:buAutoNum type="alphaLcPeriod"/>
            </a:pP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Deposits only					   Yes\No</a:t>
            </a:r>
          </a:p>
          <a:p>
            <a:pPr marL="514350" indent="-514350" algn="l" rtl="0">
              <a:buFont typeface="Wingdings 2"/>
              <a:buAutoNum type="alphaLcPeriod"/>
            </a:pPr>
            <a:endParaRPr lang="he-IL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78741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229600" cy="1143000"/>
          </a:xfrm>
        </p:spPr>
        <p:txBody>
          <a:bodyPr/>
          <a:lstStyle/>
          <a:p>
            <a:pPr algn="l" rtl="0"/>
            <a:r>
              <a:rPr lang="en-US" dirty="0" smtClean="0"/>
              <a:t>The Questionnaire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46237"/>
            <a:ext cx="8763000" cy="1401763"/>
          </a:xfrm>
        </p:spPr>
        <p:txBody>
          <a:bodyPr>
            <a:noAutofit/>
          </a:bodyPr>
          <a:lstStyle/>
          <a:p>
            <a:pPr marL="0" indent="0" algn="l" rtl="0">
              <a:buNone/>
            </a:pPr>
            <a:r>
              <a:rPr lang="en-US" dirty="0" smtClean="0"/>
              <a:t>Q2.12:  Have you ever confirmed deposits into you retirement savings by your employer?</a:t>
            </a:r>
          </a:p>
          <a:p>
            <a:pPr marL="0" indent="0" algn="l" rtl="0">
              <a:buNone/>
            </a:pP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A. Yes	B. NO</a:t>
            </a:r>
            <a:endParaRPr lang="he-IL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42240" y="3581400"/>
            <a:ext cx="9001760" cy="2209800"/>
          </a:xfrm>
          <a:prstGeom prst="rect">
            <a:avLst/>
          </a:prstGeom>
        </p:spPr>
        <p:txBody>
          <a:bodyPr>
            <a:normAutofit/>
          </a:bodyPr>
          <a:lstStyle>
            <a:lvl1pPr marL="292100" indent="-292100" algn="r" rtl="1" eaLnBrk="1" latinLnBrk="0" hangingPunct="1">
              <a:spcBef>
                <a:spcPts val="0"/>
              </a:spcBef>
              <a:buClr>
                <a:schemeClr val="accent1"/>
              </a:buClr>
              <a:buSzPct val="70000"/>
              <a:buFont typeface="Wingdings 2"/>
              <a:buChar char="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r" rtl="1" eaLnBrk="1" latinLnBrk="0" hangingPunct="1">
              <a:spcBef>
                <a:spcPts val="400"/>
              </a:spcBef>
              <a:buClr>
                <a:schemeClr val="accent2"/>
              </a:buClr>
              <a:buSzPct val="90000"/>
              <a:buFontTx/>
              <a:buChar char="•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192024" algn="r" rtl="1" eaLnBrk="1" latinLnBrk="0" hangingPunct="1">
              <a:spcBef>
                <a:spcPts val="400"/>
              </a:spcBef>
              <a:buClr>
                <a:schemeClr val="accent3"/>
              </a:buClr>
              <a:buSzPct val="100000"/>
              <a:buFont typeface="Wingdings 2"/>
              <a:buChar char="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r" rtl="1" eaLnBrk="1" latinLnBrk="0" hangingPunct="1">
              <a:spcBef>
                <a:spcPts val="400"/>
              </a:spcBef>
              <a:buClr>
                <a:schemeClr val="accent3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82880" algn="r" rtl="1" eaLnBrk="1" latinLnBrk="0" hangingPunct="1">
              <a:spcBef>
                <a:spcPts val="400"/>
              </a:spcBef>
              <a:buClr>
                <a:schemeClr val="accent3"/>
              </a:buClr>
              <a:buSzPct val="100000"/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73736" algn="r" rtl="1" eaLnBrk="1" latinLnBrk="0" hangingPunct="1">
              <a:spcBef>
                <a:spcPts val="400"/>
              </a:spcBef>
              <a:buClr>
                <a:schemeClr val="accent4"/>
              </a:buClr>
              <a:buFont typeface="Wingdings 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73736" algn="r" rtl="1" eaLnBrk="1" latinLnBrk="0" hangingPunct="1">
              <a:spcBef>
                <a:spcPts val="400"/>
              </a:spcBef>
              <a:buClr>
                <a:schemeClr val="accent4"/>
              </a:buClr>
              <a:buFont typeface="Wingdings 2"/>
              <a:buChar char="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73736" algn="r" rtl="1" eaLnBrk="1" latinLnBrk="0" hangingPunct="1">
              <a:spcBef>
                <a:spcPts val="400"/>
              </a:spcBef>
              <a:buClr>
                <a:schemeClr val="accent4"/>
              </a:buClr>
              <a:buFont typeface="Wingdings 2"/>
              <a:buChar char="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73736" algn="r" rtl="1" eaLnBrk="1" latinLnBrk="0" hangingPunct="1">
              <a:spcBef>
                <a:spcPts val="400"/>
              </a:spcBef>
              <a:buClr>
                <a:schemeClr val="accent4"/>
              </a:buClr>
              <a:buFont typeface="Wingdings 2"/>
              <a:buChar char="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 algn="l" rtl="0">
              <a:buFont typeface="Wingdings 2"/>
              <a:buNone/>
            </a:pPr>
            <a:r>
              <a:rPr lang="en-US" dirty="0" smtClean="0"/>
              <a:t>Q3.4: To what extent do you think it is justified to obligate all workers to save for retirement?</a:t>
            </a:r>
          </a:p>
          <a:p>
            <a:pPr marL="0" indent="0" algn="l" rtl="0">
              <a:buNone/>
            </a:pPr>
            <a:r>
              <a:rPr lang="en-US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A. not all 	</a:t>
            </a: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	B</a:t>
            </a:r>
            <a:r>
              <a:rPr lang="en-US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. </a:t>
            </a: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a little	 </a:t>
            </a:r>
            <a:r>
              <a:rPr lang="en-US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	C. somewhat   </a:t>
            </a: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   </a:t>
            </a:r>
            <a:r>
              <a:rPr lang="en-US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D. </a:t>
            </a: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justified   </a:t>
            </a:r>
            <a:r>
              <a:rPr lang="en-US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	E</a:t>
            </a: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. </a:t>
            </a:r>
            <a:r>
              <a:rPr lang="en-US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very </a:t>
            </a: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justified</a:t>
            </a:r>
            <a:endParaRPr lang="he-IL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 marL="514350" indent="-514350" algn="l" rtl="0">
              <a:buFont typeface="Wingdings 2"/>
              <a:buAutoNum type="alphaLcPeriod"/>
            </a:pPr>
            <a:endParaRPr lang="he-IL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17381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US" dirty="0" smtClean="0"/>
              <a:t>The sample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525963"/>
          </a:xfrm>
        </p:spPr>
        <p:txBody>
          <a:bodyPr/>
          <a:lstStyle/>
          <a:p>
            <a:pPr algn="l" rtl="0"/>
            <a:r>
              <a:rPr lang="he-IL" dirty="0" smtClean="0"/>
              <a:t>504</a:t>
            </a:r>
            <a:r>
              <a:rPr lang="en-US" dirty="0" smtClean="0"/>
              <a:t> Participants</a:t>
            </a:r>
          </a:p>
          <a:p>
            <a:pPr algn="l" rtl="0"/>
            <a:r>
              <a:rPr lang="en-US" dirty="0" smtClean="0"/>
              <a:t>235 Males (46.6%), 269 Females (53.4%)</a:t>
            </a:r>
          </a:p>
          <a:p>
            <a:pPr algn="l" rtl="0"/>
            <a:endParaRPr lang="he-IL" dirty="0"/>
          </a:p>
        </p:txBody>
      </p:sp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37314" y="2928257"/>
            <a:ext cx="4278086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9" name="Picture 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7882" y="2895600"/>
            <a:ext cx="4406518" cy="373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912604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US" dirty="0" smtClean="0"/>
              <a:t>The sample</a:t>
            </a:r>
            <a:endParaRPr lang="he-IL" dirty="0"/>
          </a:p>
        </p:txBody>
      </p:sp>
      <p:pic>
        <p:nvPicPr>
          <p:cNvPr id="10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76800" y="2209800"/>
            <a:ext cx="3832828" cy="373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09800"/>
            <a:ext cx="4724400" cy="424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585508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US" dirty="0" smtClean="0"/>
              <a:t>Descriptive results</a:t>
            </a:r>
            <a:endParaRPr lang="he-IL" dirty="0"/>
          </a:p>
        </p:txBody>
      </p:sp>
      <p:sp>
        <p:nvSpPr>
          <p:cNvPr id="9" name="TextBox 8"/>
          <p:cNvSpPr txBox="1"/>
          <p:nvPr/>
        </p:nvSpPr>
        <p:spPr>
          <a:xfrm>
            <a:off x="1143000" y="5549146"/>
            <a:ext cx="67818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dirty="0" smtClean="0"/>
              <a:t>Correlation between answers – 0.27</a:t>
            </a:r>
            <a:endParaRPr lang="he-IL" sz="2400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09992" y="1844752"/>
            <a:ext cx="4608513" cy="373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02150" y="1818521"/>
            <a:ext cx="4413250" cy="373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078741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US" dirty="0" smtClean="0"/>
              <a:t>Descriptive results</a:t>
            </a:r>
            <a:endParaRPr lang="he-IL" dirty="0"/>
          </a:p>
        </p:txBody>
      </p:sp>
      <p:sp>
        <p:nvSpPr>
          <p:cNvPr id="9" name="TextBox 8"/>
          <p:cNvSpPr txBox="1"/>
          <p:nvPr/>
        </p:nvSpPr>
        <p:spPr>
          <a:xfrm>
            <a:off x="1524000" y="5280855"/>
            <a:ext cx="67818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dirty="0" smtClean="0"/>
              <a:t>Correlation between answers – 0.29</a:t>
            </a:r>
            <a:endParaRPr lang="he-IL" sz="24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7187" y="1752600"/>
            <a:ext cx="4151313" cy="32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08500" y="1748971"/>
            <a:ext cx="4151313" cy="319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683776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2712</TotalTime>
  <Words>667</Words>
  <Application>Microsoft Office PowerPoint</Application>
  <PresentationFormat>On-screen Show (4:3)</PresentationFormat>
  <Paragraphs>187</Paragraphs>
  <Slides>18</Slides>
  <Notes>12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Foundry</vt:lpstr>
      <vt:lpstr>Graph</vt:lpstr>
      <vt:lpstr>Lay perceptions about pension</vt:lpstr>
      <vt:lpstr>why misconceptions are important?</vt:lpstr>
      <vt:lpstr>Lay theories regarding retirement savings</vt:lpstr>
      <vt:lpstr>The Questionnaire</vt:lpstr>
      <vt:lpstr>The Questionnaire</vt:lpstr>
      <vt:lpstr>The sample</vt:lpstr>
      <vt:lpstr>The sample</vt:lpstr>
      <vt:lpstr>Descriptive results</vt:lpstr>
      <vt:lpstr>Descriptive results</vt:lpstr>
      <vt:lpstr>Factor extraction</vt:lpstr>
      <vt:lpstr>Factor extraction</vt:lpstr>
      <vt:lpstr>Education</vt:lpstr>
      <vt:lpstr>Socieconomic Status</vt:lpstr>
      <vt:lpstr>Age group</vt:lpstr>
      <vt:lpstr>Behavioral measurements</vt:lpstr>
      <vt:lpstr>Predicting behavior</vt:lpstr>
      <vt:lpstr>Correlation between measurements</vt:lpstr>
      <vt:lpstr>Questions and remarks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שער</dc:title>
  <dc:creator>Hernan</dc:creator>
  <cp:lastModifiedBy>user</cp:lastModifiedBy>
  <cp:revision>46</cp:revision>
  <dcterms:created xsi:type="dcterms:W3CDTF">2006-08-16T00:00:00Z</dcterms:created>
  <dcterms:modified xsi:type="dcterms:W3CDTF">2018-03-28T08:04:35Z</dcterms:modified>
</cp:coreProperties>
</file>